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82" r:id="rId3"/>
    <p:sldId id="383" r:id="rId4"/>
    <p:sldId id="38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2"/>
            <p14:sldId id="383"/>
            <p14:sldId id="3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0AD47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2" y="306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</a:t>
            </a:r>
            <a:r>
              <a:rPr lang="en-GB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RAN Meeting #98e </a:t>
            </a:r>
            <a:r>
              <a:rPr lang="en-GB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	</a:t>
            </a:r>
            <a:r>
              <a:rPr lang="en-GB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RP-222837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Electronic Meeting,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December 12-16, 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19" y="3133213"/>
            <a:ext cx="11590832" cy="276998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9.3.1.4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	: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	: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Checkpoint assessment: NR MIMO evolution for downlink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  and uplink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Discussion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23" y="6175585"/>
            <a:ext cx="1035941" cy="6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</a:t>
            </a:r>
            <a:r>
              <a:rPr lang="en-US" altLang="ko-KR" sz="2400" dirty="0">
                <a:solidFill>
                  <a:schemeClr val="bg2">
                    <a:lumMod val="75000"/>
                  </a:schemeClr>
                </a:solidFill>
              </a:rPr>
              <a:t>|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WID per RP-213598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2868" y="965201"/>
            <a:ext cx="8017305" cy="5471813"/>
          </a:xfrm>
          <a:ln>
            <a:solidFill>
              <a:srgbClr val="0000FF"/>
            </a:solidFill>
          </a:ln>
        </p:spPr>
        <p:txBody>
          <a:bodyPr>
            <a:noAutofit/>
          </a:bodyPr>
          <a:lstStyle/>
          <a:p>
            <a:pPr marL="0" marR="0" indent="0" algn="just" hangingPunct="0">
              <a:spcAft>
                <a:spcPts val="0"/>
              </a:spcAft>
              <a:buNone/>
            </a:pPr>
            <a:r>
              <a:rPr lang="en-US" sz="850" b="1" dirty="0">
                <a:latin typeface="Times New Roman" panose="02020603050405020304" pitchFamily="18" charset="0"/>
                <a:ea typeface="SimSun" panose="02010600030101010101" pitchFamily="2" charset="-122"/>
              </a:rPr>
              <a:t>RAN1:</a:t>
            </a:r>
            <a:endParaRPr lang="en-US" sz="8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justified, specify CSI reporting enhancement for high/medium UE velocities by exploiting time-domain correlation/Doppler-domain information to assist DL precoding, targeting FR1, as follows: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Rel-16/17 Type-II codebook refinement, without modification to the spatial and frequency domain basis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UE reporting of time-domain channel properties measured via CSI-RS for tracking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Specify extension of Rel-17 Unified TCI framework for indication of multiple DL and UL TCI states focusing on multi-TRP use case, using Rel-17 unified TCI framework.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justified, specify larger number of orthogonal DMRS ports for downlink and uplink MU-MIMO (without increasing the DM-RS overhead), only for CP-OFDM,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Striving for a common design between DL and UL DMRS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Up to 24 orthogonal DM-RS ports, where for each applicable DMRS type, the maximum number of orthogonal ports is doubled for both single- and double-symbol DMRS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justified, specify enhancements of CSI acquisition for Coherent-JT targeting FR1 and up to 4 TRPs, assuming ideal backhaul and synchronization as well as the same number of antenna ports across TRPs, as follows: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Rel-16/17 Type-II codebook refinement for CJT </a:t>
            </a:r>
            <a:r>
              <a:rPr lang="en-US" sz="85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mTRP</a:t>
            </a: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targeting FDD and its associated CSI reporting, taking into account throughput-overhead trade-off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SRS enhancement to manage inter-TRP cross-SRS interference targeting TDD CJT via SRS capacity enhancement and/or interference randomization, with the constraints that 1) without consuming additional resources for SRS; 2) reuse existing SRS comb structure; 3) without new SRS root sequences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Note: the maximum number of CSI-RS ports per resource remains the same as in Rel-17, i.e. 32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justified, specify UL DMRS, SRS, SRI, and TPMI (including codebook) enhancements to enable 8 </a:t>
            </a:r>
            <a:r>
              <a:rPr lang="en-US" sz="85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Tx</a:t>
            </a: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 UL operation to support 4 and more layers per UE in UL targeting CPE/FWA/vehicle/Industrial devices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Note: Potential restrictions on the scope of this objective (including coherence assumption, full/non-full power modes) will be identified as part of the study.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needed, specify the following items to facilitate simultaneous multi-panel UL transmission for higher UL throughput/reliability, focusing on FR2 and multi-TRP, assuming up to 2 TRPs and up to 2 panels, targeting CPE/FWA/vehicle/industrial devices (if applicable)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UL precoding indication for PUSCH, where no new codebook is introduced for multi-panel simultaneous transmission</a:t>
            </a:r>
          </a:p>
          <a:p>
            <a:pPr marL="1143000" marR="0" lvl="2" indent="-228600" algn="just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0430" algn="l"/>
              </a:tabLst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total number of layers is up to four across all panels and total number of </a:t>
            </a:r>
            <a:r>
              <a:rPr lang="en-US" sz="850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codewords</a:t>
            </a: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up to two across all panels, considering single DCI and multi-DCI based multi-TRP operation.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UL beam indication for PUCCH/PUSCH, where unified TCI framework extension in objective 2 is assumed, considering single DCI and multi-DCI based multi-TRP operation</a:t>
            </a:r>
          </a:p>
          <a:p>
            <a:pPr marL="1143000" marR="0" lvl="2" indent="-228600" algn="just" hangingPunct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the case of multi-DCI based multi-TRP operation, only PUSCH+PUSCH, or PUCCH+PUCCH is transmitted across two panels in a same CC.</a:t>
            </a:r>
          </a:p>
          <a:p>
            <a:pPr marL="342900" marR="0" lvl="0" indent="-342900" algn="just" hangingPunct="0">
              <a:spcAft>
                <a:spcPts val="0"/>
              </a:spcAft>
              <a:buFont typeface="+mj-lt"/>
              <a:buAutoNum type="arabicPeriod"/>
            </a:pP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Study, and if justified, specify the following 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Two TAs for UL multi-DCI for multi-TRP operation </a:t>
            </a:r>
          </a:p>
          <a:p>
            <a:pPr marL="742950" marR="0" lvl="1" indent="-285750" algn="just" hangingPunct="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85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Power control for UL single DCI for multi-TRP operation where unified TCI framework extension in objective 2 is assumed.</a:t>
            </a:r>
          </a:p>
          <a:p>
            <a:pPr marL="265112" marR="0" indent="0" algn="just" hangingPunct="0">
              <a:spcAft>
                <a:spcPts val="0"/>
              </a:spcAft>
              <a:buNone/>
            </a:pPr>
            <a:r>
              <a:rPr lang="en-US" sz="850" i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  For </a:t>
            </a:r>
            <a:r>
              <a:rPr lang="en-US" sz="850" i="1" dirty="0">
                <a:latin typeface="Times New Roman" panose="02020603050405020304" pitchFamily="18" charset="0"/>
                <a:ea typeface="SimSun" panose="02010600030101010101" pitchFamily="2" charset="-122"/>
              </a:rPr>
              <a:t>the case of simultaneous UL transmission from multiple panels, the operation will only be limited to the objective 6 scenarios.</a:t>
            </a:r>
          </a:p>
          <a:p>
            <a:pPr marL="0" marR="0" indent="0" algn="just" hangingPunct="0">
              <a:spcAft>
                <a:spcPts val="0"/>
              </a:spcAft>
              <a:buNone/>
            </a:pPr>
            <a:r>
              <a:rPr lang="en-US" sz="85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</a:p>
          <a:p>
            <a:pPr marL="0" marR="0" indent="0" algn="just" hangingPunct="0">
              <a:spcAft>
                <a:spcPts val="0"/>
              </a:spcAft>
              <a:buNone/>
            </a:pPr>
            <a:r>
              <a:rPr lang="en-US" sz="1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Check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RAN1 workload situation at RAN#98 (Dec 2022). </a:t>
            </a:r>
            <a:r>
              <a:rPr lang="en-US" sz="9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(emphasis added)</a:t>
            </a:r>
            <a:endParaRPr lang="en-US" sz="9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08709" y="965201"/>
            <a:ext cx="3569027" cy="286232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Dec 2022 (RAN#98) checkpoint 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Whether the progress of </a:t>
            </a:r>
            <a:r>
              <a:rPr lang="en-US" sz="1600" i="1" dirty="0" smtClean="0"/>
              <a:t>each objective</a:t>
            </a:r>
            <a:r>
              <a:rPr lang="en-US" sz="1600" dirty="0" smtClean="0"/>
              <a:t> is on track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Whether the progress of </a:t>
            </a:r>
            <a:r>
              <a:rPr lang="en-US" sz="1600" i="1" dirty="0" smtClean="0"/>
              <a:t>overall WI </a:t>
            </a:r>
            <a:r>
              <a:rPr lang="en-US" sz="1600" dirty="0" smtClean="0"/>
              <a:t>is on track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Whether scope refinement and/or reduction is needed to ensure successful Core completion: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RAN1: by Sept 2023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RAN2/4: by Dec 2023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08708" y="3913246"/>
            <a:ext cx="3569027" cy="252376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”</a:t>
            </a:r>
            <a:r>
              <a:rPr lang="en-US" sz="2000" b="1" dirty="0" smtClean="0">
                <a:solidFill>
                  <a:srgbClr val="0000FF"/>
                </a:solidFill>
              </a:rPr>
              <a:t>On track</a:t>
            </a:r>
            <a:r>
              <a:rPr lang="en-US" sz="2000" b="1" dirty="0" smtClean="0"/>
              <a:t>” 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 total of 8 RAN1 meetings starting from RAN1#109-e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Less TU allocation in the first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By RAN#98, 4 RAN1 meetings have occurred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Since RAN2/4 Core work hasn’t started, ~40-45% completion in Core is expected to be “on track”</a:t>
            </a:r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Assessment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Rapporteur perspective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860437" y="944744"/>
            <a:ext cx="2177592" cy="4126878"/>
          </a:xfrm>
          <a:ln>
            <a:solidFill>
              <a:srgbClr val="0000FF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 smtClean="0"/>
              <a:t>Most of the topics in the objectives are on or ahead of schedule while some are progress-challenged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 smtClean="0"/>
              <a:t>Despite the hurdles, the overall progress is good and the WI in on track for successful completion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230939"/>
              </p:ext>
            </p:extLst>
          </p:nvPr>
        </p:nvGraphicFramePr>
        <p:xfrm>
          <a:off x="134632" y="944744"/>
          <a:ext cx="9556123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43">
                  <a:extLst>
                    <a:ext uri="{9D8B030D-6E8A-4147-A177-3AD203B41FA5}">
                      <a16:colId xmlns:a16="http://schemas.microsoft.com/office/drawing/2014/main" val="4097372294"/>
                    </a:ext>
                  </a:extLst>
                </a:gridCol>
                <a:gridCol w="1470643">
                  <a:extLst>
                    <a:ext uri="{9D8B030D-6E8A-4147-A177-3AD203B41FA5}">
                      <a16:colId xmlns:a16="http://schemas.microsoft.com/office/drawing/2014/main" val="2725500083"/>
                    </a:ext>
                  </a:extLst>
                </a:gridCol>
                <a:gridCol w="1139273">
                  <a:extLst>
                    <a:ext uri="{9D8B030D-6E8A-4147-A177-3AD203B41FA5}">
                      <a16:colId xmlns:a16="http://schemas.microsoft.com/office/drawing/2014/main" val="2067679469"/>
                    </a:ext>
                  </a:extLst>
                </a:gridCol>
                <a:gridCol w="3075848">
                  <a:extLst>
                    <a:ext uri="{9D8B030D-6E8A-4147-A177-3AD203B41FA5}">
                      <a16:colId xmlns:a16="http://schemas.microsoft.com/office/drawing/2014/main" val="3928764748"/>
                    </a:ext>
                  </a:extLst>
                </a:gridCol>
                <a:gridCol w="3321916">
                  <a:extLst>
                    <a:ext uri="{9D8B030D-6E8A-4147-A177-3AD203B41FA5}">
                      <a16:colId xmlns:a16="http://schemas.microsoft.com/office/drawing/2014/main" val="2607475421"/>
                    </a:ext>
                  </a:extLst>
                </a:gridCol>
              </a:tblGrid>
              <a:tr h="138174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Obj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Topic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Work</a:t>
                      </a:r>
                      <a:r>
                        <a:rPr lang="en-US" sz="1400" baseline="0" dirty="0" smtClean="0"/>
                        <a:t> scope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Status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Hurdles to be overcome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011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High/medium velocity</a:t>
                      </a:r>
                      <a:r>
                        <a:rPr lang="en-US" sz="1400" baseline="0" dirty="0" smtClean="0"/>
                        <a:t> CSI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Medium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</a:t>
                      </a:r>
                      <a:r>
                        <a:rPr lang="en-US" sz="1400" baseline="0" dirty="0" smtClean="0"/>
                        <a:t> track</a:t>
                      </a:r>
                      <a:r>
                        <a:rPr lang="en-US" sz="1400" dirty="0" smtClean="0"/>
                        <a:t>: Type-II codebook ahead</a:t>
                      </a:r>
                      <a:r>
                        <a:rPr lang="en-US" sz="1400" baseline="0" dirty="0" smtClean="0"/>
                        <a:t> of schedule, TRS-based TD reporting slightly behind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Divergent views on TD reporting type (expected to be resolved in RAN1#112)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060514"/>
                  </a:ext>
                </a:extLst>
              </a:tr>
              <a:tr h="16676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Unified</a:t>
                      </a:r>
                      <a:r>
                        <a:rPr lang="en-US" sz="1400" baseline="0" dirty="0" smtClean="0"/>
                        <a:t> TCI </a:t>
                      </a:r>
                      <a:r>
                        <a:rPr lang="en-US" sz="1400" baseline="0" dirty="0" err="1" smtClean="0"/>
                        <a:t>mTRP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 track: on schedule with some contentious detailed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Divergent views on TCI</a:t>
                      </a:r>
                      <a:r>
                        <a:rPr lang="en-US" altLang="ko-KR" sz="1400" baseline="0" dirty="0" smtClean="0"/>
                        <a:t> signaling, and details on associating indicated TCIs to TRPs (incl. </a:t>
                      </a:r>
                      <a:r>
                        <a:rPr lang="en-US" altLang="ko-KR" sz="1400" baseline="0" dirty="0" err="1" smtClean="0"/>
                        <a:t>sTRP</a:t>
                      </a:r>
                      <a:r>
                        <a:rPr lang="en-US" altLang="ko-KR" sz="1400" baseline="0" dirty="0" smtClean="0"/>
                        <a:t>/</a:t>
                      </a:r>
                      <a:r>
                        <a:rPr lang="en-US" altLang="ko-KR" sz="1400" baseline="0" dirty="0" err="1" smtClean="0"/>
                        <a:t>mTRP</a:t>
                      </a:r>
                      <a:r>
                        <a:rPr lang="en-US" altLang="ko-KR" sz="1400" baseline="0" dirty="0" smtClean="0"/>
                        <a:t> switching)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18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Increased # DMRS ports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Small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 track:</a:t>
                      </a:r>
                      <a:r>
                        <a:rPr lang="en-US" sz="1400" baseline="0" dirty="0" smtClean="0"/>
                        <a:t> ahead of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81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Coherent JT</a:t>
                      </a:r>
                      <a:r>
                        <a:rPr lang="en-US" sz="1400" baseline="0" dirty="0" smtClean="0"/>
                        <a:t> (CJT) </a:t>
                      </a:r>
                      <a:r>
                        <a:rPr lang="en-US" sz="1400" baseline="0" dirty="0" err="1" smtClean="0"/>
                        <a:t>mTRP</a:t>
                      </a:r>
                      <a:r>
                        <a:rPr lang="en-US" sz="1400" baseline="0" dirty="0" smtClean="0"/>
                        <a:t> CSI and SRS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Medium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 track: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Type-II</a:t>
                      </a:r>
                      <a:r>
                        <a:rPr lang="en-US" sz="1400" baseline="0" dirty="0" smtClean="0"/>
                        <a:t> codebook ahead of schedule. SRS for TDD CJT behind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A number of unresolved “study” issues and options for SRS for TDD CJT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466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8Tx DMRS, SRS, TPMI/SRI for &gt;=4 layers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Large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On track: DMRS ahead of schedule, SRS on schedule, TPMI/SRI behind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 number of unresolved</a:t>
                      </a:r>
                      <a:r>
                        <a:rPr lang="en-US" sz="1400" baseline="0" dirty="0" smtClean="0"/>
                        <a:t> TPMI/SRI “study’ issues and options related to 2-CW (if confirmed), partial/non-coherent codebooks, and UL full-power modes 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918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Two-panel simultaneous-</a:t>
                      </a:r>
                      <a:r>
                        <a:rPr lang="en-US" sz="1400" baseline="0" dirty="0" smtClean="0"/>
                        <a:t>TX (STx2P)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Medium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 track: 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UL precoding on schedule</a:t>
                      </a:r>
                      <a:r>
                        <a:rPr lang="en-US" sz="1400" baseline="0" dirty="0" smtClean="0"/>
                        <a:t>, b</a:t>
                      </a:r>
                      <a:r>
                        <a:rPr lang="en-US" sz="1400" dirty="0" smtClean="0"/>
                        <a:t>eam</a:t>
                      </a:r>
                      <a:r>
                        <a:rPr lang="en-US" sz="1400" baseline="0" dirty="0" smtClean="0"/>
                        <a:t> indication (overlap with obj. 2) on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Divergent views on SRI/TPMI design and SRS configuration depending on beam indication and panel assumption </a:t>
                      </a:r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2312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2TA for M-DCI and UL PC for S-DCI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Small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 track: 2TA on schedule, UL PC for S-DCI slightly behind schedule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dk1"/>
                          </a:solidFill>
                        </a:rPr>
                        <a:t>Divergent views on TAG ID association, key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</a:rPr>
                        <a:t> issues of UL PC for S-DCI awaiting outcomes from obj. 2 </a:t>
                      </a:r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5133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3075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Rapporteur perspective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8" y="1036947"/>
            <a:ext cx="11514666" cy="4911365"/>
          </a:xfrm>
          <a:ln>
            <a:solidFill>
              <a:srgbClr val="0000FF"/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Each objective is on track for successful completion</a:t>
            </a:r>
          </a:p>
          <a:p>
            <a:pPr lvl="1"/>
            <a:r>
              <a:rPr lang="en-US" sz="2000" dirty="0" smtClean="0"/>
              <a:t>Some sub-objectives are ahead of schedule, some other are on schedule, with a few progress-challenged topics</a:t>
            </a:r>
            <a:endParaRPr lang="en-US" sz="1800" dirty="0" smtClean="0"/>
          </a:p>
          <a:p>
            <a:pPr lvl="1"/>
            <a:r>
              <a:rPr lang="en-US" sz="2000" dirty="0" smtClean="0"/>
              <a:t>Essential to limit the work to what is clearly described/defined by the objective – </a:t>
            </a:r>
            <a:r>
              <a:rPr lang="en-US" sz="2000" dirty="0" smtClean="0">
                <a:solidFill>
                  <a:srgbClr val="FF0000"/>
                </a:solidFill>
              </a:rPr>
              <a:t>no scope expansion</a:t>
            </a:r>
          </a:p>
          <a:p>
            <a:r>
              <a:rPr lang="en-US" sz="2400" dirty="0" smtClean="0"/>
              <a:t>The overall WI is on track for successful completion</a:t>
            </a:r>
          </a:p>
          <a:p>
            <a:pPr lvl="1"/>
            <a:r>
              <a:rPr lang="en-US" sz="2000" dirty="0" smtClean="0"/>
              <a:t>By RAN#98, ~40-45% Core completion (RAN1 only)</a:t>
            </a:r>
          </a:p>
          <a:p>
            <a:r>
              <a:rPr lang="en-US" sz="2400" dirty="0" smtClean="0"/>
              <a:t>From rapporteur perspective, no immediate need for scope refinement and/or reduction in RAN#98</a:t>
            </a:r>
          </a:p>
          <a:p>
            <a:r>
              <a:rPr lang="en-US" sz="2400" dirty="0" smtClean="0"/>
              <a:t>Some TUs are allocated for RAN2/4 starting in April/Feb 2023 for Rel-18 MIMO Evolution:</a:t>
            </a:r>
          </a:p>
          <a:p>
            <a:pPr lvl="1"/>
            <a:r>
              <a:rPr lang="en-US" sz="2000" dirty="0" smtClean="0"/>
              <a:t>RAN1 can provide early inputs to RAN2/4 to start some work</a:t>
            </a:r>
          </a:p>
          <a:p>
            <a:pPr lvl="1"/>
            <a:r>
              <a:rPr lang="en-US" sz="2000" dirty="0" smtClean="0"/>
              <a:t>Facilitate smoother process and successful Core completion </a:t>
            </a:r>
            <a:r>
              <a:rPr lang="en-US" sz="2000" smtClean="0"/>
              <a:t>in </a:t>
            </a:r>
            <a:r>
              <a:rPr lang="en-US" sz="2000" smtClean="0"/>
              <a:t>RAN2/4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9732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53689</TotalTime>
  <Words>1151</Words>
  <Application>Microsoft Office PowerPoint</Application>
  <PresentationFormat>Widescreen</PresentationFormat>
  <Paragraphs>96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굴림</vt:lpstr>
      <vt:lpstr>맑은 고딕</vt:lpstr>
      <vt:lpstr>SimSun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Background | WID per RP-213598</vt:lpstr>
      <vt:lpstr>Assessment | Rapporteur perspective</vt:lpstr>
      <vt:lpstr>Conclusion | Rapporteur perspective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966</cp:revision>
  <dcterms:created xsi:type="dcterms:W3CDTF">2019-02-14T07:06:45Z</dcterms:created>
  <dcterms:modified xsi:type="dcterms:W3CDTF">2022-11-30T05:29:00Z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