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Lst>
  <p:notesMasterIdLst>
    <p:notesMasterId r:id="rId17"/>
  </p:notesMasterIdLst>
  <p:handoutMasterIdLst>
    <p:handoutMasterId r:id="rId45"/>
  </p:handoutMasterIdLst>
  <p:sldIdLst>
    <p:sldId id="303" r:id="rId16"/>
    <p:sldId id="1280" r:id="rId18"/>
    <p:sldId id="1281" r:id="rId19"/>
    <p:sldId id="1282" r:id="rId20"/>
    <p:sldId id="1283" r:id="rId21"/>
    <p:sldId id="1184" r:id="rId22"/>
    <p:sldId id="941" r:id="rId23"/>
    <p:sldId id="1128" r:id="rId24"/>
    <p:sldId id="1241" r:id="rId25"/>
    <p:sldId id="1306" r:id="rId26"/>
    <p:sldId id="1307" r:id="rId27"/>
    <p:sldId id="1308" r:id="rId28"/>
    <p:sldId id="1149" r:id="rId29"/>
    <p:sldId id="1150" r:id="rId30"/>
    <p:sldId id="1049" r:id="rId31"/>
    <p:sldId id="1266" r:id="rId32"/>
    <p:sldId id="1016" r:id="rId33"/>
    <p:sldId id="954" r:id="rId34"/>
    <p:sldId id="1286" r:id="rId35"/>
    <p:sldId id="956" r:id="rId36"/>
    <p:sldId id="1258" r:id="rId37"/>
    <p:sldId id="1004" r:id="rId38"/>
    <p:sldId id="1129" r:id="rId39"/>
    <p:sldId id="1067" r:id="rId40"/>
    <p:sldId id="1124" r:id="rId41"/>
    <p:sldId id="1287" r:id="rId42"/>
    <p:sldId id="1279" r:id="rId43"/>
    <p:sldId id="940" r:id="rId44"/>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70" d="100"/>
          <a:sy n="70" d="100"/>
        </p:scale>
        <p:origin x="648" y="68"/>
      </p:cViewPr>
      <p:guideLst>
        <p:guide orient="horz" pos="2268"/>
        <p:guide pos="465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6.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image" Target="../media/image12.wmf"/><Relationship Id="rId7" Type="http://schemas.openxmlformats.org/officeDocument/2006/relationships/oleObject" Target="../embeddings/oleObject4.bin"/><Relationship Id="rId6" Type="http://schemas.openxmlformats.org/officeDocument/2006/relationships/image" Target="../media/image11.wmf"/><Relationship Id="rId5" Type="http://schemas.openxmlformats.org/officeDocument/2006/relationships/oleObject" Target="../embeddings/oleObject3.bin"/><Relationship Id="rId4" Type="http://schemas.openxmlformats.org/officeDocument/2006/relationships/image" Target="../media/image10.wmf"/><Relationship Id="rId3" Type="http://schemas.openxmlformats.org/officeDocument/2006/relationships/oleObject" Target="../embeddings/oleObject2.bin"/><Relationship Id="rId2" Type="http://schemas.openxmlformats.org/officeDocument/2006/relationships/image" Target="../media/image9.wmf"/><Relationship Id="rId11" Type="http://schemas.openxmlformats.org/officeDocument/2006/relationships/notesSlide" Target="../notesSlides/notesSlide25.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8</a:t>
            </a:r>
            <a:r>
              <a:rPr lang="en-GB" altLang="ja-JP" sz="2000" b="1" i="1" dirty="0">
                <a:latin typeface="Arial" panose="020B0604020202020204" pitchFamily="34" charset="0"/>
              </a:rPr>
              <a:t>,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12</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16</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RP-222696</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SHR and SPCR:</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T310 and T312 related triggers are to be considered for inter-RAT SHR from NR to LTE.RAN3 provides parameters can be useful for optimizing inter-RAT successful handover from NR to LTE and LS RAN2 to confirm and request support. Whether the existing IEs defined in Rel-17 for intra-NR SHR can be reused is up to RAN2 decision.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RAN3 provides parameter information can be included as part of SPCR (parallel discussion happening in RAN2 as well, no need to LS RAN2 if already agreed in RAN2).T310 of SCG and T312 of SCG are not considered as SPCR triggers for classic PSCell addition or CPA.SPR as abbreviation for Successful PScell Change Report feature. For SN-initiated classic PScell change the source SN node decides the T310/T312 triggers (e.g timer threshold) and the target SN node decides the T304 triggers (e.g timer threshold).</a:t>
            </a:r>
            <a:endParaRPr lang="en-US" altLang="zh-CN" sz="10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CPA Execution to wrong PSCell will be considered, e.g. UE receives CPA configuration and CPA execution condition is satisfied, CPA execution fails or an SCG failure occurs shortly after a successful CPA execution; a suitable PSCell different with target PSCell is found based on the measurements reported from the UE.Too Early CPA Execution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It is beneficial for the UE to report at least the cause of the fast MCG recovery failure (at least T316 expiry, SCG failure) and also, if the problem is SCG failure, the SCG failure type (at least t310-Expiry, randomAccessProblem, rlc-MaxNumRetx).</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Too Late CPC Execution, Too Early CPC Execution and CPC Execution to wrong PSCell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CPAC, deprioritize Case i/ii/iii/iv.</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MR-DC SCG failure, deprioritize dual failure case (i.e. both MCG failure and SCG failure occur).</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ea typeface="宋体" panose="02010600030101010101" pitchFamily="2" charset="-122"/>
                <a:cs typeface="Arial" panose="020B0604020202020204" pitchFamily="34" charset="0"/>
                <a:sym typeface="+mn-ea"/>
              </a:rPr>
              <a:t>MRO for inter-system handover for voice fallback:Deprioritize Case 5,Deprioritize MRO enhancements for redirection for voice fallback,Introduce stage 2 descriptions of failure type definition for inter-system inter-RAT HO from NR to E-UTRA for voice fallback.The RLF Report needs to indicate that the last failed inter-system inter-RAT HO was triggered due to voice fallback.</a:t>
            </a:r>
            <a:endParaRPr lang="en-US" altLang="zh-CN" sz="10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RACH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 report is enhanced to include feature combination related information.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RACH report retrieval: a)WA: RAN3 works on the network based solution for RACH report retrieval, i.e., gNB-DU indicates to gNB-CU about RACH occurrence;b)WA: SN should indicate the potential availability of RA report to the MN, MN can fetch the RA report and transfer it to SN;c)Send LS to RAN2 with RAN3 assumption and ask RAN2 to provide feedback on UE based solution</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supports a network-based solution for RACH report retrieval over F1AP based on an indication from the gNB-DU to the gNB-CU of successful RACH procedures which are not known to the gNB-CU (e.g., when RACH is triggered due to beam failure recovery, no PUCCH resource available, UL sync issue)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Define a new class-2 F1AP message (e.g., RACH INDICATION) to indicate certain RACH occurrence(s) from gNB-DU to gNB-CU</a:t>
            </a:r>
            <a:r>
              <a:rPr lang="en-US" altLang="zh-CN" sz="1000">
                <a:ln>
                  <a:noFill/>
                </a:ln>
                <a:effectLst/>
                <a:uLnTx/>
                <a:uFillTx/>
                <a:ea typeface="宋体" panose="02010600030101010101" pitchFamily="2" charset="-122"/>
                <a:cs typeface="Arial" panose="020B0604020202020204" pitchFamily="34" charset="0"/>
                <a:sym typeface="+mn-ea"/>
              </a:rPr>
              <a:t>.</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sends an LS to SA3 (cc SA5, RAN2) for user consent of NPN including the following aspects: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1: For PNI-NPN, whether existing user consent for management-based MDT (i.e., Management Based MDT PLMN List IE) can also apply for MDT in PNI-NPNs (no need of CAG-ID in user consent).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2: For SNPN, whether user consent for SNPN should include a list of SNPNs (PLMNs + NIDs) where management based MDT is allowed to take place.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Introduce a CAG list for MDT area scope.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use cases RAN3 should support are: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1: Enhanced area scope information should allow collection of MDT measurements in specific PNI-NPNs, i.e. MDT measurements should be collected only within specific CAGs.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2: Enhanced area scope information should allow collection of MDT measurements both in specific PNI-NPNs (i.e. in specific CAGs) and in public network areas (e.g. specific PN cells, TAIs, etc.).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Agree to the addition of a CAG list inside and outside the current choice structure for the MDT Area Scop).</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 for NR-U:</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XnAP, add in the RESOURCE STATUS UPDATE message a Channel Occupancy Time Percentage UL IE and an Energy Detection Threshold UL IE as sub-IEs of NR-U Channel Item IE. Corresponding TP is in R3-226040.</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Rename the existing Channel occupancy time percentage DL IE as Channel Occupancy Time Percentage DL both in F1AP and XnAP from R17.</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MDT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It is RAN3’s understanding that the Rel-17 feature of signaling based logged MDT override protection applies only during Intra-NR reselection and applies to Intra-5GS (gNB–&gt;gNB).</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to support cross-RAT logged MDT reporting (i.e., whether the NR node needs to retrieve LTE logged MDT report) for signaling based logged MDT override protection is pending on RAN2 progress.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Wait for RAN2’s progress on cross-RAT logged MDT reporting before discussing whether any enhancements are needed for NG-RAN to forward the LTE logged MDT reports to the correct TCE.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dirty="0">
                <a:ln>
                  <a:noFill/>
                </a:ln>
                <a:effectLst/>
                <a:uLnTx/>
                <a:uFillTx/>
                <a:cs typeface="Arial" panose="020B0604020202020204" pitchFamily="34" charset="0"/>
                <a:sym typeface="+mn-ea"/>
              </a:rPr>
              <a:t>Next steps</a:t>
            </a:r>
            <a:endParaRPr lang="en-US" altLang="en-US" sz="18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discuss </a:t>
            </a:r>
            <a:r>
              <a:rPr lang="en-US" altLang="zh-CN" sz="1800">
                <a:ln>
                  <a:noFill/>
                </a:ln>
                <a:effectLst/>
                <a:uLnTx/>
                <a:uFillTx/>
                <a:ea typeface="宋体" panose="02010600030101010101" pitchFamily="2" charset="-122"/>
                <a:cs typeface="Arial" panose="020B0604020202020204" pitchFamily="34" charset="0"/>
                <a:sym typeface="+mn-ea"/>
              </a:rPr>
              <a:t>UE context retrieval for both inter-RAT SHR and intra-RAT SHR and the objective of SPCR</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w</a:t>
            </a:r>
            <a:r>
              <a:rPr lang="en-US" altLang="zh-CN" sz="1800">
                <a:ea typeface="宋体" panose="02010600030101010101" pitchFamily="2" charset="-122"/>
                <a:cs typeface="Arial" panose="020B0604020202020204" pitchFamily="34" charset="0"/>
                <a:sym typeface="+mn-ea"/>
              </a:rPr>
              <a:t>hat information should be included/not included in the Successful PSCell Change Report</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How to forward the SCG failure information from the MN to the SN for NE-DC and (NG) EN-DC scenarios.</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other information needed in RA report.</a:t>
            </a:r>
            <a:endParaRPr lang="en-US" altLang="zh-CN" sz="18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check the detail of solution over F1 for RA report</a:t>
            </a:r>
            <a:r>
              <a:rPr lang="en-US" altLang="zh-CN" sz="1800">
                <a:ln>
                  <a:noFill/>
                </a:ln>
                <a:effectLst/>
                <a:uLnTx/>
                <a:uFillTx/>
                <a:ea typeface="宋体" panose="02010600030101010101" pitchFamily="2" charset="-122"/>
                <a:cs typeface="Arial" panose="020B0604020202020204" pitchFamily="34" charset="0"/>
                <a:sym typeface="+mn-ea"/>
              </a:rPr>
              <a:t>.</a:t>
            </a:r>
            <a:endParaRPr lang="en-US" altLang="zh-CN" sz="18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latin typeface="+mn-lt"/>
                <a:ea typeface="宋体" panose="02010600030101010101" pitchFamily="2" charset="-122"/>
                <a:cs typeface="Arial" panose="020B0604020202020204" pitchFamily="34" charset="0"/>
              </a:rPr>
              <a:t>Postpone discussions on inclusion of SNPN identifiers in MDT area scope to next meeting.</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UE can only report the INACTIVE/IDLE QoE  reports to gNB when UE has entered RRC_CONNECTED due to other reasons is pending to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a:t>
            </a:r>
            <a:r>
              <a:rPr lang="en-US" altLang="zh-CN" sz="1200">
                <a:ea typeface="宋体" panose="02010600030101010101" pitchFamily="2" charset="-122"/>
                <a:cs typeface="Arial" panose="020B0604020202020204" pitchFamily="34" charset="0"/>
                <a:sym typeface="+mn-ea"/>
              </a:rPr>
              <a:t>discuss the alignment between logged MDT and MBS QoE when basic solution for MBS QoE has been defined first.</a:t>
            </a:r>
            <a:endParaRPr lang="en-US" altLang="zh-CN" sz="12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OAM should have the flexibility to collect QoE only in high mobility and/or in HSDN cell.</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ea typeface="宋体" panose="02010600030101010101" pitchFamily="2" charset="-122"/>
                <a:cs typeface="Arial" panose="020B0604020202020204" pitchFamily="34" charset="0"/>
                <a:sym typeface="+mn-ea"/>
              </a:rPr>
              <a:t> Use the same set of parameters in QMC configuration for all RRC states.</a:t>
            </a:r>
            <a:endParaRPr lang="en-US" altLang="zh-CN" sz="12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 case of management-based QoE, the MN decides which node to perform the QoE measurement configuration.</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The MN can generate an RVQoE configuration for a UE. The SN can generate an RVQoE configuration for a UE.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can send RVQoE report to the MN, the MN then forward the RVQoE report to the SN if needed, and vice versa.</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QoS flow ID(s) should be included in the RAN visible QoE report collected at the UE.</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DRB ID(s) should be transmitted over F1 as the QoS flow information in the RVQoE report.</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checks with SA4 on whether RVQoE value can reflect the overall situation of the experience of an ongoing service, with multiple QoE metrics taken into account, not limited to only RVQoE metrics.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Introduce buffer level as a threshold-based trigger for RVQoE reporting.</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de-DE"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behaviour is pending to progress in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left-over issues of R17, taking into account futher input from SA4.</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lang="en-US" altLang="en-US"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Further discuss whether any enhancements are needed </a:t>
            </a:r>
            <a:r>
              <a:rPr lang="en-US" altLang="zh-CN" sz="1200" dirty="0">
                <a:ea typeface="宋体" panose="02010600030101010101" pitchFamily="2" charset="-122"/>
                <a:cs typeface="Arial" panose="020B0604020202020204" pitchFamily="34" charset="0"/>
                <a:sym typeface="+mn-ea"/>
              </a:rPr>
              <a:t>for high speed scenario.</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whether UE-based or CN-based solution shall be selected for IDLE </a:t>
            </a:r>
            <a:r>
              <a:rPr lang="en-US" altLang="zh-CN" sz="1200" dirty="0" err="1">
                <a:ea typeface="宋体" panose="02010600030101010101" pitchFamily="2" charset="-122"/>
                <a:cs typeface="Arial" panose="020B0604020202020204" pitchFamily="34" charset="0"/>
                <a:sym typeface="+mn-ea"/>
              </a:rPr>
              <a:t>QoE</a:t>
            </a:r>
            <a:r>
              <a:rPr lang="en-US" altLang="zh-CN" sz="1200" dirty="0">
                <a:ea typeface="宋体" panose="02010600030101010101" pitchFamily="2" charset="-122"/>
                <a:cs typeface="Arial" panose="020B0604020202020204" pitchFamily="34" charset="0"/>
                <a:sym typeface="+mn-ea"/>
              </a:rPr>
              <a:t>.</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the configuration and reporting of QoE/RVQoE in NR-DC</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Continue to work on stage2 </a:t>
            </a:r>
            <a:r>
              <a:rPr lang="en-US" altLang="zh-CN" sz="1200">
                <a:ln>
                  <a:noFill/>
                </a:ln>
                <a:effectLst/>
                <a:uLnTx/>
                <a:uFillTx/>
                <a:ea typeface="宋体" panose="02010600030101010101" pitchFamily="2" charset="-122"/>
                <a:cs typeface="Arial" panose="020B0604020202020204" pitchFamily="34" charset="0"/>
                <a:sym typeface="+mn-ea"/>
              </a:rPr>
              <a:t>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Procedures used for AI/ML support in the NG-RAN shall be use case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Procedures used for AI/ML support in the NG-RAN shall be “data type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Legacy information that are used to support AI/ML are transferred via existing legacy procedures (no need to signal them via other procedures) </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Solutions for AI/ML information exchange over the NG interface are not considered as part of Rel18.</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Introduce a new Class 1 procedure for initiating the reporting of AI/ML Related Information and a Class 2 procedure for Data Reporting of AI/ML Related Information. </a:t>
            </a:r>
            <a:r>
              <a:rPr lang="zh-CN" altLang="en-US" sz="1400">
                <a:ln>
                  <a:noFill/>
                </a:ln>
                <a:effectLst/>
                <a:uLnTx/>
                <a:uFillTx/>
                <a:ea typeface="宋体" panose="02010600030101010101" pitchFamily="2" charset="-122"/>
                <a:cs typeface="Arial" panose="020B0604020202020204" pitchFamily="34" charset="0"/>
                <a:sym typeface="+mn-ea"/>
              </a:rPr>
              <a:t>The new procedure is non-UE associated procedure.</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Cell-based UE Trajectory prediction has the same structure as UE History Information IE. Cell-based UE Trajectory prediction is provided as a list of cells into the future, each of which is indicated together with an expected time of stay into the cell.</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The request/response in the new Class 1 procedure for initiating the reporting of AI/ML Related Information can include an ID assigned by the requesting/responsing NG-RAN node. </a:t>
            </a: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The "Energy Efficiency" metric should be measurable, produced and interpretable by the RAN.</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WA: Take the EE defined in SA5 as the baseline for the energy efficiency of a gNB. </a:t>
            </a:r>
            <a:endParaRPr lang="en-US" altLang="zh-CN" sz="1600" i="1" dirty="0">
              <a:sym typeface="+mn-ea"/>
            </a:endParaRPr>
          </a:p>
          <a:p>
            <a:pPr marL="0" lv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40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en-US" sz="1800" dirty="0"/>
          </a:p>
          <a:p>
            <a:pPr marL="0" indent="0"/>
            <a:r>
              <a:rPr lang="zh-CN" altLang="en-US" sz="1400">
                <a:ln>
                  <a:noFill/>
                </a:ln>
                <a:effectLst/>
                <a:uLnTx/>
                <a:uFillTx/>
                <a:ea typeface="宋体" panose="02010600030101010101" pitchFamily="2" charset="-122"/>
                <a:cs typeface="Arial" panose="020B0604020202020204" pitchFamily="34" charset="0"/>
                <a:sym typeface="+mn-ea"/>
              </a:rPr>
              <a:t>The reply LS to SA2 on FS_VMR solutions was agreed in R3-226048.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mIAB-DU migration and mIAB-MT handover can be executed independently from each other. Details on the scenarios need to be further discussed. </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WA: The mIAB-MT and its co-located mIAB-DU can be handed over/migrated to different donor CUs. This WA is subject to validation that the impact involved is affordable.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The source donor CU for the mIAB-MT HO provides to the donor CU serving the mIAB-DU at least the: gNB ID of the target donor CU for the mIAB-MT HO; ID(s) of the mIAB-MT, this info can be sent after the completion of IAB-MT HO.</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In case the donor of the mIAB-DU decides the F1AP setup for DU migration, the donor of the mIAB-DU triggers via F1 signalling the IAB node to perform the F1 Setup procedure for the DU migration. An OAM based solution is not excluded.</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Focus first on the scenarios where Xn and IP connectivity are available between the source and target donors for IAB-MT HO and mIAB-DU migration.</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PCI-change on the IAB-node can be supported via handover of connected UEs between cells using old and new PCI, respectively. PCI collision can be detected by the F1-terminating IAB-donor of the mobile IAB-node.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zh-CN" altLang="en-US" sz="1400">
                <a:ln>
                  <a:noFill/>
                </a:ln>
                <a:effectLst/>
                <a:uLnTx/>
                <a:uFillTx/>
                <a:ea typeface="宋体" panose="02010600030101010101" pitchFamily="2" charset="-122"/>
                <a:cs typeface="Arial" panose="020B0604020202020204" pitchFamily="34" charset="0"/>
                <a:sym typeface="+mn-ea"/>
              </a:rPr>
              <a:t>Static TAC solution is not pursued. RAN3 assumes that dynamic TAC solution should be supported.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buNone/>
            </a:pPr>
            <a:r>
              <a:rPr lang="en-GB" sz="1400" b="1" u="sng">
                <a:ln>
                  <a:noFill/>
                </a:ln>
                <a:effectLst/>
                <a:uLnTx/>
                <a:uFillTx/>
                <a:cs typeface="Arial" panose="020B0604020202020204" pitchFamily="34" charset="0"/>
                <a:sym typeface="+mn-ea"/>
              </a:rPr>
              <a:t>Next steps</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en-US" sz="1400" dirty="0">
                <a:sym typeface="+mn-ea"/>
              </a:rPr>
              <a:t>Continue to work on stage2 and stage3.</a:t>
            </a: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For L1/L2-triggered mobility, the high-level signalling procedures for both intra-DU and inter-DU cases are designed.</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works on the same signaling procedure for both initial cell switch and subsequent cell switch for intra-DU L1/L2-triggered mobility.</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A reply LS R3-226829 regarding L1/L2-triggered mobility is agreed to be sent out to RAN1, RAN2 and RAN4.</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Direct data forwarding is supported by current specification, FFS on </a:t>
            </a:r>
            <a:r>
              <a:rPr lang="en-US" altLang="zh-CN" sz="1600">
                <a:cs typeface="Arial" panose="020B0604020202020204" pitchFamily="34" charset="0"/>
                <a:sym typeface="+mn-ea"/>
              </a:rPr>
              <a:t>further signaling </a:t>
            </a:r>
            <a:r>
              <a:rPr lang="en-US" altLang="zh-CN" sz="1600" dirty="0">
                <a:cs typeface="Arial" panose="020B0604020202020204" pitchFamily="34" charset="0"/>
                <a:sym typeface="+mn-ea"/>
              </a:rPr>
              <a:t>enhancement. Optimization on indirect data forwarding is by network implementation.</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acknowledges unnecessary signaling exchange between MN and the target SN would cause inefficiency and extra latency for CHO + NR-DC, the solution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The issue on new problem of CHO with multiple SCGs at the target side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WA: In CHO with (multiple) SCG configuration, the (candidate) SN can acknowledge whether it has direct data forwarding path with source SN. If existed, it can assign the same data forwarding address for multiple data forwarding paths, otherwise, it is up to the candidate SN implementation.</a:t>
            </a:r>
            <a:endParaRPr lang="en-US" altLang="zh-CN" sz="1600" noProof="1">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More RAN2 input is expected and helpful.</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600" dirty="0">
                <a:sym typeface="+mn-ea"/>
              </a:rPr>
              <a:t>Continue to work on stage2 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Coordination among WG (SA2/RAN2/RAN3) on network sharing solutions;</a:t>
            </a:r>
            <a:endParaRPr lang="en-US" altLang="zh-CN" sz="1400" dirty="0">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Principle identified for network sharing (e.g., backward compatibility; dynamics in network sharing for MOCN; MB-SMF/AF/MBSF is not aware which NG-RAN node or which cell within a NG-RAN node is shared);</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ln>
                  <a:noFill/>
                </a:ln>
                <a:effectLst/>
                <a:uLnTx/>
                <a:uFillTx/>
                <a:cs typeface="Arial" panose="020B0604020202020204" pitchFamily="34" charset="0"/>
                <a:sym typeface="+mn-ea"/>
              </a:rPr>
              <a:t>How RAN handles different info from 5GC in case of MOCN (e.g</a:t>
            </a:r>
            <a:r>
              <a:rPr lang="en-US" altLang="zh-CN" sz="1400" dirty="0">
                <a:cs typeface="Arial" panose="020B0604020202020204" pitchFamily="34" charset="0"/>
                <a:sym typeface="+mn-ea"/>
              </a:rPr>
              <a:t>., </a:t>
            </a:r>
            <a:r>
              <a:rPr lang="en-US" altLang="zh-CN" sz="1400" dirty="0">
                <a:ln>
                  <a:noFill/>
                </a:ln>
                <a:effectLst/>
                <a:uLnTx/>
                <a:uFillTx/>
                <a:cs typeface="Arial" panose="020B0604020202020204" pitchFamily="34" charset="0"/>
                <a:sym typeface="+mn-ea"/>
              </a:rPr>
              <a:t>It is up to the NG-RAN node implementation on how to handle different QoS parameters for the same service from different PLMNs in case different QoS parameters for the same service are received);</a:t>
            </a:r>
            <a:endParaRPr lang="en-US" altLang="zh-CN" sz="1400" dirty="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Network sharing for MBS in case of local MBS service and location dependent MBS service;</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cs typeface="Arial" panose="020B0604020202020204" pitchFamily="34" charset="0"/>
                <a:sym typeface="+mn-ea"/>
              </a:rPr>
              <a:t>NG-U options in case of MOCN;</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F1</a:t>
            </a:r>
            <a:r>
              <a:rPr lang="en-US" altLang="zh-CN" sz="1400" noProof="1">
                <a:cs typeface="Arial" panose="020B0604020202020204" pitchFamily="34" charset="0"/>
                <a:sym typeface="+mn-ea"/>
              </a:rPr>
              <a:t>AP options in case of MOCN and multiple cell-ID broadcast.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GB" altLang="zh-CN" sz="1400" dirty="0"/>
              <a:t>Wait for SA2 on solution down-selection for network sharing for MBS broadcast.</a:t>
            </a:r>
            <a:endParaRPr lang="en-GB" altLang="zh-CN" sz="14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t>Further study on how to handle different area session IDs allocated from different PLMNs, whether and how to handle different service areas associated with the area session IDs, in case of network sharing for MBS;</a:t>
            </a:r>
            <a:endParaRPr lang="en-US" altLang="zh-CN" sz="1400"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sym typeface="+mn-ea"/>
              </a:rPr>
              <a:t>Further study how many NG-U tunnels to be set up in case of MOCN;</a:t>
            </a:r>
            <a:endParaRPr lang="en-US" altLang="zh-CN" sz="1400" dirty="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Further study single or multiple F1AP signaling in case of MOCN;</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Per multicast session level or per UE level from 5GC is needed?</a:t>
            </a:r>
            <a:endParaRPr lang="en-US" altLang="zh-CN" sz="1400" noProof="0" dirty="0">
              <a:ln>
                <a:noFill/>
              </a:ln>
              <a:effectLst/>
              <a:uLnTx/>
              <a:uFillTx/>
              <a:sym typeface="+mn-ea"/>
            </a:endParaRPr>
          </a:p>
          <a:p>
            <a:pPr marL="87630" indent="-87630">
              <a:lnSpc>
                <a:spcPct val="93000"/>
              </a:lnSpc>
              <a:spcBef>
                <a:spcPct val="15000"/>
              </a:spcBef>
              <a:spcAft>
                <a:spcPct val="15000"/>
              </a:spcAft>
              <a:buSzPct val="100000"/>
              <a:defRPr/>
            </a:pPr>
            <a:r>
              <a:rPr lang="en-US" altLang="zh-CN" sz="1400" noProof="0" dirty="0">
                <a:ln>
                  <a:noFill/>
                </a:ln>
                <a:effectLst/>
                <a:uLnTx/>
                <a:uFillTx/>
                <a:sym typeface="+mn-ea"/>
              </a:rPr>
              <a:t>Further study RRC_INACTIVE support in RAN3 based on latest RAN2 progress on PTM config delivery.</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noProof="0" dirty="0">
              <a:ln>
                <a:noFill/>
              </a:ln>
              <a:effectLst/>
              <a:uLnTx/>
              <a:uFillTx/>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lstStyle/>
          <a:p>
            <a:pPr marL="0" indent="0">
              <a:lnSpc>
                <a:spcPct val="8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RAN3 reply SA2’s LS on authorization for U2U relay that RAN3 currently considers that there is no need to provide the authorization information for UE-to-UE Relay operation to the NG-RAN. But RAN3 could enhance the "5G ProSe authorised" information, if needed, based on the RAN2’s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effectLst/>
                <a:uLnTx/>
                <a:uFillTx/>
                <a:ea typeface="+mn-ea"/>
                <a:cs typeface="Arial" panose="020B0604020202020204" pitchFamily="34" charset="0"/>
                <a:sym typeface="+mn-ea"/>
              </a:rPr>
              <a:t>Source gNB selects the target path type (direct or indirect).   </a:t>
            </a:r>
            <a:r>
              <a:rPr lang="en-US" altLang="zh-CN" sz="1400">
                <a:ln>
                  <a:noFill/>
                </a:ln>
                <a:solidFill>
                  <a:schemeClr val="tx1"/>
                </a:solidFill>
                <a:effectLst/>
                <a:uLnTx/>
                <a:uFillTx/>
                <a:ea typeface="+mn-ea"/>
                <a:cs typeface="Arial" panose="020B0604020202020204" pitchFamily="34" charset="0"/>
                <a:sym typeface="+mn-ea"/>
              </a:rPr>
              <a:t>For direct/indirect to indirect path switching, enhance Xn: HANDOVER REQUEST to include at least the Remote UE L2 ID and Relay UE L2 ID. FFS whether to include a single Target Relay L2 ID or a list of Target candidate Relay L2 IDs.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the multi-path support, the gNB-CU takes the responsibility to decide the addition/ modification/release of the path. For intra-DU and inter-DU cases, the UE Context Setup / Modification procedure can be reused to configure the 2nd path with possible enhancements. The details will be discussed based on RAN2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The gNB-CU is responsible to determine the data split among two paths for a DRB for both intra-DU and inter-DU cases. For intra-DU case, two F1-U tunnels are setup between CU and DU for a split DRB. FFS on how to support the multi-path delivery of split SRB.  WA: For inter-DU case, legacy DC based data split/duplication mechanism can be reused as baseline for split DRB/SRB.</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WA: The direct path and indirect path cannot be configured for a remote UE simultaneously in this release, depending on RAN2 decision.</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Scenario 2, interface between UEs are non-3GPP defined. Therefore in the UE context setup/modification procedure, the PC5 Relay RLC channel configurations are not needed for remote UE and relay UE.</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83000"/>
              </a:lnSpc>
              <a:spcBef>
                <a:spcPct val="15000"/>
              </a:spcBef>
              <a:spcAft>
                <a:spcPct val="15000"/>
              </a:spcAft>
              <a:buNone/>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From RAN3 point of view, the Multi-path study phase is completed, and the Multi-path can move to normative work phase.</a:t>
            </a:r>
            <a:endParaRPr lang="en-US" altLang="zh-CN" sz="1400">
              <a:ln>
                <a:noFill/>
              </a:ln>
              <a:effectLst/>
              <a:uLnTx/>
              <a:uFillTx/>
              <a:ea typeface="+mn-ea"/>
              <a:cs typeface="Arial" panose="020B0604020202020204" pitchFamily="34" charset="0"/>
              <a:sym typeface="+mn-ea"/>
            </a:endParaRPr>
          </a:p>
          <a:p>
            <a:pPr marL="0" marR="0" lvl="0" indent="0" algn="l" rtl="0" eaLnBrk="0" fontAlgn="base" latinLnBrk="0" hangingPunct="0">
              <a:lnSpc>
                <a:spcPct val="93000"/>
              </a:lnSpc>
              <a:spcBef>
                <a:spcPct val="15000"/>
              </a:spcBef>
              <a:spcAft>
                <a:spcPct val="15000"/>
              </a:spcAft>
              <a:buClr>
                <a:srgbClr val="C00000"/>
              </a:buClr>
              <a:buSzTx/>
              <a:buFontTx/>
              <a:buNone/>
            </a:pPr>
            <a:r>
              <a:rPr lang="en-GB" sz="1400" b="1" u="sng" dirty="0">
                <a:ln>
                  <a:noFill/>
                </a:ln>
                <a:effectLst/>
                <a:uLnTx/>
                <a:uFillTx/>
                <a:cs typeface="Arial" panose="020B0604020202020204" pitchFamily="34" charset="0"/>
                <a:sym typeface="+mn-ea"/>
              </a:rPr>
              <a:t>Next steps</a:t>
            </a:r>
            <a:endParaRPr lang="en-GB" sz="14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Continue to discuss authorization and service continuity.</a:t>
            </a:r>
            <a:endParaRPr lang="en-US" altLang="zh-CN" sz="1400">
              <a:ln>
                <a:noFill/>
              </a:ln>
              <a:effectLst/>
              <a:uLnTx/>
              <a:uFillTx/>
              <a:ea typeface="+mn-ea"/>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rPr>
              <a:t>Normaltive work for multi-path support.</a:t>
            </a: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Mobility and Service Continuity Enhancements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the cell coverage stop time in the signaling if the time-based CHO parameters.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Agree to add time information for time-based CHO, which includes as a start time T1 and time duration T2, in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Handover Request message.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a ‘Hard or Soft Feeder Link Switch over indication’ via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Setup procedure and Configuration Update procedure.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WA: </a:t>
            </a:r>
            <a:r>
              <a:rPr lang="en-US" altLang="zh-CN" sz="1400" dirty="0" err="1">
                <a:cs typeface="Arial" panose="020B0604020202020204" pitchFamily="34" charset="0"/>
                <a:sym typeface="+mn-ea"/>
              </a:rPr>
              <a:t>Uu</a:t>
            </a:r>
            <a:r>
              <a:rPr lang="en-US" altLang="zh-CN" sz="1400" dirty="0">
                <a:cs typeface="Arial" panose="020B0604020202020204" pitchFamily="34" charset="0"/>
                <a:sym typeface="+mn-ea"/>
              </a:rPr>
              <a:t> Cell ID is used in HO </a:t>
            </a:r>
            <a:r>
              <a:rPr lang="en-US" altLang="zh-CN" sz="1400" dirty="0" err="1">
                <a:cs typeface="Arial" panose="020B0604020202020204" pitchFamily="34" charset="0"/>
                <a:sym typeface="+mn-ea"/>
              </a:rPr>
              <a:t>signalling</a:t>
            </a:r>
            <a:r>
              <a:rPr lang="en-US" altLang="zh-CN" sz="1400" dirty="0">
                <a:cs typeface="Arial" panose="020B0604020202020204" pitchFamily="34" charset="0"/>
                <a:sym typeface="+mn-ea"/>
              </a:rPr>
              <a:t>.</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 earth moving cell (EMC) scenario described in Section 3.1 of R3-226859 is valid.</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Network verified UE location</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RAN3 is not affected by UE location reporting.</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No additional RAN3 impact if UE location is not correct.</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Further </a:t>
            </a:r>
            <a:r>
              <a:rPr lang="en-US" altLang="en-US" sz="1400" dirty="0">
                <a:ea typeface="宋体" panose="02010600030101010101" pitchFamily="2" charset="-122"/>
                <a:cs typeface="Arial" panose="020B0604020202020204" pitchFamily="34" charset="0"/>
                <a:sym typeface="+mn-ea"/>
              </a:rPr>
              <a:t>discuss what’s </a:t>
            </a:r>
            <a:r>
              <a:rPr lang="en-US" altLang="zh-CN" sz="1400" dirty="0">
                <a:ea typeface="宋体" panose="02010600030101010101" pitchFamily="2" charset="-122"/>
                <a:cs typeface="Arial" panose="020B0604020202020204" pitchFamily="34" charset="0"/>
                <a:sym typeface="+mn-ea"/>
              </a:rPr>
              <a:t>the TAC to be used when using </a:t>
            </a:r>
            <a:r>
              <a:rPr lang="en-US" altLang="zh-CN" sz="1400" dirty="0" err="1">
                <a:ea typeface="宋体" panose="02010600030101010101" pitchFamily="2" charset="-122"/>
                <a:cs typeface="Arial" panose="020B0604020202020204" pitchFamily="34" charset="0"/>
                <a:sym typeface="+mn-ea"/>
              </a:rPr>
              <a:t>Uu</a:t>
            </a:r>
            <a:r>
              <a:rPr lang="en-US" altLang="zh-CN" sz="1400" dirty="0">
                <a:ea typeface="宋体" panose="02010600030101010101" pitchFamily="2" charset="-122"/>
                <a:cs typeface="Arial" panose="020B0604020202020204" pitchFamily="34" charset="0"/>
                <a:sym typeface="+mn-ea"/>
              </a:rPr>
              <a:t> cell ID in </a:t>
            </a:r>
            <a:r>
              <a:rPr lang="en-US" altLang="zh-CN" sz="1400" dirty="0" err="1">
                <a:ea typeface="宋体" panose="02010600030101010101" pitchFamily="2" charset="-122"/>
                <a:cs typeface="Arial" panose="020B0604020202020204" pitchFamily="34" charset="0"/>
                <a:sym typeface="+mn-ea"/>
              </a:rPr>
              <a:t>Xn</a:t>
            </a:r>
            <a:r>
              <a:rPr lang="en-US" altLang="zh-CN" sz="1400" dirty="0">
                <a:ea typeface="宋体" panose="02010600030101010101" pitchFamily="2" charset="-122"/>
                <a:cs typeface="Arial" panose="020B0604020202020204" pitchFamily="34" charset="0"/>
                <a:sym typeface="+mn-ea"/>
              </a:rPr>
              <a:t> setup and configuration update procedure.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How to s</a:t>
            </a:r>
            <a:r>
              <a:rPr lang="en-US" altLang="en-US" sz="1400" dirty="0">
                <a:ea typeface="宋体" panose="02010600030101010101" pitchFamily="2" charset="-122"/>
                <a:cs typeface="Arial" panose="020B0604020202020204" pitchFamily="34" charset="0"/>
                <a:sym typeface="+mn-ea"/>
              </a:rPr>
              <a:t>upport this EMC case?</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Any other impacts</a:t>
            </a:r>
            <a:r>
              <a:rPr lang="en-US" altLang="en-US" sz="1400" dirty="0">
                <a:ea typeface="宋体" panose="02010600030101010101" pitchFamily="2" charset="-122"/>
                <a:cs typeface="Arial" panose="020B0604020202020204" pitchFamily="34" charset="0"/>
                <a:sym typeface="+mn-ea"/>
              </a:rPr>
              <a:t>, in addition to the support for transferring {T1, duration} over NGAP?</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Other issues if any</a:t>
            </a:r>
            <a:endParaRPr lang="en-US" altLang="en-US" sz="14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1191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sz="2000" dirty="0">
                <a:solidFill>
                  <a:srgbClr val="FF0000"/>
                </a:solidFill>
                <a:sym typeface="+mn-ea"/>
              </a:rPr>
              <a:t>%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24%</a:t>
            </a:r>
            <a:r>
              <a:rPr lang="en-US" altLang="en-US" sz="2000" dirty="0">
                <a:sym typeface="+mn-ea"/>
              </a:rPr>
              <a:t> Maintenance: Rel-17 &amp; earlier</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e-meeting: R3-225343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Endorsed </a:t>
            </a:r>
            <a:r>
              <a:rPr lang="en-US" altLang="sv-SE" sz="2000" dirty="0">
                <a:sym typeface="+mn-ea"/>
              </a:rPr>
              <a:t>guidelines for f2f meeting with remote access: R3-226188</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The R18 NR Positioning SI (led by RAN1) and the R18 Network Energy Savings SI(led by RAN1) were completed in RAN3.</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The rules on references to RRC specifications (e.g. TS 38.331) was agreed in R3-226777 and captured in TR30.531.</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A special contribution was submitted in R3-226918 and approved:)</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780"/>
        </p:xfrm>
        <a:graphic>
          <a:graphicData uri="http://schemas.openxmlformats.org/drawingml/2006/table">
            <a:tbl>
              <a:tblPr/>
              <a:tblGrid>
                <a:gridCol w="1542526"/>
                <a:gridCol w="3631565"/>
              </a:tblGrid>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RAN3#117bis-e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Oct 10</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18</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365">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RAN3#118</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Nov </a:t>
                      </a:r>
                      <a:r>
                        <a:rPr kumimoji="0" lang="en-US" altLang="ja-JP" sz="1600" b="1" dirty="0">
                          <a:ln>
                            <a:noFill/>
                          </a:ln>
                          <a:effectLst/>
                          <a:latin typeface="Calibri" panose="020F0502020204030204" pitchFamily="34" charset="0"/>
                          <a:ea typeface="MS PGothic" panose="020B0600070205080204" pitchFamily="34" charset="-128"/>
                          <a:sym typeface="+mn-ea"/>
                        </a:rPr>
                        <a:t>14</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18</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2022 Toulouse, France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#98e</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12</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16</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cs typeface="Arial" panose="020B0604020202020204" pitchFamily="34" charset="0"/>
                <a:sym typeface="+mn-ea"/>
              </a:rPr>
              <a:t>The new cause value “Release due to discontinuous coverage” is applicable for the UE Context Release Request procedure.</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Add stage 2 description on the behavior of </a:t>
            </a:r>
            <a:r>
              <a:rPr lang="en-US" altLang="zh-CN" sz="1600" dirty="0" err="1">
                <a:cs typeface="Arial" panose="020B0604020202020204" pitchFamily="34" charset="0"/>
                <a:sym typeface="+mn-ea"/>
              </a:rPr>
              <a:t>eNB</a:t>
            </a:r>
            <a:r>
              <a:rPr lang="en-US" altLang="zh-CN" sz="1600" dirty="0">
                <a:cs typeface="Arial" panose="020B0604020202020204" pitchFamily="34" charset="0"/>
                <a:sym typeface="+mn-ea"/>
              </a:rPr>
              <a:t> when it detects the UE is out of coverage.</a:t>
            </a:r>
            <a:endParaRPr lang="en-US" altLang="zh-CN" sz="1600" dirty="0">
              <a:cs typeface="Arial" panose="020B0604020202020204" pitchFamily="34" charset="0"/>
              <a:sym typeface="+mn-ea"/>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Impacts and dependencies on other WGs</a:t>
            </a:r>
            <a:endParaRPr lang="en-GB" sz="1600" b="1" u="sng" dirty="0">
              <a:ln>
                <a:noFill/>
              </a:ln>
              <a:effectLst/>
              <a:uLnTx/>
              <a:uFillTx/>
              <a:cs typeface="Arial" panose="020B0604020202020204" pitchFamily="34" charset="0"/>
              <a:sym typeface="+mn-ea"/>
            </a:endParaRPr>
          </a:p>
          <a:p>
            <a:pPr marL="0" indent="0">
              <a:lnSpc>
                <a:spcPct val="93000"/>
              </a:lnSpc>
              <a:spcBef>
                <a:spcPct val="15000"/>
              </a:spcBef>
              <a:spcAft>
                <a:spcPct val="15000"/>
              </a:spcAft>
              <a:buNone/>
            </a:pPr>
            <a:r>
              <a:rPr lang="en-US" altLang="en-US" sz="1600" dirty="0">
                <a:ea typeface="宋体" panose="02010600030101010101" pitchFamily="2" charset="-122"/>
                <a:cs typeface="Arial" panose="020B0604020202020204" pitchFamily="34" charset="0"/>
                <a:sym typeface="+mn-ea"/>
              </a:rPr>
              <a:t>Further discuss the potential RAN3 impact based on the progress in SA2.</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rPr>
              <a:t>Agreed to introduce Aerial UE Subscription Information IE over NGAP in INITIAL CONTEXT SETUP, UE CONTEXT MODIFICATION, HANDOVER REQUEST, PATH SWITCH REQUEST ACKNOWLEDGE messages.</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The Aerial UE Subscription Information IE is based on LTE format with codepoints ENUMERATED (allowed, not allowed, …)</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Introduce Aerial UE Subscription Information IE over </a:t>
            </a:r>
            <a:r>
              <a:rPr lang="en-US" altLang="zh-CN" sz="1600" dirty="0" err="1">
                <a:cs typeface="+mn-lt"/>
              </a:rPr>
              <a:t>XnAP</a:t>
            </a:r>
            <a:r>
              <a:rPr lang="en-US" altLang="zh-CN" sz="1600" dirty="0">
                <a:cs typeface="+mn-lt"/>
              </a:rPr>
              <a:t>.</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RAN3 will not initiate the discussion on Inter-RAT and NR-DC support.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Impacts and dependencies on other WGs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dirty="0">
                <a:cs typeface="+mn-lt"/>
                <a:sym typeface="+mn-ea"/>
              </a:rPr>
              <a:t>Whether additional codepoints are needed for Aerial UAV Subscription Information IE is subject to SA2 and RAN2 discussions</a:t>
            </a:r>
            <a:r>
              <a:rPr lang="en-US" altLang="zh-CN" sz="1600">
                <a:ln>
                  <a:noFill/>
                </a:ln>
                <a:effectLst/>
                <a:uLnTx/>
                <a:uFillTx/>
                <a:ea typeface="+mn-ea"/>
                <a:cs typeface="+mn-lt"/>
                <a:sym typeface="+mn-ea"/>
              </a:rPr>
              <a: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noProof="1">
                <a:ln>
                  <a:noFill/>
                </a:ln>
                <a:effectLst/>
                <a:uLnTx/>
                <a:uFillTx/>
                <a:ea typeface="+mn-ea"/>
                <a:cs typeface="+mn-lt"/>
                <a:sym typeface="+mn-ea"/>
              </a:rPr>
              <a:t>Further discussion on NR support for UAV may be triggered by other WGs.</a:t>
            </a:r>
            <a:endParaRPr kumimoji="0" lang="en-US" altLang="zh-CN" sz="1600" b="0" i="0" u="none" strike="noStrike" kern="0" cap="none" spc="0" normalizeH="0" baseline="0" noProof="1">
              <a:ln>
                <a:noFill/>
              </a:ln>
              <a:solidFill>
                <a:schemeClr val="tx1"/>
              </a:solidFill>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NCR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GB" sz="1600" dirty="0">
                <a:sym typeface="+mn-ea"/>
              </a:rPr>
              <a:t>The NCR authorization indicator is provided from AMF to </a:t>
            </a:r>
            <a:r>
              <a:rPr lang="en-GB" sz="1600" dirty="0" err="1">
                <a:sym typeface="+mn-ea"/>
              </a:rPr>
              <a:t>gNB</a:t>
            </a:r>
            <a:r>
              <a:rPr lang="en-GB" sz="1600" dirty="0">
                <a:sym typeface="+mn-ea"/>
              </a:rPr>
              <a:t> explicitly.</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-CU knows whether the connected </a:t>
            </a:r>
            <a:r>
              <a:rPr lang="en-GB" sz="1600" dirty="0" err="1">
                <a:sym typeface="+mn-ea"/>
              </a:rPr>
              <a:t>gNB</a:t>
            </a:r>
            <a:r>
              <a:rPr lang="en-GB" sz="1600" dirty="0">
                <a:sym typeface="+mn-ea"/>
              </a:rPr>
              <a:t>-DU supports NCR based on OAM configuration. </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-DU needs to know the authorization status of NCR.</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OAM-NCR connectivity can be provided via PDU session.</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Exclude the solution 2.</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Take solution 3 as the basis for NCR management. FFS on any additional aspects.</a:t>
            </a:r>
            <a:endParaRPr lang="en-GB" sz="16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cs typeface="Arial" panose="020B0604020202020204" pitchFamily="34" charset="0"/>
                <a:sym typeface="+mn-ea"/>
              </a:rPr>
              <a:t>Whether NCR may be configured with a list of allowed and/or forbidden cells.</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Discussion on further stage 2 </a:t>
            </a:r>
            <a:r>
              <a:rPr lang="en-GB" sz="1600">
                <a:cs typeface="Arial" panose="020B0604020202020204" pitchFamily="34" charset="0"/>
                <a:sym typeface="+mn-ea"/>
              </a:rPr>
              <a:t>related aspects agreed by RAN1.</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Whether the needs for gNB-CU or gNB-DU to configure which cell(s) can be used for NCR device accessing.</a:t>
            </a:r>
            <a:endParaRPr lang="en-GB" altLang="zh-CN" sz="1600" b="1" u="sng" dirty="0"/>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29845" y="394970"/>
            <a:ext cx="7143750" cy="563245"/>
          </a:xfrm>
        </p:spPr>
        <p:txBody>
          <a:bodyPr vert="horz" wrap="square" lIns="91440" tIns="45720" rIns="91440" bIns="45720" anchor="ctr" anchorCtr="0"/>
          <a:lstStyle/>
          <a:p>
            <a:r>
              <a:rPr lang="en-US" altLang="en-US" sz="3600" dirty="0"/>
              <a:t>R18 NR Positioning SI</a:t>
            </a:r>
            <a:endParaRPr lang="en-US" altLang="en-US" sz="3600" dirty="0"/>
          </a:p>
        </p:txBody>
      </p:sp>
      <p:sp>
        <p:nvSpPr>
          <p:cNvPr id="80899" name="Content Placeholder 2"/>
          <p:cNvSpPr>
            <a:spLocks noGrp="1"/>
          </p:cNvSpPr>
          <p:nvPr>
            <p:ph idx="1"/>
          </p:nvPr>
        </p:nvSpPr>
        <p:spPr>
          <a:xfrm>
            <a:off x="373380" y="1239520"/>
            <a:ext cx="8388350" cy="490918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sym typeface="+mn-ea"/>
              </a:rPr>
              <a:t>RAN3 will align with RAN1/RAN2 decisions on terminologies for Ranging/Sidelink positioning.</a:t>
            </a:r>
            <a:endParaRPr lang="en-US" altLang="zh-CN" sz="1600" dirty="0"/>
          </a:p>
          <a:p>
            <a:pPr marL="0" indent="0">
              <a:lnSpc>
                <a:spcPct val="93000"/>
              </a:lnSpc>
              <a:spcBef>
                <a:spcPct val="15000"/>
              </a:spcBef>
              <a:spcAft>
                <a:spcPct val="15000"/>
              </a:spcAft>
            </a:pPr>
            <a:r>
              <a:rPr lang="en-US" altLang="zh-CN" sz="1600" dirty="0">
                <a:sym typeface="+mn-ea"/>
              </a:rPr>
              <a:t>Send LS to other involved groups about RAN3’s agreements and progress.</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positioning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SI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latin typeface="+mj-lt"/>
              </a:rPr>
              <a:t>Agree the TP on beam level activation.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need to capture in TR about the cell DTX/DRX information and the joint or separate DTX and DRX configuration.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On the exchange NES state over network interfaces, RAN3 can further work pending on other group decision at normative phase. </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consensus on the TP on the increased autonomy for gNB-DU. RAN3 can further work on the increased autonomy for gNB-DU pending on development of other NES techniques at normative phase.</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Agree a simple TP on the paging enhancement.</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Network Energy Saving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MBS corrections:</a:t>
            </a:r>
            <a:endParaRPr kumimoji="0" lang="en-US" altLang="zh-CN" sz="192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mn-cs"/>
                <a:sym typeface="+mn-ea"/>
              </a:rPr>
              <a:t>Various LS addressed/noted; Various corrections to NG/F1/E1/</a:t>
            </a:r>
            <a:r>
              <a:rPr lang="en-US" altLang="zh-CN" sz="1600" dirty="0" err="1">
                <a:ln>
                  <a:noFill/>
                </a:ln>
                <a:effectLst/>
                <a:uLnTx/>
                <a:uFillTx/>
                <a:cs typeface="+mn-cs"/>
                <a:sym typeface="+mn-ea"/>
              </a:rPr>
              <a:t>Xn</a:t>
            </a:r>
            <a:r>
              <a:rPr lang="en-US" altLang="zh-CN" sz="1600" dirty="0">
                <a:ln>
                  <a:noFill/>
                </a:ln>
                <a:effectLst/>
                <a:uLnTx/>
                <a:uFillTx/>
                <a:cs typeface="+mn-cs"/>
                <a:sym typeface="+mn-ea"/>
              </a:rPr>
              <a:t> interface (e.g., User Inactivity for Multicast Session; name and semantics; F1-U references to UE Context; F1-U tunnels; E1AP protocol Error enabling Multicast Bearer Context Setup w/o MRB configuration available, etc.) and stage 2/message flow corrections (e.g., 38.300, 38.401); Various ASN.1 corrections.</a:t>
            </a:r>
            <a:endParaRPr lang="en-US" altLang="zh-CN" sz="160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noProof="0" dirty="0">
                <a:ln>
                  <a:noFill/>
                </a:ln>
                <a:effectLst/>
                <a:uLnTx/>
                <a:uFillTx/>
                <a:cs typeface="+mn-cs"/>
                <a:sym typeface="+mn-ea"/>
              </a:rPr>
              <a:t>Delay issue for the CU-CP to configure the </a:t>
            </a:r>
            <a:r>
              <a:rPr lang="en-US" altLang="en-US" sz="1600" noProof="0" dirty="0" err="1">
                <a:ln>
                  <a:noFill/>
                </a:ln>
                <a:effectLst/>
                <a:uLnTx/>
                <a:uFillTx/>
                <a:cs typeface="+mn-cs"/>
                <a:sym typeface="+mn-ea"/>
              </a:rPr>
              <a:t>multicastHFN-AndRefSN</a:t>
            </a:r>
            <a:r>
              <a:rPr lang="en-US" altLang="en-US" sz="1600" noProof="0" dirty="0">
                <a:ln>
                  <a:noFill/>
                </a:ln>
                <a:effectLst/>
                <a:uLnTx/>
                <a:uFillTx/>
                <a:cs typeface="+mn-cs"/>
                <a:sym typeface="+mn-ea"/>
              </a:rPr>
              <a:t> IE to the UE, wait for RAN2 feedback</a:t>
            </a:r>
            <a:r>
              <a:rPr lang="en-US" altLang="en-US" sz="1600" dirty="0">
                <a:cs typeface="+mn-cs"/>
                <a:sym typeface="+mn-ea"/>
              </a:rPr>
              <a:t> based on the latest RAN3 LS; PDCP wrap-around issue.</a:t>
            </a:r>
            <a:endParaRPr lang="en-US" altLang="en-US" sz="1600" dirty="0">
              <a:cs typeface="+mn-cs"/>
              <a:sym typeface="+mn-ea"/>
            </a:endParaRPr>
          </a:p>
          <a:p>
            <a:pPr marL="87630" indent="-87630">
              <a:lnSpc>
                <a:spcPct val="93000"/>
              </a:lnSpc>
              <a:spcBef>
                <a:spcPct val="15000"/>
              </a:spcBef>
              <a:spcAft>
                <a:spcPct val="15000"/>
              </a:spcAft>
              <a:buSzPct val="100000"/>
              <a:defRPr/>
            </a:pPr>
            <a:r>
              <a:rPr lang="en-US" altLang="zh-CN" sz="1600">
                <a:ln>
                  <a:noFill/>
                </a:ln>
                <a:effectLst/>
                <a:uLnTx/>
                <a:uFillTx/>
                <a:sym typeface="+mn-ea"/>
              </a:rPr>
              <a:t>R17 Positioning corrections:</a:t>
            </a:r>
            <a:endParaRPr lang="en-US" altLang="zh-CN" sz="1920" noProof="1"/>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 new procedure is used for support of positioning system information over F1AP.</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values sl128, sl256, sl512, and sl20480 in the periodicity of Positioning SRS Resource.</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The TRP Tx/Rx/RxTx Timing Error Margin IE is mandatory when the associated TRP Tx/Rx/RxTx TEG ID IE is included.</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SRS Positioning INACTIVE Query Indication IE into the POSITIONING INFORMATION REQUEST message to enable CU to retrieve SRS configuration and SRS-PosRRC-InactiveConfig IE (for INACTIVE) from DU</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Various correction on stage2 and stage3 specs.</a:t>
            </a: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87630" indent="-87630">
              <a:lnSpc>
                <a:spcPct val="93000"/>
              </a:lnSpc>
              <a:spcBef>
                <a:spcPct val="15000"/>
              </a:spcBef>
              <a:spcAft>
                <a:spcPct val="15000"/>
              </a:spcAft>
              <a:buSzPct val="100000"/>
              <a:defRPr/>
            </a:pPr>
            <a:r>
              <a:rPr lang="en-US" altLang="zh-CN" sz="1600" dirty="0">
                <a:sym typeface="+mn-ea"/>
              </a:rPr>
              <a:t>R17 SONMDT corrections:</a:t>
            </a:r>
            <a:endParaRPr lang="en-US" altLang="zh-CN" sz="1920" noProof="1"/>
          </a:p>
          <a:p>
            <a:pPr marL="544830" lvl="1" indent="-87630">
              <a:lnSpc>
                <a:spcPct val="93000"/>
              </a:lnSpc>
              <a:spcBef>
                <a:spcPct val="15000"/>
              </a:spcBef>
              <a:spcAft>
                <a:spcPct val="15000"/>
              </a:spcAft>
              <a:buSzPct val="100000"/>
              <a:defRPr/>
            </a:pPr>
            <a:r>
              <a:rPr lang="en-US" altLang="zh-CN" sz="1600" dirty="0">
                <a:sym typeface="+mn-ea"/>
              </a:rPr>
              <a:t>Allow the SN to add new cell entries with the same </a:t>
            </a:r>
            <a:r>
              <a:rPr lang="en-US" altLang="zh-CN" sz="1600" dirty="0" err="1">
                <a:sym typeface="+mn-ea"/>
              </a:rPr>
              <a:t>PSCell</a:t>
            </a:r>
            <a:r>
              <a:rPr lang="en-US" altLang="zh-CN" sz="1600" dirty="0">
                <a:sym typeface="+mn-ea"/>
              </a:rPr>
              <a:t> ID when the </a:t>
            </a:r>
            <a:r>
              <a:rPr lang="en-US" altLang="zh-CN" sz="1600" dirty="0" err="1">
                <a:sym typeface="+mn-ea"/>
              </a:rPr>
              <a:t>PSCell</a:t>
            </a:r>
            <a:r>
              <a:rPr lang="en-US" altLang="zh-CN" sz="1600" dirty="0">
                <a:sym typeface="+mn-ea"/>
              </a:rPr>
              <a:t> </a:t>
            </a:r>
            <a:r>
              <a:rPr lang="en-US" altLang="zh-CN" sz="1600" dirty="0" err="1">
                <a:sym typeface="+mn-ea"/>
              </a:rPr>
              <a:t>dewelling</a:t>
            </a:r>
            <a:r>
              <a:rPr lang="en-US" altLang="zh-CN" sz="1600" dirty="0">
                <a:sym typeface="+mn-ea"/>
              </a:rPr>
              <a:t> the time exceeds the maximum value.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In case of CHO, the target </a:t>
            </a:r>
            <a:r>
              <a:rPr lang="en-US" altLang="zh-CN" sz="1600" dirty="0" err="1">
                <a:sym typeface="+mn-ea"/>
              </a:rPr>
              <a:t>gNB</a:t>
            </a:r>
            <a:r>
              <a:rPr lang="en-US" altLang="zh-CN" sz="1600" dirty="0">
                <a:sym typeface="+mn-ea"/>
              </a:rPr>
              <a:t> updates the UE stay time in the source </a:t>
            </a:r>
            <a:r>
              <a:rPr lang="en-US" altLang="zh-CN" sz="1600" dirty="0" err="1">
                <a:sym typeface="+mn-ea"/>
              </a:rPr>
              <a:t>Pcell</a:t>
            </a:r>
            <a:r>
              <a:rPr lang="en-US" altLang="zh-CN" sz="1600" dirty="0">
                <a:sym typeface="+mn-ea"/>
              </a:rPr>
              <a:t> and source </a:t>
            </a:r>
            <a:r>
              <a:rPr lang="en-US" altLang="zh-CN" sz="1600" dirty="0" err="1">
                <a:sym typeface="+mn-ea"/>
              </a:rPr>
              <a:t>Pscell</a:t>
            </a:r>
            <a:r>
              <a:rPr lang="en-US" altLang="zh-CN" sz="1600" dirty="0">
                <a:sym typeface="+mn-ea"/>
              </a:rPr>
              <a:t> when the target </a:t>
            </a:r>
            <a:r>
              <a:rPr lang="en-US" altLang="zh-CN" sz="1600" dirty="0" err="1">
                <a:sym typeface="+mn-ea"/>
              </a:rPr>
              <a:t>gNB</a:t>
            </a:r>
            <a:r>
              <a:rPr lang="en-US" altLang="zh-CN" sz="1600" dirty="0">
                <a:sym typeface="+mn-ea"/>
              </a:rPr>
              <a:t> receives RRC Reconfiguration Complete message from the 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For SHR, discuss C-RNTI and Mobility information when the forwarding mechanism is decided.</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dirty="0">
                <a:sym typeface="+mn-ea"/>
              </a:rPr>
              <a:t>Correction on Resource Status Reporting procedure to avoid inter-operability issue over </a:t>
            </a:r>
            <a:r>
              <a:rPr lang="en-US" altLang="zh-CN" sz="1600" dirty="0" err="1">
                <a:sym typeface="+mn-ea"/>
              </a:rPr>
              <a:t>Xn</a:t>
            </a:r>
            <a:r>
              <a:rPr lang="en-US" altLang="zh-CN" sz="1600" dirty="0">
                <a:sym typeface="+mn-ea"/>
              </a:rPr>
              <a:t> and F1</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a:sym typeface="+mn-ea"/>
              </a:rPr>
              <a:t>Various </a:t>
            </a:r>
            <a:r>
              <a:rPr lang="en-US" altLang="zh-CN" sz="1600" dirty="0">
                <a:sym typeface="+mn-ea"/>
              </a:rPr>
              <a:t>corrections on stage3 specs.</a:t>
            </a:r>
            <a:endParaRPr lang="en-US" altLang="en-US"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RAN</a:t>
            </a:r>
            <a:r>
              <a:rPr lang="en-US" altLang="en-GB" dirty="0"/>
              <a:t>3 f2f Celebration Activities</a:t>
            </a:r>
            <a:endParaRPr lang="zh-CN" altLang="en-US" dirty="0"/>
          </a:p>
        </p:txBody>
      </p:sp>
      <p:graphicFrame>
        <p:nvGraphicFramePr>
          <p:cNvPr id="3" name="对象 2"/>
          <p:cNvGraphicFramePr/>
          <p:nvPr/>
        </p:nvGraphicFramePr>
        <p:xfrm>
          <a:off x="983615" y="1232535"/>
          <a:ext cx="3385185" cy="1691005"/>
        </p:xfrm>
        <a:graphic>
          <a:graphicData uri="http://schemas.openxmlformats.org/presentationml/2006/ole">
            <mc:AlternateContent xmlns:mc="http://schemas.openxmlformats.org/markup-compatibility/2006">
              <mc:Choice xmlns:v="urn:schemas-microsoft-com:vml" Requires="v">
                <p:oleObj spid="_x0000_s2156" name="" r:id="rId1" imgW="7131050" imgH="3625850" progId="Paint.Picture">
                  <p:embed/>
                </p:oleObj>
              </mc:Choice>
              <mc:Fallback>
                <p:oleObj name="" r:id="rId1" imgW="7131050" imgH="3625850" progId="Paint.Picture">
                  <p:embed/>
                  <p:pic>
                    <p:nvPicPr>
                      <p:cNvPr id="0" name="图片 3"/>
                      <p:cNvPicPr/>
                      <p:nvPr/>
                    </p:nvPicPr>
                    <p:blipFill>
                      <a:blip r:embed="rId2"/>
                      <a:stretch>
                        <a:fillRect/>
                      </a:stretch>
                    </p:blipFill>
                    <p:spPr>
                      <a:xfrm>
                        <a:off x="983615" y="1232535"/>
                        <a:ext cx="3385185" cy="1691005"/>
                      </a:xfrm>
                      <a:prstGeom prst="rect">
                        <a:avLst/>
                      </a:prstGeom>
                    </p:spPr>
                  </p:pic>
                </p:oleObj>
              </mc:Fallback>
            </mc:AlternateContent>
          </a:graphicData>
        </a:graphic>
      </p:graphicFrame>
      <p:graphicFrame>
        <p:nvGraphicFramePr>
          <p:cNvPr id="5" name="对象 4"/>
          <p:cNvGraphicFramePr/>
          <p:nvPr/>
        </p:nvGraphicFramePr>
        <p:xfrm>
          <a:off x="3429635" y="2923540"/>
          <a:ext cx="5128895" cy="3505835"/>
        </p:xfrm>
        <a:graphic>
          <a:graphicData uri="http://schemas.openxmlformats.org/presentationml/2006/ole">
            <mc:AlternateContent xmlns:mc="http://schemas.openxmlformats.org/markup-compatibility/2006">
              <mc:Choice xmlns:v="urn:schemas-microsoft-com:vml" Requires="v">
                <p:oleObj spid="_x0000_s2157" name="" r:id="rId3" imgW="5505450" imgH="4159250" progId="Paint.Picture">
                  <p:embed/>
                </p:oleObj>
              </mc:Choice>
              <mc:Fallback>
                <p:oleObj name="" r:id="rId3" imgW="5505450" imgH="4159250" progId="Paint.Picture">
                  <p:embed/>
                  <p:pic>
                    <p:nvPicPr>
                      <p:cNvPr id="0" name="图片 5"/>
                      <p:cNvPicPr/>
                      <p:nvPr/>
                    </p:nvPicPr>
                    <p:blipFill>
                      <a:blip r:embed="rId4"/>
                      <a:stretch>
                        <a:fillRect/>
                      </a:stretch>
                    </p:blipFill>
                    <p:spPr>
                      <a:xfrm>
                        <a:off x="3429635" y="2923540"/>
                        <a:ext cx="5128895" cy="3505835"/>
                      </a:xfrm>
                      <a:prstGeom prst="rect">
                        <a:avLst/>
                      </a:prstGeom>
                    </p:spPr>
                  </p:pic>
                </p:oleObj>
              </mc:Fallback>
            </mc:AlternateContent>
          </a:graphicData>
        </a:graphic>
      </p:graphicFrame>
      <p:graphicFrame>
        <p:nvGraphicFramePr>
          <p:cNvPr id="2" name="对象 1"/>
          <p:cNvGraphicFramePr/>
          <p:nvPr/>
        </p:nvGraphicFramePr>
        <p:xfrm>
          <a:off x="1159510" y="3916680"/>
          <a:ext cx="1661160" cy="2027555"/>
        </p:xfrm>
        <a:graphic>
          <a:graphicData uri="http://schemas.openxmlformats.org/presentationml/2006/ole">
            <mc:AlternateContent xmlns:mc="http://schemas.openxmlformats.org/markup-compatibility/2006">
              <mc:Choice xmlns:v="urn:schemas-microsoft-com:vml" Requires="v">
                <p:oleObj spid="_x0000_s2158" name="" r:id="rId5" imgW="4464050" imgH="5162550" progId="Paint.Picture">
                  <p:embed/>
                </p:oleObj>
              </mc:Choice>
              <mc:Fallback>
                <p:oleObj name="" r:id="rId5" imgW="4464050" imgH="5162550" progId="Paint.Picture">
                  <p:embed/>
                  <p:pic>
                    <p:nvPicPr>
                      <p:cNvPr id="0" name="图片 6"/>
                      <p:cNvPicPr/>
                      <p:nvPr/>
                    </p:nvPicPr>
                    <p:blipFill>
                      <a:blip r:embed="rId6"/>
                      <a:stretch>
                        <a:fillRect/>
                      </a:stretch>
                    </p:blipFill>
                    <p:spPr>
                      <a:xfrm>
                        <a:off x="1159510" y="3916680"/>
                        <a:ext cx="1661160" cy="2027555"/>
                      </a:xfrm>
                      <a:prstGeom prst="rect">
                        <a:avLst/>
                      </a:prstGeom>
                    </p:spPr>
                  </p:pic>
                </p:oleObj>
              </mc:Fallback>
            </mc:AlternateContent>
          </a:graphicData>
        </a:graphic>
      </p:graphicFrame>
      <p:graphicFrame>
        <p:nvGraphicFramePr>
          <p:cNvPr id="22" name="对象 21"/>
          <p:cNvGraphicFramePr/>
          <p:nvPr/>
        </p:nvGraphicFramePr>
        <p:xfrm>
          <a:off x="5333365" y="1149985"/>
          <a:ext cx="2261235" cy="1673225"/>
        </p:xfrm>
        <a:graphic>
          <a:graphicData uri="http://schemas.openxmlformats.org/presentationml/2006/ole">
            <mc:AlternateContent xmlns:mc="http://schemas.openxmlformats.org/markup-compatibility/2006">
              <mc:Choice xmlns:v="urn:schemas-microsoft-com:vml" Requires="v">
                <p:oleObj spid="_x0000_s2159" name="" r:id="rId7" imgW="4044950" imgH="3403600" progId="Paint.Picture">
                  <p:embed/>
                </p:oleObj>
              </mc:Choice>
              <mc:Fallback>
                <p:oleObj name="" r:id="rId7" imgW="4044950" imgH="3403600" progId="Paint.Picture">
                  <p:embed/>
                  <p:pic>
                    <p:nvPicPr>
                      <p:cNvPr id="0" name="图片 22"/>
                      <p:cNvPicPr/>
                      <p:nvPr/>
                    </p:nvPicPr>
                    <p:blipFill>
                      <a:blip r:embed="rId8"/>
                      <a:stretch>
                        <a:fillRect/>
                      </a:stretch>
                    </p:blipFill>
                    <p:spPr>
                      <a:xfrm>
                        <a:off x="5333365" y="1149985"/>
                        <a:ext cx="2261235" cy="1673225"/>
                      </a:xfrm>
                      <a:prstGeom prst="rect">
                        <a:avLst/>
                      </a:prstGeom>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39457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the post-meeting email discussion!</a:t>
            </a:r>
            <a:endParaRPr lang="en-US" altLang="fr-FR" sz="1800" dirty="0"/>
          </a:p>
          <a:p>
            <a:pPr lvl="1">
              <a:lnSpc>
                <a:spcPct val="80000"/>
              </a:lnSpc>
              <a:buClr>
                <a:srgbClr val="C00000"/>
              </a:buClr>
              <a:buFont typeface="Arial" panose="020B0604020202020204" pitchFamily="34" charset="0"/>
              <a:buChar char="•"/>
            </a:pPr>
            <a:r>
              <a:rPr lang="en-US" altLang="fr-FR" sz="1800" dirty="0"/>
              <a:t>Good support to the celebration activities of our first RAN3 f2f meeting after almost three years of e-meetings!</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anytime anywhere support and impressive work in the last two years!</a:t>
            </a:r>
            <a:endParaRPr lang="en-US" altLang="fr-FR" sz="1800" dirty="0"/>
          </a:p>
          <a:p>
            <a:pPr lvl="1">
              <a:lnSpc>
                <a:spcPct val="80000"/>
              </a:lnSpc>
              <a:buClr>
                <a:srgbClr val="C00000"/>
              </a:buClr>
              <a:buFont typeface="Arial" panose="020B0604020202020204" pitchFamily="34" charset="0"/>
              <a:buChar char="•"/>
            </a:pPr>
            <a:r>
              <a:rPr lang="en-US" altLang="fr-FR" sz="1800" dirty="0"/>
              <a:t>And welcome Seonggu to join RAN3!</a:t>
            </a:r>
            <a:endParaRPr lang="en-US" altLang="fr-FR" sz="1800" dirty="0"/>
          </a:p>
          <a:p>
            <a:pPr>
              <a:lnSpc>
                <a:spcPct val="80000"/>
              </a:lnSpc>
              <a:buClrTx/>
              <a:buBlip>
                <a:blip r:embed="rId1"/>
              </a:buBlip>
            </a:pPr>
            <a:r>
              <a:rPr lang="en-US" altLang="fr-FR" sz="2100" dirty="0"/>
              <a:t>Anna, Prasad, Yazid, Fenghan, Aijuan, Yanru</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 especially Henrik, Alex</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 maintenance!</a:t>
            </a:r>
            <a:endParaRPr lang="en-US" altLang="fr-FR" sz="1800" dirty="0"/>
          </a:p>
          <a:p>
            <a:pPr lvl="1">
              <a:lnSpc>
                <a:spcPct val="80000"/>
              </a:lnSpc>
              <a:buClr>
                <a:srgbClr val="C00000"/>
              </a:buClr>
              <a:buFont typeface="Arial" panose="020B0604020202020204" pitchFamily="34" charset="0"/>
              <a:buChar char="•"/>
            </a:pPr>
            <a:r>
              <a:rPr lang="en-US" altLang="fr-FR" sz="1800" dirty="0"/>
              <a:t>Work out the rules on RRC container reference</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900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1386" y="1511667"/>
            <a:ext cx="8761228" cy="4217394"/>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567" y="1446027"/>
            <a:ext cx="8250866" cy="4635796"/>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8214" y="1431851"/>
            <a:ext cx="8307571" cy="4536558"/>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1097280"/>
          <a:ext cx="7354570" cy="3807460"/>
        </p:xfrm>
        <a:graphic>
          <a:graphicData uri="http://schemas.openxmlformats.org/drawingml/2006/table">
            <a:tbl>
              <a:tblPr/>
              <a:tblGrid>
                <a:gridCol w="505460"/>
                <a:gridCol w="2515235"/>
                <a:gridCol w="865505"/>
                <a:gridCol w="591185"/>
                <a:gridCol w="450215"/>
                <a:gridCol w="644525"/>
                <a:gridCol w="544195"/>
                <a:gridCol w="1238250"/>
              </a:tblGrid>
              <a:tr h="4343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5</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lang="zh-CN" altLang="en-US" sz="900">
                          <a:ln>
                            <a:noFill/>
                          </a:ln>
                          <a:effectLst/>
                          <a:uLnTx/>
                          <a:uFillTx/>
                          <a:ea typeface="宋体" panose="02010600030101010101" pitchFamily="2" charset="-122"/>
                          <a:cs typeface="Arial" panose="020B0604020202020204" pitchFamily="34" charset="0"/>
                          <a:sym typeface="+mn-ea"/>
                        </a:rPr>
                        <a:t>The reply LS to SA2 on FS_VMR solutions was agreed in R3-226048 </a:t>
                      </a:r>
                      <a:r>
                        <a:rPr lang="en-US" altLang="zh-CN" sz="900">
                          <a:ln>
                            <a:noFill/>
                          </a:ln>
                          <a:effectLst/>
                          <a:uLnTx/>
                          <a:uFillTx/>
                          <a:ea typeface="宋体" panose="02010600030101010101" pitchFamily="2" charset="-122"/>
                          <a:cs typeface="Arial" panose="020B0604020202020204" pitchFamily="34" charset="0"/>
                          <a:sym typeface="+mn-ea"/>
                        </a:rPr>
                        <a:t>and cc RAN</a:t>
                      </a: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762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endPar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RP-221803</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23/06/2023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1945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82931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SID: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RP-221438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SR: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RP-222250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RP-222697</a:t>
            </a:r>
            <a:r>
              <a:rPr lang="en-US" altLang="sv-SE" sz="1800" dirty="0"/>
              <a:t>, which includes:</a:t>
            </a:r>
            <a:endParaRPr lang="en-US" altLang="sv-SE" sz="1800" dirty="0">
              <a:solidFill>
                <a:srgbClr val="FF0000"/>
              </a:solidFill>
            </a:endParaRPr>
          </a:p>
          <a:p>
            <a:pPr lvl="1"/>
            <a:r>
              <a:rPr lang="en-US" altLang="sv-SE" sz="1800" dirty="0">
                <a:cs typeface="+mn-ea"/>
              </a:rPr>
              <a:t>73 CRs were agreed in Q4. </a:t>
            </a:r>
            <a:endParaRPr lang="en-US" altLang="sv-SE" sz="1800" dirty="0">
              <a:cs typeface="+mn-ea"/>
            </a:endParaRPr>
          </a:p>
          <a:p>
            <a:pPr lvl="1"/>
            <a:r>
              <a:rPr lang="en-US" altLang="sv-SE" sz="1800" dirty="0">
                <a:cs typeface="+mn-ea"/>
              </a:rPr>
              <a:t>12 Rel-16 Cat.F CRs</a:t>
            </a:r>
            <a:endParaRPr lang="en-US" altLang="sv-SE" sz="1800" dirty="0">
              <a:cs typeface="+mn-ea"/>
            </a:endParaRPr>
          </a:p>
          <a:p>
            <a:pPr lvl="1"/>
            <a:r>
              <a:rPr lang="en-US" altLang="sv-SE" sz="1800" dirty="0">
                <a:cs typeface="+mn-ea"/>
              </a:rPr>
              <a:t>61 Rel-17 CRs: 12 Cat.A CRs, 49 Cat.F CRs</a:t>
            </a:r>
            <a:endParaRPr lang="en-US" altLang="sv-SE" sz="1800" dirty="0">
              <a:cs typeface="+mn-ea"/>
            </a:endParaRPr>
          </a:p>
          <a:p>
            <a:pPr lvl="2"/>
            <a:r>
              <a:rPr lang="en-US" altLang="sv-SE" sz="1620" dirty="0">
                <a:cs typeface="+mn-ea"/>
                <a:sym typeface="+mn-ea"/>
              </a:rPr>
              <a:t>1 Cat.F in R3-226832 Clarification of the desired buffer size in case of retransmissions [DesBufRetrans]</a:t>
            </a:r>
            <a:endParaRPr lang="en-US" altLang="sv-SE" sz="1440" dirty="0">
              <a:cs typeface="+mn-ea"/>
              <a:sym typeface="+mn-ea"/>
            </a:endParaRPr>
          </a:p>
          <a:p>
            <a:pPr lvl="1"/>
            <a:r>
              <a:rPr lang="en-US" altLang="sv-SE" sz="1800" dirty="0">
                <a:cs typeface="+mn-ea"/>
                <a:sym typeface="+mn-ea"/>
              </a:rPr>
              <a:t>8 Non-Backwards-Compatible (NBC) CRs for Rel-17</a:t>
            </a:r>
            <a:endParaRPr lang="en-US" altLang="en-US" sz="1775" dirty="0">
              <a:cs typeface="+mn-ea"/>
            </a:endParaRPr>
          </a:p>
          <a:p>
            <a:pPr lvl="2"/>
            <a:r>
              <a:rPr lang="en-US" altLang="sv-SE" sz="1620" dirty="0">
                <a:cs typeface="+mn-ea"/>
                <a:sym typeface="+mn-ea"/>
              </a:rPr>
              <a:t>R3-226113, R3-226115, R3-226120, R3-226238, R3-226239, R3-226787, R3-226845, R3-226789</a:t>
            </a:r>
            <a:endParaRPr lang="en-US" altLang="sv-SE" sz="162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14 endorsed draftCRs to RAN2 specs.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a:t>Overall, roughly 23 hours of GTW conference calls in RAN3#117bis-e </a:t>
            </a:r>
            <a:endParaRPr lang="en-US" sz="2000" dirty="0"/>
          </a:p>
          <a:p>
            <a:r>
              <a:rPr lang="en-US" sz="2000" dirty="0"/>
              <a:t>Statistics shown below</a:t>
            </a:r>
            <a:endParaRPr lang="en-US" sz="2000" dirty="0"/>
          </a:p>
          <a:p>
            <a:pPr lvl="1"/>
            <a:r>
              <a:rPr lang="en-US" altLang="en-US" sz="2000" dirty="0">
                <a:ea typeface="MS PGothic" panose="020B0600070205080204" pitchFamily="34" charset="-128"/>
              </a:rPr>
              <a:t>TEI/LS items were handled via online and email discussions (3 hour of GTW time used)</a:t>
            </a:r>
            <a:endParaRPr lang="en-US" altLang="en-US" sz="2000" dirty="0">
              <a:ea typeface="MS PGothic" panose="020B0600070205080204" pitchFamily="34" charset="-128"/>
            </a:endParaRPr>
          </a:p>
          <a:p>
            <a:pPr lvl="1"/>
            <a:r>
              <a:rPr lang="en-US" altLang="en-US" sz="2000" dirty="0">
                <a:ea typeface="MS PGothic" panose="020B0600070205080204" pitchFamily="34" charset="-128"/>
              </a:rPr>
              <a:t>And remaining 20 hours of GTW conference call time was used for Rel-18 items</a:t>
            </a:r>
            <a:endParaRPr lang="en-US" altLang="en-US" sz="2000" dirty="0">
              <a:ea typeface="MS PGothic" panose="020B0600070205080204" pitchFamily="34" charset="-128"/>
            </a:endParaRPr>
          </a:p>
          <a:p>
            <a:pPr lvl="1"/>
            <a:r>
              <a:rPr lang="en-US" altLang="en-US" sz="2000" dirty="0">
                <a:cs typeface="+mn-ea"/>
                <a:sym typeface="+mn-ea"/>
              </a:rPr>
              <a:t>GTW conference call time was mainly used for R18 WI/SIs, only part of TEI corrections topics were open for Oct meeting.</a:t>
            </a:r>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4525645" cy="1143000"/>
          </a:xfrm>
        </p:spPr>
        <p:txBody>
          <a:bodyPr/>
          <a:lstStyle/>
          <a:p>
            <a:r>
              <a:rPr lang="en-US" altLang="en-US" dirty="0"/>
              <a:t>Statistics for GTW Usage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the other one is breakout room for offline discussion shared with RAN2 (WGs secretaries maintain the time schedule table and it works well, thanks YoungIK and Juha), and booked two parallel GTW sessions for two meeting rooms for entire meeting duration.</a:t>
            </a:r>
            <a:endParaRPr lang="en-US" altLang="en-US" sz="2000" dirty="0">
              <a:cs typeface="+mn-ea"/>
              <a:sym typeface="+mn-ea"/>
            </a:endParaRPr>
          </a:p>
          <a:p>
            <a:r>
              <a:rPr lang="en-US" altLang="en-US" sz="2000" dirty="0">
                <a:cs typeface="+mn-ea"/>
                <a:sym typeface="+mn-ea"/>
              </a:rPr>
              <a:t>The voice quality in general is good, but only one microphone in the main room for comments, the meeting was interrupted twice due to the microphone issue.</a:t>
            </a:r>
            <a:endParaRPr lang="en-US" altLang="en-US" sz="2000" dirty="0">
              <a:cs typeface="+mn-ea"/>
              <a:sym typeface="+mn-ea"/>
            </a:endParaRPr>
          </a:p>
          <a:p>
            <a:r>
              <a:rPr lang="en-US" altLang="en-US" sz="2000" dirty="0">
                <a:cs typeface="+mn-ea"/>
                <a:sym typeface="+mn-ea"/>
              </a:rPr>
              <a:t>The audio device test for remote access need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r>
              <a:rPr lang="en-US" sz="2000" dirty="0">
                <a:sym typeface="+mn-ea"/>
              </a:rPr>
              <a:t>Overall, RAN3#118 was a successful F2F meeting with remote access!</a:t>
            </a: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24404</Words>
  <Application>WPS 演示</Application>
  <PresentationFormat>全屏显示(4:3)</PresentationFormat>
  <Paragraphs>552</Paragraphs>
  <Slides>28</Slides>
  <Notes>25</Notes>
  <HiddenSlides>0</HiddenSlides>
  <MMClips>0</MMClips>
  <ScaleCrop>false</ScaleCrop>
  <HeadingPairs>
    <vt:vector size="8" baseType="variant">
      <vt:variant>
        <vt:lpstr>已用的字体</vt:lpstr>
      </vt:variant>
      <vt:variant>
        <vt:i4>8</vt:i4>
      </vt:variant>
      <vt:variant>
        <vt:lpstr>主题</vt:lpstr>
      </vt:variant>
      <vt:variant>
        <vt:i4>14</vt:i4>
      </vt:variant>
      <vt:variant>
        <vt:lpstr>嵌入 OLE 服务器</vt:lpstr>
      </vt:variant>
      <vt:variant>
        <vt:i4>4</vt:i4>
      </vt:variant>
      <vt:variant>
        <vt:lpstr>幻灯片标题</vt:lpstr>
      </vt:variant>
      <vt:variant>
        <vt:i4>28</vt:i4>
      </vt:variant>
    </vt:vector>
  </HeadingPairs>
  <TitlesOfParts>
    <vt:vector size="54"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10_3gpp</vt:lpstr>
      <vt:lpstr>14_3gpp</vt:lpstr>
      <vt:lpstr>13_3gpp</vt:lpstr>
      <vt:lpstr>16_3gpp</vt:lpstr>
      <vt:lpstr>18_3gpp</vt:lpstr>
      <vt:lpstr>5_3gpp</vt:lpstr>
      <vt:lpstr>7_3gpp</vt:lpstr>
      <vt:lpstr>11_3gpp</vt:lpstr>
      <vt:lpstr>Paint.Picture</vt:lpstr>
      <vt:lpstr>Paint.Picture</vt:lpstr>
      <vt:lpstr>Paint.Picture</vt:lpstr>
      <vt:lpstr>Paint.Picture</vt:lpstr>
      <vt:lpstr>  </vt:lpstr>
      <vt:lpstr>Executive Summary</vt:lpstr>
      <vt:lpstr>Tdoc submitted to RAN3</vt:lpstr>
      <vt:lpstr>Tdocs for each Topic</vt:lpstr>
      <vt:lpstr>Tdocs for each Topic</vt:lpstr>
      <vt:lpstr>Overview of RAN3-led Rel-18 NR SI/WIs</vt:lpstr>
      <vt:lpstr>RAN3 CRs to RAN</vt:lpstr>
      <vt:lpstr>Statistics for GTW Usage</vt:lpstr>
      <vt:lpstr>Experience for GTW Usage in f2f meeting</vt:lpstr>
      <vt:lpstr>R18 SON/MDT WI</vt:lpstr>
      <vt:lpstr>R18 SON/MDT WI</vt:lpstr>
      <vt:lpstr>R18 SON/MDT WI</vt:lpstr>
      <vt:lpstr>R18 QoE WI</vt:lpstr>
      <vt:lpstr>R18 AI RAN WI</vt:lpstr>
      <vt:lpstr>   R18 mobile IAB WI </vt:lpstr>
      <vt:lpstr>R18 Mobility Enh. WI</vt:lpstr>
      <vt:lpstr>R18 MBS WI</vt:lpstr>
      <vt:lpstr>R18 Sidelink Relay WI</vt:lpstr>
      <vt:lpstr>R18 NR NTN WI</vt:lpstr>
      <vt:lpstr>R18 IoT NTN WI</vt:lpstr>
      <vt:lpstr>R18 UAV WI</vt:lpstr>
      <vt:lpstr>R18 NR NCR WI</vt:lpstr>
      <vt:lpstr>R18 NR Positioning SI</vt:lpstr>
      <vt:lpstr>R18 NR Network ES SI</vt:lpstr>
      <vt:lpstr>TEI Corrections</vt:lpstr>
      <vt:lpstr>TEI Corrections</vt:lpstr>
      <vt:lpstr>RAN3 f2f Celebration Activities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陈嘉君10265846</dc:creator>
  <cp:lastModifiedBy>RAN3 Chair</cp:lastModifiedBy>
  <cp:revision>617</cp:revision>
  <cp:lastPrinted>2018-03-14T16:55:00Z</cp:lastPrinted>
  <dcterms:created xsi:type="dcterms:W3CDTF">2009-11-27T05:15:00Z</dcterms:created>
  <dcterms:modified xsi:type="dcterms:W3CDTF">2022-12-01T02:06:14Z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6C7D88DBA5AB4CCC9971DAE80E6625C2</vt:lpwstr>
  </property>
</Properties>
</file>