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22"/>
  </p:notesMasterIdLst>
  <p:handoutMasterIdLst>
    <p:handoutMasterId r:id="rId23"/>
  </p:handoutMasterIdLst>
  <p:sldIdLst>
    <p:sldId id="341" r:id="rId2"/>
    <p:sldId id="434" r:id="rId3"/>
    <p:sldId id="458" r:id="rId4"/>
    <p:sldId id="421" r:id="rId5"/>
    <p:sldId id="446" r:id="rId6"/>
    <p:sldId id="447" r:id="rId7"/>
    <p:sldId id="459" r:id="rId8"/>
    <p:sldId id="460" r:id="rId9"/>
    <p:sldId id="461" r:id="rId10"/>
    <p:sldId id="445" r:id="rId11"/>
    <p:sldId id="413" r:id="rId12"/>
    <p:sldId id="401" r:id="rId13"/>
    <p:sldId id="444" r:id="rId14"/>
    <p:sldId id="381" r:id="rId15"/>
    <p:sldId id="451" r:id="rId16"/>
    <p:sldId id="429" r:id="rId17"/>
    <p:sldId id="462" r:id="rId18"/>
    <p:sldId id="463" r:id="rId19"/>
    <p:sldId id="452" r:id="rId20"/>
    <p:sldId id="453" r:id="rId21"/>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7627" autoAdjust="0"/>
    <p:restoredTop sz="94679" autoAdjust="0"/>
  </p:normalViewPr>
  <p:slideViewPr>
    <p:cSldViewPr snapToGrid="0">
      <p:cViewPr varScale="1">
        <p:scale>
          <a:sx n="60" d="100"/>
          <a:sy n="60" d="100"/>
        </p:scale>
        <p:origin x="280" y="4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59" d="100"/>
          <a:sy n="59" d="100"/>
        </p:scale>
        <p:origin x="3288" y="72"/>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oleObject" Target="file:///C:\Users\mtk65284\Documents\3GPP\tsg_ran\WG2_RL2\TSGR2_120\tdocList_2020-11-19_20h10-STATS.xlsx" TargetMode="External"/><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oleObject" Target="file:///C:\Users\mtk65284\Documents\3GPP\tsg_ran\WG2_RL2\TSGR2_120\tdocList_2020-11-19_20h10-STATS.xlsx" TargetMode="External"/><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oleObject" Target="file:///C:\Users\mtk65284\Documents\3GPP\tsg_ran\WG2_RL2\TSGR2_120\tdocList_2020-11-19_20h10-STATS.xlsx" TargetMode="External"/><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oleObject" Target="file:///C:\Users\mtk65284\Documents\3GPP\tsg_ran\WG2_RL2\TSGR2_120\tdocList_2020-11-19_20h10-STATS.xlsx" TargetMode="External"/><Relationship Id="rId2" Type="http://schemas.microsoft.com/office/2011/relationships/chartColorStyle" Target="colors12.xml"/><Relationship Id="rId1" Type="http://schemas.microsoft.com/office/2011/relationships/chartStyle" Target="style12.xml"/></Relationships>
</file>

<file path=ppt/charts/_rels/chart2.xml.rels><?xml version="1.0" encoding="UTF-8" standalone="yes"?>
<Relationships xmlns="http://schemas.openxmlformats.org/package/2006/relationships"><Relationship Id="rId3" Type="http://schemas.openxmlformats.org/officeDocument/2006/relationships/oleObject" Target="file:///C:\Users\mtk65284\Documents\3GPP\tsg_ran\WG2_RL2\TSGR2_120\tdocList_2020-11-19_20h10-STATS.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C:\Users\mtk65284\Documents\3GPP\tsg_ran\WG2_RL2\TSGR2_119bis-e\tdocList_2020-11-19_20h10-STATS.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C:\Users\mtk65284\Documents\3GPP\tsg_ran\WG2_RL2\TSGR2_119bis-e\tdocList_2020-11-19_20h10-STATS.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file:///C:\Users\mtk65284\Documents\3GPP\tsg_ran\WG2_RL2\TSGR2_120\tdocList_2020-11-19_20h10-STATS.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file:///C:\Users\mtk65284\Documents\3GPP\tsg_ran\WG2_RL2\TSGR2_120\tdocList_2020-11-19_20h10-STATS.xlsx" TargetMode="External"/><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oleObject" Target="file:///C:\Users\mtk65284\Documents\3GPP\tsg_ran\WG2_RL2\TSGR2_120\tdocList_2020-11-19_20h10-STATS.xlsx" TargetMode="External"/><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oleObject" Target="file:///C:\Users\mtk65284\Documents\3GPP\tsg_ran\WG2_RL2\TSGR2_119bis-e\tdocList_2020-11-19_20h10-STATS.xlsx" TargetMode="External"/><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oleObject" Target="file:///C:\Users\mtk65284\Documents\3GPP\tsg_ran\WG2_RL2\TSGR2_120\tdocList_2020-11-19_20h10-STATS.xlsx" TargetMode="External"/><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b="1" dirty="0"/>
              <a:t>R2 120: </a:t>
            </a:r>
            <a:r>
              <a:rPr lang="en-GB" dirty="0"/>
              <a:t>NR &amp; Joint Rel-15 Rel-16 </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7.9247594050743664E-2"/>
          <c:y val="0.14333333333333334"/>
          <c:w val="0.89019685039370078"/>
          <c:h val="0.39035870516185478"/>
        </c:manualLayout>
      </c:layout>
      <c:barChart>
        <c:barDir val="col"/>
        <c:grouping val="clustered"/>
        <c:varyColors val="0"/>
        <c:ser>
          <c:idx val="0"/>
          <c:order val="0"/>
          <c:tx>
            <c:strRef>
              <c:f>STAT!$C$1</c:f>
              <c:strCache>
                <c:ptCount val="1"/>
                <c:pt idx="0">
                  <c:v>Agreed CRs</c:v>
                </c:pt>
              </c:strCache>
            </c:strRef>
          </c:tx>
          <c:spPr>
            <a:solidFill>
              <a:schemeClr val="accent1"/>
            </a:solidFill>
            <a:ln>
              <a:noFill/>
            </a:ln>
            <a:effectLst/>
          </c:spPr>
          <c:invertIfNegative val="0"/>
          <c:cat>
            <c:strRef>
              <c:f>STAT!$B$2:$B$11</c:f>
              <c:strCache>
                <c:ptCount val="9"/>
                <c:pt idx="0">
                  <c:v>Stage-2</c:v>
                </c:pt>
                <c:pt idx="1">
                  <c:v>User Plane</c:v>
                </c:pt>
                <c:pt idx="2">
                  <c:v>NR RRC Conn Ctrl</c:v>
                </c:pt>
                <c:pt idx="3">
                  <c:v>NR RRC Other</c:v>
                </c:pt>
                <c:pt idx="4">
                  <c:v>NR LTE Changes</c:v>
                </c:pt>
                <c:pt idx="5">
                  <c:v>NR UE capabilites</c:v>
                </c:pt>
                <c:pt idx="6">
                  <c:v>NR V2X</c:v>
                </c:pt>
                <c:pt idx="7">
                  <c:v>NR Positioning</c:v>
                </c:pt>
                <c:pt idx="8">
                  <c:v>NR SON MDT</c:v>
                </c:pt>
              </c:strCache>
            </c:strRef>
          </c:cat>
          <c:val>
            <c:numRef>
              <c:f>STAT!$C$2:$C$11</c:f>
              <c:numCache>
                <c:formatCode>General</c:formatCode>
                <c:ptCount val="9"/>
                <c:pt idx="0">
                  <c:v>2</c:v>
                </c:pt>
                <c:pt idx="1">
                  <c:v>1</c:v>
                </c:pt>
                <c:pt idx="2">
                  <c:v>9</c:v>
                </c:pt>
                <c:pt idx="3">
                  <c:v>2</c:v>
                </c:pt>
                <c:pt idx="4">
                  <c:v>1</c:v>
                </c:pt>
                <c:pt idx="5">
                  <c:v>2</c:v>
                </c:pt>
                <c:pt idx="6">
                  <c:v>2</c:v>
                </c:pt>
                <c:pt idx="7">
                  <c:v>5</c:v>
                </c:pt>
                <c:pt idx="8">
                  <c:v>3</c:v>
                </c:pt>
              </c:numCache>
            </c:numRef>
          </c:val>
          <c:extLst>
            <c:ext xmlns:c16="http://schemas.microsoft.com/office/drawing/2014/chart" uri="{C3380CC4-5D6E-409C-BE32-E72D297353CC}">
              <c16:uniqueId val="{00000000-9FC1-4D5C-A1E8-10C499AF154A}"/>
            </c:ext>
          </c:extLst>
        </c:ser>
        <c:ser>
          <c:idx val="1"/>
          <c:order val="1"/>
          <c:tx>
            <c:strRef>
              <c:f>STAT!$D$1</c:f>
              <c:strCache>
                <c:ptCount val="1"/>
                <c:pt idx="0">
                  <c:v>Tdocs 120</c:v>
                </c:pt>
              </c:strCache>
            </c:strRef>
          </c:tx>
          <c:spPr>
            <a:solidFill>
              <a:schemeClr val="accent2"/>
            </a:solidFill>
            <a:ln>
              <a:noFill/>
            </a:ln>
            <a:effectLst/>
          </c:spPr>
          <c:invertIfNegative val="0"/>
          <c:cat>
            <c:strRef>
              <c:f>STAT!$B$2:$B$11</c:f>
              <c:strCache>
                <c:ptCount val="9"/>
                <c:pt idx="0">
                  <c:v>Stage-2</c:v>
                </c:pt>
                <c:pt idx="1">
                  <c:v>User Plane</c:v>
                </c:pt>
                <c:pt idx="2">
                  <c:v>NR RRC Conn Ctrl</c:v>
                </c:pt>
                <c:pt idx="3">
                  <c:v>NR RRC Other</c:v>
                </c:pt>
                <c:pt idx="4">
                  <c:v>NR LTE Changes</c:v>
                </c:pt>
                <c:pt idx="5">
                  <c:v>NR UE capabilites</c:v>
                </c:pt>
                <c:pt idx="6">
                  <c:v>NR V2X</c:v>
                </c:pt>
                <c:pt idx="7">
                  <c:v>NR Positioning</c:v>
                </c:pt>
                <c:pt idx="8">
                  <c:v>NR SON MDT</c:v>
                </c:pt>
              </c:strCache>
            </c:strRef>
          </c:cat>
          <c:val>
            <c:numRef>
              <c:f>STAT!$D$2:$D$11</c:f>
              <c:numCache>
                <c:formatCode>General</c:formatCode>
                <c:ptCount val="9"/>
                <c:pt idx="0">
                  <c:v>15</c:v>
                </c:pt>
                <c:pt idx="1">
                  <c:v>12</c:v>
                </c:pt>
                <c:pt idx="2">
                  <c:v>73</c:v>
                </c:pt>
                <c:pt idx="3">
                  <c:v>9</c:v>
                </c:pt>
                <c:pt idx="4">
                  <c:v>4</c:v>
                </c:pt>
                <c:pt idx="5">
                  <c:v>14</c:v>
                </c:pt>
                <c:pt idx="6">
                  <c:v>30</c:v>
                </c:pt>
                <c:pt idx="7">
                  <c:v>29</c:v>
                </c:pt>
                <c:pt idx="8">
                  <c:v>16</c:v>
                </c:pt>
              </c:numCache>
            </c:numRef>
          </c:val>
          <c:extLst>
            <c:ext xmlns:c16="http://schemas.microsoft.com/office/drawing/2014/chart" uri="{C3380CC4-5D6E-409C-BE32-E72D297353CC}">
              <c16:uniqueId val="{00000001-9FC1-4D5C-A1E8-10C499AF154A}"/>
            </c:ext>
          </c:extLst>
        </c:ser>
        <c:ser>
          <c:idx val="2"/>
          <c:order val="2"/>
          <c:tx>
            <c:strRef>
              <c:f>STAT!$E$1</c:f>
              <c:strCache>
                <c:ptCount val="1"/>
                <c:pt idx="0">
                  <c:v>Drafts</c:v>
                </c:pt>
              </c:strCache>
            </c:strRef>
          </c:tx>
          <c:spPr>
            <a:solidFill>
              <a:schemeClr val="accent3"/>
            </a:solidFill>
            <a:ln>
              <a:noFill/>
            </a:ln>
            <a:effectLst/>
          </c:spPr>
          <c:invertIfNegative val="0"/>
          <c:cat>
            <c:strRef>
              <c:f>STAT!$B$2:$B$11</c:f>
              <c:strCache>
                <c:ptCount val="9"/>
                <c:pt idx="0">
                  <c:v>Stage-2</c:v>
                </c:pt>
                <c:pt idx="1">
                  <c:v>User Plane</c:v>
                </c:pt>
                <c:pt idx="2">
                  <c:v>NR RRC Conn Ctrl</c:v>
                </c:pt>
                <c:pt idx="3">
                  <c:v>NR RRC Other</c:v>
                </c:pt>
                <c:pt idx="4">
                  <c:v>NR LTE Changes</c:v>
                </c:pt>
                <c:pt idx="5">
                  <c:v>NR UE capabilites</c:v>
                </c:pt>
                <c:pt idx="6">
                  <c:v>NR V2X</c:v>
                </c:pt>
                <c:pt idx="7">
                  <c:v>NR Positioning</c:v>
                </c:pt>
                <c:pt idx="8">
                  <c:v>NR SON MDT</c:v>
                </c:pt>
              </c:strCache>
            </c:strRef>
          </c:cat>
          <c:val>
            <c:numRef>
              <c:f>STAT!$E$2:$E$11</c:f>
              <c:numCache>
                <c:formatCode>General</c:formatCode>
                <c:ptCount val="9"/>
                <c:pt idx="0">
                  <c:v>6</c:v>
                </c:pt>
                <c:pt idx="2">
                  <c:v>27</c:v>
                </c:pt>
                <c:pt idx="3">
                  <c:v>17</c:v>
                </c:pt>
                <c:pt idx="5">
                  <c:v>21</c:v>
                </c:pt>
                <c:pt idx="6">
                  <c:v>49</c:v>
                </c:pt>
                <c:pt idx="7">
                  <c:v>14</c:v>
                </c:pt>
                <c:pt idx="8">
                  <c:v>0</c:v>
                </c:pt>
              </c:numCache>
            </c:numRef>
          </c:val>
          <c:extLst>
            <c:ext xmlns:c16="http://schemas.microsoft.com/office/drawing/2014/chart" uri="{C3380CC4-5D6E-409C-BE32-E72D297353CC}">
              <c16:uniqueId val="{00000002-9FC1-4D5C-A1E8-10C499AF154A}"/>
            </c:ext>
          </c:extLst>
        </c:ser>
        <c:dLbls>
          <c:showLegendKey val="0"/>
          <c:showVal val="0"/>
          <c:showCatName val="0"/>
          <c:showSerName val="0"/>
          <c:showPercent val="0"/>
          <c:showBubbleSize val="0"/>
        </c:dLbls>
        <c:gapWidth val="219"/>
        <c:overlap val="-27"/>
        <c:axId val="722488352"/>
        <c:axId val="722500832"/>
      </c:barChart>
      <c:catAx>
        <c:axId val="7224883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22500832"/>
        <c:crosses val="autoZero"/>
        <c:auto val="1"/>
        <c:lblAlgn val="ctr"/>
        <c:lblOffset val="100"/>
        <c:noMultiLvlLbl val="0"/>
      </c:catAx>
      <c:valAx>
        <c:axId val="72250083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22488352"/>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On-line (h)</a:t>
            </a:r>
          </a:p>
        </c:rich>
      </c:tx>
      <c:layout>
        <c:manualLayout>
          <c:xMode val="edge"/>
          <c:yMode val="edge"/>
          <c:x val="0.3868771765614169"/>
          <c:y val="0.19860841782110564"/>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STAT!$C$93</c:f>
              <c:strCache>
                <c:ptCount val="1"/>
                <c:pt idx="0">
                  <c:v>GTW (h)</c:v>
                </c:pt>
              </c:strCache>
            </c:strRef>
          </c:tx>
          <c:spPr>
            <a:solidFill>
              <a:schemeClr val="accent1"/>
            </a:solidFill>
            <a:ln>
              <a:noFill/>
            </a:ln>
            <a:effectLst/>
          </c:spPr>
          <c:invertIfNegative val="0"/>
          <c:cat>
            <c:strRef>
              <c:f>STAT!$B$99:$B$109</c:f>
              <c:strCache>
                <c:ptCount val="11"/>
                <c:pt idx="0">
                  <c:v>R2 113-e</c:v>
                </c:pt>
                <c:pt idx="1">
                  <c:v>R2 113bis-e</c:v>
                </c:pt>
                <c:pt idx="2">
                  <c:v>R2 114-e</c:v>
                </c:pt>
                <c:pt idx="3">
                  <c:v>R2 115-e</c:v>
                </c:pt>
                <c:pt idx="4">
                  <c:v>R2 116-e</c:v>
                </c:pt>
                <c:pt idx="5">
                  <c:v>R2 116bis-e</c:v>
                </c:pt>
                <c:pt idx="6">
                  <c:v>R2 117-e</c:v>
                </c:pt>
                <c:pt idx="7">
                  <c:v>R2 118-e</c:v>
                </c:pt>
                <c:pt idx="8">
                  <c:v>R2 119-e</c:v>
                </c:pt>
                <c:pt idx="9">
                  <c:v>R2 119bis-e</c:v>
                </c:pt>
                <c:pt idx="10">
                  <c:v>R2 120</c:v>
                </c:pt>
              </c:strCache>
            </c:strRef>
          </c:cat>
          <c:val>
            <c:numRef>
              <c:f>STAT!$C$99:$C$109</c:f>
              <c:numCache>
                <c:formatCode>General</c:formatCode>
                <c:ptCount val="11"/>
                <c:pt idx="0">
                  <c:v>81.8</c:v>
                </c:pt>
                <c:pt idx="1">
                  <c:v>55.7</c:v>
                </c:pt>
                <c:pt idx="2">
                  <c:v>56</c:v>
                </c:pt>
                <c:pt idx="3">
                  <c:v>74.099999999999994</c:v>
                </c:pt>
                <c:pt idx="4">
                  <c:v>74.8</c:v>
                </c:pt>
                <c:pt idx="5">
                  <c:v>57</c:v>
                </c:pt>
                <c:pt idx="6">
                  <c:v>80.900000000000006</c:v>
                </c:pt>
                <c:pt idx="7">
                  <c:v>76.2</c:v>
                </c:pt>
                <c:pt idx="8">
                  <c:v>67.8</c:v>
                </c:pt>
                <c:pt idx="9">
                  <c:v>68.5</c:v>
                </c:pt>
                <c:pt idx="10">
                  <c:v>114</c:v>
                </c:pt>
              </c:numCache>
            </c:numRef>
          </c:val>
          <c:extLst>
            <c:ext xmlns:c16="http://schemas.microsoft.com/office/drawing/2014/chart" uri="{C3380CC4-5D6E-409C-BE32-E72D297353CC}">
              <c16:uniqueId val="{00000000-C133-43F5-AA2B-C1A27AFA887F}"/>
            </c:ext>
          </c:extLst>
        </c:ser>
        <c:dLbls>
          <c:showLegendKey val="0"/>
          <c:showVal val="0"/>
          <c:showCatName val="0"/>
          <c:showSerName val="0"/>
          <c:showPercent val="0"/>
          <c:showBubbleSize val="0"/>
        </c:dLbls>
        <c:gapWidth val="219"/>
        <c:overlap val="-27"/>
        <c:axId val="-185624064"/>
        <c:axId val="-185627872"/>
      </c:barChart>
      <c:catAx>
        <c:axId val="-1856240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85627872"/>
        <c:crosses val="autoZero"/>
        <c:auto val="1"/>
        <c:lblAlgn val="ctr"/>
        <c:lblOffset val="100"/>
        <c:noMultiLvlLbl val="0"/>
      </c:catAx>
      <c:valAx>
        <c:axId val="-18562787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8562406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sz="1400" b="0" i="0" u="none" strike="noStrike" kern="1200" spc="0" baseline="0">
                <a:solidFill>
                  <a:sysClr val="windowText" lastClr="000000">
                    <a:lumMod val="65000"/>
                    <a:lumOff val="35000"/>
                  </a:sysClr>
                </a:solidFill>
                <a:latin typeface="+mn-lt"/>
                <a:ea typeface="+mn-ea"/>
                <a:cs typeface="+mn-cs"/>
              </a:defRPr>
            </a:pPr>
            <a:r>
              <a:rPr lang="en-US" sz="1400" b="0" i="0" baseline="0">
                <a:effectLst/>
              </a:rPr>
              <a:t>AT Tech Offline Disc</a:t>
            </a:r>
            <a:endParaRPr lang="en-GB" sz="1100">
              <a:effectLst/>
            </a:endParaRPr>
          </a:p>
        </c:rich>
      </c:tx>
      <c:overlay val="0"/>
      <c:spPr>
        <a:noFill/>
        <a:ln>
          <a:noFill/>
        </a:ln>
        <a:effectLst/>
      </c:spPr>
      <c:txPr>
        <a:bodyPr rot="0" spcFirstLastPara="1" vertOverflow="ellipsis" vert="horz" wrap="square"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sz="1400" b="0" i="0" u="none" strike="noStrike" kern="1200" spc="0" baseline="0">
              <a:solidFill>
                <a:sysClr val="windowText" lastClr="000000">
                  <a:lumMod val="65000"/>
                  <a:lumOff val="35000"/>
                </a:sysClr>
              </a:solidFill>
              <a:latin typeface="+mn-lt"/>
              <a:ea typeface="+mn-ea"/>
              <a:cs typeface="+mn-cs"/>
            </a:defRPr>
          </a:pPr>
          <a:endParaRPr lang="en-US"/>
        </a:p>
      </c:txPr>
    </c:title>
    <c:autoTitleDeleted val="0"/>
    <c:plotArea>
      <c:layout/>
      <c:barChart>
        <c:barDir val="col"/>
        <c:grouping val="clustered"/>
        <c:varyColors val="0"/>
        <c:ser>
          <c:idx val="0"/>
          <c:order val="0"/>
          <c:tx>
            <c:strRef>
              <c:f>STAT!$F$93</c:f>
              <c:strCache>
                <c:ptCount val="1"/>
                <c:pt idx="0">
                  <c:v>Email Disc (no)</c:v>
                </c:pt>
              </c:strCache>
            </c:strRef>
          </c:tx>
          <c:spPr>
            <a:solidFill>
              <a:schemeClr val="accent1"/>
            </a:solidFill>
            <a:ln>
              <a:noFill/>
            </a:ln>
            <a:effectLst/>
          </c:spPr>
          <c:invertIfNegative val="0"/>
          <c:cat>
            <c:strRef>
              <c:f>STAT!$B$99:$B$109</c:f>
              <c:strCache>
                <c:ptCount val="11"/>
                <c:pt idx="0">
                  <c:v>R2 113-e</c:v>
                </c:pt>
                <c:pt idx="1">
                  <c:v>R2 113bis-e</c:v>
                </c:pt>
                <c:pt idx="2">
                  <c:v>R2 114-e</c:v>
                </c:pt>
                <c:pt idx="3">
                  <c:v>R2 115-e</c:v>
                </c:pt>
                <c:pt idx="4">
                  <c:v>R2 116-e</c:v>
                </c:pt>
                <c:pt idx="5">
                  <c:v>R2 116bis-e</c:v>
                </c:pt>
                <c:pt idx="6">
                  <c:v>R2 117-e</c:v>
                </c:pt>
                <c:pt idx="7">
                  <c:v>R2 118-e</c:v>
                </c:pt>
                <c:pt idx="8">
                  <c:v>R2 119-e</c:v>
                </c:pt>
                <c:pt idx="9">
                  <c:v>R2 119bis-e</c:v>
                </c:pt>
                <c:pt idx="10">
                  <c:v>R2 120</c:v>
                </c:pt>
              </c:strCache>
            </c:strRef>
          </c:cat>
          <c:val>
            <c:numRef>
              <c:f>STAT!$F$99:$F$109</c:f>
              <c:numCache>
                <c:formatCode>General</c:formatCode>
                <c:ptCount val="11"/>
                <c:pt idx="0">
                  <c:v>134</c:v>
                </c:pt>
                <c:pt idx="1">
                  <c:v>91</c:v>
                </c:pt>
                <c:pt idx="2">
                  <c:v>82</c:v>
                </c:pt>
                <c:pt idx="3">
                  <c:v>107</c:v>
                </c:pt>
                <c:pt idx="4">
                  <c:v>124</c:v>
                </c:pt>
                <c:pt idx="5">
                  <c:v>103</c:v>
                </c:pt>
                <c:pt idx="6">
                  <c:v>187</c:v>
                </c:pt>
                <c:pt idx="7">
                  <c:v>180</c:v>
                </c:pt>
                <c:pt idx="8">
                  <c:v>137</c:v>
                </c:pt>
                <c:pt idx="9">
                  <c:v>92</c:v>
                </c:pt>
                <c:pt idx="10">
                  <c:v>98</c:v>
                </c:pt>
              </c:numCache>
            </c:numRef>
          </c:val>
          <c:extLst>
            <c:ext xmlns:c16="http://schemas.microsoft.com/office/drawing/2014/chart" uri="{C3380CC4-5D6E-409C-BE32-E72D297353CC}">
              <c16:uniqueId val="{00000000-04EC-4C38-A089-EC57DF7658C3}"/>
            </c:ext>
          </c:extLst>
        </c:ser>
        <c:dLbls>
          <c:showLegendKey val="0"/>
          <c:showVal val="0"/>
          <c:showCatName val="0"/>
          <c:showSerName val="0"/>
          <c:showPercent val="0"/>
          <c:showBubbleSize val="0"/>
        </c:dLbls>
        <c:gapWidth val="219"/>
        <c:overlap val="-27"/>
        <c:axId val="-185626240"/>
        <c:axId val="-185627328"/>
      </c:barChart>
      <c:catAx>
        <c:axId val="-1856262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85627328"/>
        <c:crosses val="autoZero"/>
        <c:auto val="1"/>
        <c:lblAlgn val="ctr"/>
        <c:lblOffset val="100"/>
        <c:noMultiLvlLbl val="0"/>
      </c:catAx>
      <c:valAx>
        <c:axId val="-18562732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8562624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Offline Draft Folders</a:t>
            </a:r>
          </a:p>
        </c:rich>
      </c:tx>
      <c:layout>
        <c:manualLayout>
          <c:xMode val="edge"/>
          <c:yMode val="edge"/>
          <c:x val="0.30042522382409598"/>
          <c:y val="0.11276028768735637"/>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STAT!$D$93</c:f>
              <c:strCache>
                <c:ptCount val="1"/>
                <c:pt idx="0">
                  <c:v>Draft files (no)</c:v>
                </c:pt>
              </c:strCache>
            </c:strRef>
          </c:tx>
          <c:spPr>
            <a:solidFill>
              <a:schemeClr val="accent1"/>
            </a:solidFill>
            <a:ln>
              <a:noFill/>
            </a:ln>
            <a:effectLst/>
          </c:spPr>
          <c:invertIfNegative val="0"/>
          <c:cat>
            <c:strRef>
              <c:f>(STAT!$B$99,STAT!$B$100,STAT!$B$101,STAT!$B$102,STAT!$B$103,STAT!$B$104,STAT!$B$105,STAT!$B$106,STAT!$B$107,STAT!$B$108,STAT!$B$109)</c:f>
              <c:strCache>
                <c:ptCount val="11"/>
                <c:pt idx="0">
                  <c:v>R2 113-e</c:v>
                </c:pt>
                <c:pt idx="1">
                  <c:v>R2 113bis-e</c:v>
                </c:pt>
                <c:pt idx="2">
                  <c:v>R2 114-e</c:v>
                </c:pt>
                <c:pt idx="3">
                  <c:v>R2 115-e</c:v>
                </c:pt>
                <c:pt idx="4">
                  <c:v>R2 116-e</c:v>
                </c:pt>
                <c:pt idx="5">
                  <c:v>R2 116bis-e</c:v>
                </c:pt>
                <c:pt idx="6">
                  <c:v>R2 117-e</c:v>
                </c:pt>
                <c:pt idx="7">
                  <c:v>R2 118-e</c:v>
                </c:pt>
                <c:pt idx="8">
                  <c:v>R2 119-e</c:v>
                </c:pt>
                <c:pt idx="9">
                  <c:v>R2 119bis-e</c:v>
                </c:pt>
                <c:pt idx="10">
                  <c:v>R2 120</c:v>
                </c:pt>
              </c:strCache>
            </c:strRef>
          </c:cat>
          <c:val>
            <c:numRef>
              <c:f>(STAT!$D$99,STAT!$D$100,STAT!$D$101,STAT!$D$102,STAT!$D$103,STAT!$D$104,STAT!$D$105,STAT!$D$106,STAT!$D$107,STAT!$D$108,STAT!$D$109)</c:f>
              <c:numCache>
                <c:formatCode>General</c:formatCode>
                <c:ptCount val="11"/>
                <c:pt idx="0">
                  <c:v>3120</c:v>
                </c:pt>
                <c:pt idx="1">
                  <c:v>2303</c:v>
                </c:pt>
                <c:pt idx="2">
                  <c:v>2056</c:v>
                </c:pt>
                <c:pt idx="3">
                  <c:v>2748</c:v>
                </c:pt>
                <c:pt idx="4">
                  <c:v>2957</c:v>
                </c:pt>
                <c:pt idx="5">
                  <c:v>2351</c:v>
                </c:pt>
                <c:pt idx="6">
                  <c:v>4229</c:v>
                </c:pt>
                <c:pt idx="7">
                  <c:v>4236</c:v>
                </c:pt>
                <c:pt idx="8">
                  <c:v>2846</c:v>
                </c:pt>
                <c:pt idx="9">
                  <c:v>1948</c:v>
                </c:pt>
                <c:pt idx="10">
                  <c:v>1027</c:v>
                </c:pt>
              </c:numCache>
            </c:numRef>
          </c:val>
          <c:extLst>
            <c:ext xmlns:c16="http://schemas.microsoft.com/office/drawing/2014/chart" uri="{C3380CC4-5D6E-409C-BE32-E72D297353CC}">
              <c16:uniqueId val="{00000000-1D70-47FB-957B-90F93C9601AB}"/>
            </c:ext>
          </c:extLst>
        </c:ser>
        <c:ser>
          <c:idx val="1"/>
          <c:order val="1"/>
          <c:tx>
            <c:strRef>
              <c:f>STAT!$E$93</c:f>
              <c:strCache>
                <c:ptCount val="1"/>
                <c:pt idx="0">
                  <c:v>Draft size (MB)</c:v>
                </c:pt>
              </c:strCache>
            </c:strRef>
          </c:tx>
          <c:spPr>
            <a:solidFill>
              <a:schemeClr val="accent2"/>
            </a:solidFill>
            <a:ln>
              <a:noFill/>
            </a:ln>
            <a:effectLst/>
          </c:spPr>
          <c:invertIfNegative val="0"/>
          <c:cat>
            <c:strRef>
              <c:f>(STAT!$B$99,STAT!$B$100,STAT!$B$101,STAT!$B$102,STAT!$B$103,STAT!$B$104,STAT!$B$105,STAT!$B$106,STAT!$B$107,STAT!$B$108,STAT!$B$109)</c:f>
              <c:strCache>
                <c:ptCount val="11"/>
                <c:pt idx="0">
                  <c:v>R2 113-e</c:v>
                </c:pt>
                <c:pt idx="1">
                  <c:v>R2 113bis-e</c:v>
                </c:pt>
                <c:pt idx="2">
                  <c:v>R2 114-e</c:v>
                </c:pt>
                <c:pt idx="3">
                  <c:v>R2 115-e</c:v>
                </c:pt>
                <c:pt idx="4">
                  <c:v>R2 116-e</c:v>
                </c:pt>
                <c:pt idx="5">
                  <c:v>R2 116bis-e</c:v>
                </c:pt>
                <c:pt idx="6">
                  <c:v>R2 117-e</c:v>
                </c:pt>
                <c:pt idx="7">
                  <c:v>R2 118-e</c:v>
                </c:pt>
                <c:pt idx="8">
                  <c:v>R2 119-e</c:v>
                </c:pt>
                <c:pt idx="9">
                  <c:v>R2 119bis-e</c:v>
                </c:pt>
                <c:pt idx="10">
                  <c:v>R2 120</c:v>
                </c:pt>
              </c:strCache>
            </c:strRef>
          </c:cat>
          <c:val>
            <c:numRef>
              <c:f>(STAT!$E$99,STAT!$E$100,STAT!$E$101,STAT!$E$102,STAT!$E$103,STAT!$E$104,STAT!$E$105,STAT!$E$106,STAT!$E$107,STAT!$E$108,STAT!$E$109)</c:f>
              <c:numCache>
                <c:formatCode>General</c:formatCode>
                <c:ptCount val="11"/>
                <c:pt idx="0">
                  <c:v>481</c:v>
                </c:pt>
                <c:pt idx="1">
                  <c:v>406</c:v>
                </c:pt>
                <c:pt idx="2">
                  <c:v>353</c:v>
                </c:pt>
                <c:pt idx="3">
                  <c:v>305</c:v>
                </c:pt>
                <c:pt idx="4">
                  <c:v>474</c:v>
                </c:pt>
                <c:pt idx="5">
                  <c:v>357</c:v>
                </c:pt>
                <c:pt idx="6">
                  <c:v>851</c:v>
                </c:pt>
                <c:pt idx="7">
                  <c:v>1550</c:v>
                </c:pt>
                <c:pt idx="8">
                  <c:v>800</c:v>
                </c:pt>
                <c:pt idx="9">
                  <c:v>301</c:v>
                </c:pt>
                <c:pt idx="10">
                  <c:v>164</c:v>
                </c:pt>
              </c:numCache>
            </c:numRef>
          </c:val>
          <c:extLst>
            <c:ext xmlns:c16="http://schemas.microsoft.com/office/drawing/2014/chart" uri="{C3380CC4-5D6E-409C-BE32-E72D297353CC}">
              <c16:uniqueId val="{00000001-1D70-47FB-957B-90F93C9601AB}"/>
            </c:ext>
          </c:extLst>
        </c:ser>
        <c:dLbls>
          <c:showLegendKey val="0"/>
          <c:showVal val="0"/>
          <c:showCatName val="0"/>
          <c:showSerName val="0"/>
          <c:showPercent val="0"/>
          <c:showBubbleSize val="0"/>
        </c:dLbls>
        <c:gapWidth val="219"/>
        <c:overlap val="-27"/>
        <c:axId val="1828531184"/>
        <c:axId val="1787284384"/>
      </c:barChart>
      <c:catAx>
        <c:axId val="18285311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787284384"/>
        <c:crosses val="autoZero"/>
        <c:auto val="1"/>
        <c:lblAlgn val="ctr"/>
        <c:lblOffset val="100"/>
        <c:noMultiLvlLbl val="0"/>
      </c:catAx>
      <c:valAx>
        <c:axId val="178728438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82853118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dirty="0"/>
              <a:t>EUTRA Rel-16</a:t>
            </a:r>
            <a:r>
              <a:rPr lang="en-GB" baseline="0" dirty="0"/>
              <a:t> &amp; earlier</a:t>
            </a:r>
            <a:endParaRPr lang="en-GB" dirty="0"/>
          </a:p>
        </c:rich>
      </c:tx>
      <c:layout>
        <c:manualLayout>
          <c:xMode val="edge"/>
          <c:yMode val="edge"/>
          <c:x val="0.25996078431372549"/>
          <c:y val="5.7471264367816091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11269229367162438"/>
          <c:y val="0.33804166905169963"/>
          <c:w val="0.86672408136482937"/>
          <c:h val="0.29566945350756979"/>
        </c:manualLayout>
      </c:layout>
      <c:barChart>
        <c:barDir val="col"/>
        <c:grouping val="clustered"/>
        <c:varyColors val="0"/>
        <c:ser>
          <c:idx val="0"/>
          <c:order val="0"/>
          <c:tx>
            <c:strRef>
              <c:f>STAT!$C$42</c:f>
              <c:strCache>
                <c:ptCount val="1"/>
                <c:pt idx="0">
                  <c:v>Agreed CRs</c:v>
                </c:pt>
              </c:strCache>
            </c:strRef>
          </c:tx>
          <c:spPr>
            <a:solidFill>
              <a:schemeClr val="accent1"/>
            </a:solidFill>
            <a:ln>
              <a:noFill/>
            </a:ln>
            <a:effectLst/>
          </c:spPr>
          <c:invertIfNegative val="0"/>
          <c:cat>
            <c:strRef>
              <c:f>STAT!$B$43:$B$48</c:f>
              <c:strCache>
                <c:ptCount val="1"/>
                <c:pt idx="0">
                  <c:v>R16- LTE other</c:v>
                </c:pt>
              </c:strCache>
            </c:strRef>
          </c:cat>
          <c:val>
            <c:numRef>
              <c:f>STAT!$C$43:$C$48</c:f>
              <c:numCache>
                <c:formatCode>General</c:formatCode>
                <c:ptCount val="1"/>
                <c:pt idx="0">
                  <c:v>5</c:v>
                </c:pt>
              </c:numCache>
            </c:numRef>
          </c:val>
          <c:extLst>
            <c:ext xmlns:c16="http://schemas.microsoft.com/office/drawing/2014/chart" uri="{C3380CC4-5D6E-409C-BE32-E72D297353CC}">
              <c16:uniqueId val="{00000000-C0CC-48B1-AF34-1954219A6AB8}"/>
            </c:ext>
          </c:extLst>
        </c:ser>
        <c:ser>
          <c:idx val="1"/>
          <c:order val="1"/>
          <c:tx>
            <c:strRef>
              <c:f>STAT!$D$42</c:f>
              <c:strCache>
                <c:ptCount val="1"/>
                <c:pt idx="0">
                  <c:v>Tdocs</c:v>
                </c:pt>
              </c:strCache>
            </c:strRef>
          </c:tx>
          <c:spPr>
            <a:solidFill>
              <a:schemeClr val="accent2"/>
            </a:solidFill>
            <a:ln>
              <a:noFill/>
            </a:ln>
            <a:effectLst/>
          </c:spPr>
          <c:invertIfNegative val="0"/>
          <c:cat>
            <c:strRef>
              <c:f>STAT!$B$43:$B$48</c:f>
              <c:strCache>
                <c:ptCount val="1"/>
                <c:pt idx="0">
                  <c:v>R16- LTE other</c:v>
                </c:pt>
              </c:strCache>
            </c:strRef>
          </c:cat>
          <c:val>
            <c:numRef>
              <c:f>STAT!$D$43:$D$48</c:f>
              <c:numCache>
                <c:formatCode>General</c:formatCode>
                <c:ptCount val="1"/>
                <c:pt idx="0">
                  <c:v>25</c:v>
                </c:pt>
              </c:numCache>
            </c:numRef>
          </c:val>
          <c:extLst>
            <c:ext xmlns:c16="http://schemas.microsoft.com/office/drawing/2014/chart" uri="{C3380CC4-5D6E-409C-BE32-E72D297353CC}">
              <c16:uniqueId val="{00000001-C0CC-48B1-AF34-1954219A6AB8}"/>
            </c:ext>
          </c:extLst>
        </c:ser>
        <c:ser>
          <c:idx val="2"/>
          <c:order val="2"/>
          <c:tx>
            <c:strRef>
              <c:f>STAT!$E$42</c:f>
              <c:strCache>
                <c:ptCount val="1"/>
                <c:pt idx="0">
                  <c:v>Drafts</c:v>
                </c:pt>
              </c:strCache>
            </c:strRef>
          </c:tx>
          <c:spPr>
            <a:solidFill>
              <a:schemeClr val="accent3"/>
            </a:solidFill>
            <a:ln>
              <a:noFill/>
            </a:ln>
            <a:effectLst/>
          </c:spPr>
          <c:invertIfNegative val="0"/>
          <c:cat>
            <c:strRef>
              <c:f>STAT!$B$43:$B$48</c:f>
              <c:strCache>
                <c:ptCount val="1"/>
                <c:pt idx="0">
                  <c:v>R16- LTE other</c:v>
                </c:pt>
              </c:strCache>
            </c:strRef>
          </c:cat>
          <c:val>
            <c:numRef>
              <c:f>STAT!$E$43:$E$48</c:f>
              <c:numCache>
                <c:formatCode>General</c:formatCode>
                <c:ptCount val="1"/>
                <c:pt idx="0">
                  <c:v>14</c:v>
                </c:pt>
              </c:numCache>
            </c:numRef>
          </c:val>
          <c:extLst>
            <c:ext xmlns:c16="http://schemas.microsoft.com/office/drawing/2014/chart" uri="{C3380CC4-5D6E-409C-BE32-E72D297353CC}">
              <c16:uniqueId val="{00000002-C0CC-48B1-AF34-1954219A6AB8}"/>
            </c:ext>
          </c:extLst>
        </c:ser>
        <c:dLbls>
          <c:showLegendKey val="0"/>
          <c:showVal val="0"/>
          <c:showCatName val="0"/>
          <c:showSerName val="0"/>
          <c:showPercent val="0"/>
          <c:showBubbleSize val="0"/>
        </c:dLbls>
        <c:gapWidth val="219"/>
        <c:overlap val="-27"/>
        <c:axId val="680814383"/>
        <c:axId val="680802735"/>
      </c:barChart>
      <c:catAx>
        <c:axId val="68081438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80802735"/>
        <c:crosses val="autoZero"/>
        <c:auto val="1"/>
        <c:lblAlgn val="ctr"/>
        <c:lblOffset val="100"/>
        <c:noMultiLvlLbl val="0"/>
      </c:catAx>
      <c:valAx>
        <c:axId val="680802735"/>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8081438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b="1" dirty="0"/>
              <a:t>R2 119bis-e:    </a:t>
            </a:r>
            <a:r>
              <a:rPr lang="en-GB" dirty="0"/>
              <a:t>NR</a:t>
            </a:r>
            <a:r>
              <a:rPr lang="en-GB" baseline="0" dirty="0"/>
              <a:t> &amp; Joint Rel-17</a:t>
            </a:r>
            <a:endParaRPr lang="en-GB" dirty="0"/>
          </a:p>
        </c:rich>
      </c:tx>
      <c:layout>
        <c:manualLayout>
          <c:xMode val="edge"/>
          <c:yMode val="edge"/>
          <c:x val="0.2730962421166549"/>
          <c:y val="0.10307079897640034"/>
        </c:manualLayout>
      </c:layout>
      <c:overlay val="0"/>
      <c:spPr>
        <a:solidFill>
          <a:schemeClr val="bg1"/>
        </a:solid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10391465262425792"/>
          <c:y val="0.12193344491358872"/>
          <c:w val="0.89885385179933075"/>
          <c:h val="0.47584889751099951"/>
        </c:manualLayout>
      </c:layout>
      <c:barChart>
        <c:barDir val="col"/>
        <c:grouping val="clustered"/>
        <c:varyColors val="0"/>
        <c:ser>
          <c:idx val="0"/>
          <c:order val="0"/>
          <c:tx>
            <c:strRef>
              <c:f>STAT!$C$14</c:f>
              <c:strCache>
                <c:ptCount val="1"/>
                <c:pt idx="0">
                  <c:v>Agreed CRs</c:v>
                </c:pt>
              </c:strCache>
            </c:strRef>
          </c:tx>
          <c:spPr>
            <a:solidFill>
              <a:schemeClr val="accent1"/>
            </a:solidFill>
            <a:ln>
              <a:noFill/>
            </a:ln>
            <a:effectLst/>
          </c:spPr>
          <c:invertIfNegative val="0"/>
          <c:cat>
            <c:strRef>
              <c:f>STAT!$B$15:$B$25</c:f>
              <c:strCache>
                <c:ptCount val="11"/>
                <c:pt idx="0">
                  <c:v>General</c:v>
                </c:pt>
                <c:pt idx="1">
                  <c:v>MBS</c:v>
                </c:pt>
                <c:pt idx="2">
                  <c:v>MR DCCA</c:v>
                </c:pt>
                <c:pt idx="3">
                  <c:v>SL Relay</c:v>
                </c:pt>
                <c:pt idx="4">
                  <c:v>NR NTN</c:v>
                </c:pt>
                <c:pt idx="5">
                  <c:v>ePos</c:v>
                </c:pt>
                <c:pt idx="6">
                  <c:v>enh SL</c:v>
                </c:pt>
                <c:pt idx="7">
                  <c:v>feMIMO</c:v>
                </c:pt>
                <c:pt idx="8">
                  <c:v>upto 71GHz</c:v>
                </c:pt>
                <c:pt idx="9">
                  <c:v>NR TEI17</c:v>
                </c:pt>
                <c:pt idx="10">
                  <c:v>Other</c:v>
                </c:pt>
              </c:strCache>
            </c:strRef>
          </c:cat>
          <c:val>
            <c:numRef>
              <c:f>STAT!$C$15:$C$25</c:f>
              <c:numCache>
                <c:formatCode>General</c:formatCode>
                <c:ptCount val="11"/>
                <c:pt idx="0">
                  <c:v>0</c:v>
                </c:pt>
                <c:pt idx="1">
                  <c:v>0</c:v>
                </c:pt>
                <c:pt idx="2">
                  <c:v>0</c:v>
                </c:pt>
                <c:pt idx="3">
                  <c:v>0</c:v>
                </c:pt>
                <c:pt idx="4">
                  <c:v>0</c:v>
                </c:pt>
                <c:pt idx="5">
                  <c:v>0</c:v>
                </c:pt>
                <c:pt idx="6">
                  <c:v>0</c:v>
                </c:pt>
                <c:pt idx="7">
                  <c:v>0</c:v>
                </c:pt>
                <c:pt idx="8">
                  <c:v>0</c:v>
                </c:pt>
                <c:pt idx="9">
                  <c:v>0</c:v>
                </c:pt>
                <c:pt idx="10">
                  <c:v>0</c:v>
                </c:pt>
              </c:numCache>
            </c:numRef>
          </c:val>
          <c:extLst>
            <c:ext xmlns:c16="http://schemas.microsoft.com/office/drawing/2014/chart" uri="{C3380CC4-5D6E-409C-BE32-E72D297353CC}">
              <c16:uniqueId val="{00000000-6F3C-4E1B-AF8A-C2E2C700CF5C}"/>
            </c:ext>
          </c:extLst>
        </c:ser>
        <c:ser>
          <c:idx val="1"/>
          <c:order val="1"/>
          <c:tx>
            <c:strRef>
              <c:f>STAT!$D$14</c:f>
              <c:strCache>
                <c:ptCount val="1"/>
                <c:pt idx="0">
                  <c:v>Tdocs 119bis-e</c:v>
                </c:pt>
              </c:strCache>
            </c:strRef>
          </c:tx>
          <c:spPr>
            <a:solidFill>
              <a:schemeClr val="accent2"/>
            </a:solidFill>
            <a:ln>
              <a:noFill/>
            </a:ln>
            <a:effectLst/>
          </c:spPr>
          <c:invertIfNegative val="0"/>
          <c:cat>
            <c:strRef>
              <c:f>STAT!$B$15:$B$25</c:f>
              <c:strCache>
                <c:ptCount val="11"/>
                <c:pt idx="0">
                  <c:v>General</c:v>
                </c:pt>
                <c:pt idx="1">
                  <c:v>MBS</c:v>
                </c:pt>
                <c:pt idx="2">
                  <c:v>MR DCCA</c:v>
                </c:pt>
                <c:pt idx="3">
                  <c:v>SL Relay</c:v>
                </c:pt>
                <c:pt idx="4">
                  <c:v>NR NTN</c:v>
                </c:pt>
                <c:pt idx="5">
                  <c:v>ePos</c:v>
                </c:pt>
                <c:pt idx="6">
                  <c:v>enh SL</c:v>
                </c:pt>
                <c:pt idx="7">
                  <c:v>feMIMO</c:v>
                </c:pt>
                <c:pt idx="8">
                  <c:v>upto 71GHz</c:v>
                </c:pt>
                <c:pt idx="9">
                  <c:v>NR TEI17</c:v>
                </c:pt>
                <c:pt idx="10">
                  <c:v>Other</c:v>
                </c:pt>
              </c:strCache>
            </c:strRef>
          </c:cat>
          <c:val>
            <c:numRef>
              <c:f>STAT!$D$15:$D$25</c:f>
              <c:numCache>
                <c:formatCode>General</c:formatCode>
                <c:ptCount val="11"/>
                <c:pt idx="0">
                  <c:v>28</c:v>
                </c:pt>
                <c:pt idx="1">
                  <c:v>64</c:v>
                </c:pt>
                <c:pt idx="2">
                  <c:v>26</c:v>
                </c:pt>
                <c:pt idx="3">
                  <c:v>65</c:v>
                </c:pt>
                <c:pt idx="4">
                  <c:v>92</c:v>
                </c:pt>
                <c:pt idx="5">
                  <c:v>47</c:v>
                </c:pt>
                <c:pt idx="6">
                  <c:v>57</c:v>
                </c:pt>
                <c:pt idx="7">
                  <c:v>32</c:v>
                </c:pt>
                <c:pt idx="8">
                  <c:v>12</c:v>
                </c:pt>
                <c:pt idx="9">
                  <c:v>26</c:v>
                </c:pt>
                <c:pt idx="10">
                  <c:v>52</c:v>
                </c:pt>
              </c:numCache>
            </c:numRef>
          </c:val>
          <c:extLst>
            <c:ext xmlns:c16="http://schemas.microsoft.com/office/drawing/2014/chart" uri="{C3380CC4-5D6E-409C-BE32-E72D297353CC}">
              <c16:uniqueId val="{00000001-6F3C-4E1B-AF8A-C2E2C700CF5C}"/>
            </c:ext>
          </c:extLst>
        </c:ser>
        <c:ser>
          <c:idx val="2"/>
          <c:order val="2"/>
          <c:tx>
            <c:strRef>
              <c:f>STAT!$E$14</c:f>
              <c:strCache>
                <c:ptCount val="1"/>
                <c:pt idx="0">
                  <c:v>Drafts</c:v>
                </c:pt>
              </c:strCache>
            </c:strRef>
          </c:tx>
          <c:spPr>
            <a:solidFill>
              <a:schemeClr val="accent3"/>
            </a:solidFill>
            <a:ln>
              <a:noFill/>
            </a:ln>
            <a:effectLst/>
          </c:spPr>
          <c:invertIfNegative val="0"/>
          <c:cat>
            <c:strRef>
              <c:f>STAT!$B$15:$B$25</c:f>
              <c:strCache>
                <c:ptCount val="11"/>
                <c:pt idx="0">
                  <c:v>General</c:v>
                </c:pt>
                <c:pt idx="1">
                  <c:v>MBS</c:v>
                </c:pt>
                <c:pt idx="2">
                  <c:v>MR DCCA</c:v>
                </c:pt>
                <c:pt idx="3">
                  <c:v>SL Relay</c:v>
                </c:pt>
                <c:pt idx="4">
                  <c:v>NR NTN</c:v>
                </c:pt>
                <c:pt idx="5">
                  <c:v>ePos</c:v>
                </c:pt>
                <c:pt idx="6">
                  <c:v>enh SL</c:v>
                </c:pt>
                <c:pt idx="7">
                  <c:v>feMIMO</c:v>
                </c:pt>
                <c:pt idx="8">
                  <c:v>upto 71GHz</c:v>
                </c:pt>
                <c:pt idx="9">
                  <c:v>NR TEI17</c:v>
                </c:pt>
                <c:pt idx="10">
                  <c:v>Other</c:v>
                </c:pt>
              </c:strCache>
            </c:strRef>
          </c:cat>
          <c:val>
            <c:numRef>
              <c:f>STAT!$E$15:$E$25</c:f>
              <c:numCache>
                <c:formatCode>General</c:formatCode>
                <c:ptCount val="11"/>
                <c:pt idx="0">
                  <c:v>76</c:v>
                </c:pt>
                <c:pt idx="1">
                  <c:v>107</c:v>
                </c:pt>
                <c:pt idx="2">
                  <c:v>85</c:v>
                </c:pt>
                <c:pt idx="3">
                  <c:v>144</c:v>
                </c:pt>
                <c:pt idx="4">
                  <c:v>211</c:v>
                </c:pt>
                <c:pt idx="5">
                  <c:v>102</c:v>
                </c:pt>
                <c:pt idx="6">
                  <c:v>58</c:v>
                </c:pt>
                <c:pt idx="7">
                  <c:v>48</c:v>
                </c:pt>
                <c:pt idx="8">
                  <c:v>14</c:v>
                </c:pt>
                <c:pt idx="9">
                  <c:v>20</c:v>
                </c:pt>
                <c:pt idx="10">
                  <c:v>155</c:v>
                </c:pt>
              </c:numCache>
            </c:numRef>
          </c:val>
          <c:extLst>
            <c:ext xmlns:c16="http://schemas.microsoft.com/office/drawing/2014/chart" uri="{C3380CC4-5D6E-409C-BE32-E72D297353CC}">
              <c16:uniqueId val="{00000002-6F3C-4E1B-AF8A-C2E2C700CF5C}"/>
            </c:ext>
          </c:extLst>
        </c:ser>
        <c:dLbls>
          <c:showLegendKey val="0"/>
          <c:showVal val="0"/>
          <c:showCatName val="0"/>
          <c:showSerName val="0"/>
          <c:showPercent val="0"/>
          <c:showBubbleSize val="0"/>
        </c:dLbls>
        <c:gapWidth val="219"/>
        <c:overlap val="-27"/>
        <c:axId val="2073342080"/>
        <c:axId val="2073347072"/>
      </c:barChart>
      <c:catAx>
        <c:axId val="20733420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073347072"/>
        <c:crosses val="autoZero"/>
        <c:auto val="1"/>
        <c:lblAlgn val="ctr"/>
        <c:lblOffset val="100"/>
        <c:noMultiLvlLbl val="0"/>
      </c:catAx>
      <c:valAx>
        <c:axId val="207334707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07334208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dirty="0"/>
              <a:t>EUTRA</a:t>
            </a:r>
            <a:r>
              <a:rPr lang="en-GB" baseline="0" dirty="0"/>
              <a:t> Rel-17</a:t>
            </a:r>
            <a:endParaRPr lang="en-GB" dirty="0"/>
          </a:p>
        </c:rich>
      </c:tx>
      <c:layout>
        <c:manualLayout>
          <c:xMode val="edge"/>
          <c:yMode val="edge"/>
          <c:x val="0.10267457626870598"/>
          <c:y val="0"/>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25583030698612402"/>
          <c:y val="0.25168492540008913"/>
          <c:w val="0.63265279242270467"/>
          <c:h val="0.60964629916403223"/>
        </c:manualLayout>
      </c:layout>
      <c:barChart>
        <c:barDir val="col"/>
        <c:grouping val="clustered"/>
        <c:varyColors val="0"/>
        <c:ser>
          <c:idx val="0"/>
          <c:order val="0"/>
          <c:tx>
            <c:strRef>
              <c:f>STAT!$C$28</c:f>
              <c:strCache>
                <c:ptCount val="1"/>
                <c:pt idx="0">
                  <c:v>Agreed CRs</c:v>
                </c:pt>
              </c:strCache>
            </c:strRef>
          </c:tx>
          <c:spPr>
            <a:solidFill>
              <a:schemeClr val="accent1"/>
            </a:solidFill>
            <a:ln>
              <a:noFill/>
            </a:ln>
            <a:effectLst/>
          </c:spPr>
          <c:invertIfNegative val="0"/>
          <c:cat>
            <c:strRef>
              <c:f>STAT!$B$29</c:f>
              <c:strCache>
                <c:ptCount val="1"/>
                <c:pt idx="0">
                  <c:v>R17 IoT-NTN</c:v>
                </c:pt>
              </c:strCache>
            </c:strRef>
          </c:cat>
          <c:val>
            <c:numRef>
              <c:f>STAT!$C$29</c:f>
              <c:numCache>
                <c:formatCode>General</c:formatCode>
                <c:ptCount val="1"/>
                <c:pt idx="0">
                  <c:v>0</c:v>
                </c:pt>
              </c:numCache>
            </c:numRef>
          </c:val>
          <c:extLst>
            <c:ext xmlns:c16="http://schemas.microsoft.com/office/drawing/2014/chart" uri="{C3380CC4-5D6E-409C-BE32-E72D297353CC}">
              <c16:uniqueId val="{00000000-6338-4AF6-BBEA-5D6FE1C339CF}"/>
            </c:ext>
          </c:extLst>
        </c:ser>
        <c:ser>
          <c:idx val="1"/>
          <c:order val="1"/>
          <c:tx>
            <c:strRef>
              <c:f>STAT!$D$28</c:f>
              <c:strCache>
                <c:ptCount val="1"/>
                <c:pt idx="0">
                  <c:v>Tdocs 119bis-e</c:v>
                </c:pt>
              </c:strCache>
            </c:strRef>
          </c:tx>
          <c:spPr>
            <a:solidFill>
              <a:schemeClr val="accent2"/>
            </a:solidFill>
            <a:ln>
              <a:noFill/>
            </a:ln>
            <a:effectLst/>
          </c:spPr>
          <c:invertIfNegative val="0"/>
          <c:cat>
            <c:strRef>
              <c:f>STAT!$B$29</c:f>
              <c:strCache>
                <c:ptCount val="1"/>
                <c:pt idx="0">
                  <c:v>R17 IoT-NTN</c:v>
                </c:pt>
              </c:strCache>
            </c:strRef>
          </c:cat>
          <c:val>
            <c:numRef>
              <c:f>STAT!$D$29</c:f>
              <c:numCache>
                <c:formatCode>General</c:formatCode>
                <c:ptCount val="1"/>
                <c:pt idx="0">
                  <c:v>56</c:v>
                </c:pt>
              </c:numCache>
            </c:numRef>
          </c:val>
          <c:extLst>
            <c:ext xmlns:c16="http://schemas.microsoft.com/office/drawing/2014/chart" uri="{C3380CC4-5D6E-409C-BE32-E72D297353CC}">
              <c16:uniqueId val="{00000001-6338-4AF6-BBEA-5D6FE1C339CF}"/>
            </c:ext>
          </c:extLst>
        </c:ser>
        <c:ser>
          <c:idx val="2"/>
          <c:order val="2"/>
          <c:tx>
            <c:strRef>
              <c:f>STAT!$E$28</c:f>
              <c:strCache>
                <c:ptCount val="1"/>
                <c:pt idx="0">
                  <c:v>Drafts</c:v>
                </c:pt>
              </c:strCache>
            </c:strRef>
          </c:tx>
          <c:spPr>
            <a:solidFill>
              <a:schemeClr val="accent3"/>
            </a:solidFill>
            <a:ln>
              <a:noFill/>
            </a:ln>
            <a:effectLst/>
          </c:spPr>
          <c:invertIfNegative val="0"/>
          <c:cat>
            <c:strRef>
              <c:f>STAT!$B$29</c:f>
              <c:strCache>
                <c:ptCount val="1"/>
                <c:pt idx="0">
                  <c:v>R17 IoT-NTN</c:v>
                </c:pt>
              </c:strCache>
            </c:strRef>
          </c:cat>
          <c:val>
            <c:numRef>
              <c:f>STAT!$E$29</c:f>
              <c:numCache>
                <c:formatCode>General</c:formatCode>
                <c:ptCount val="1"/>
                <c:pt idx="0">
                  <c:v>108</c:v>
                </c:pt>
              </c:numCache>
            </c:numRef>
          </c:val>
          <c:extLst>
            <c:ext xmlns:c16="http://schemas.microsoft.com/office/drawing/2014/chart" uri="{C3380CC4-5D6E-409C-BE32-E72D297353CC}">
              <c16:uniqueId val="{00000002-6338-4AF6-BBEA-5D6FE1C339CF}"/>
            </c:ext>
          </c:extLst>
        </c:ser>
        <c:dLbls>
          <c:showLegendKey val="0"/>
          <c:showVal val="0"/>
          <c:showCatName val="0"/>
          <c:showSerName val="0"/>
          <c:showPercent val="0"/>
          <c:showBubbleSize val="0"/>
        </c:dLbls>
        <c:gapWidth val="219"/>
        <c:overlap val="-27"/>
        <c:axId val="386430384"/>
        <c:axId val="386429968"/>
      </c:barChart>
      <c:catAx>
        <c:axId val="3864303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86429968"/>
        <c:crosses val="autoZero"/>
        <c:auto val="1"/>
        <c:lblAlgn val="ctr"/>
        <c:lblOffset val="100"/>
        <c:noMultiLvlLbl val="0"/>
      </c:catAx>
      <c:valAx>
        <c:axId val="38642996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8643038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b="1" dirty="0"/>
              <a:t>R2 120:</a:t>
            </a:r>
            <a:r>
              <a:rPr lang="en-GB" b="1" baseline="0" dirty="0"/>
              <a:t>       </a:t>
            </a:r>
            <a:r>
              <a:rPr lang="en-GB" dirty="0"/>
              <a:t>NR &amp; Joint</a:t>
            </a:r>
            <a:r>
              <a:rPr lang="en-GB" baseline="0" dirty="0"/>
              <a:t> Rel-17</a:t>
            </a:r>
            <a:endParaRPr lang="en-GB" dirty="0"/>
          </a:p>
        </c:rich>
      </c:tx>
      <c:layout>
        <c:manualLayout>
          <c:xMode val="edge"/>
          <c:yMode val="edge"/>
          <c:x val="0.19321757477370541"/>
          <c:y val="6.1327339613861644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10391465262425792"/>
          <c:y val="0.20556160390528283"/>
          <c:w val="0.89608534737574208"/>
          <c:h val="0.39222060282535975"/>
        </c:manualLayout>
      </c:layout>
      <c:barChart>
        <c:barDir val="col"/>
        <c:grouping val="clustered"/>
        <c:varyColors val="0"/>
        <c:ser>
          <c:idx val="0"/>
          <c:order val="0"/>
          <c:tx>
            <c:strRef>
              <c:f>STAT!$C$14</c:f>
              <c:strCache>
                <c:ptCount val="1"/>
                <c:pt idx="0">
                  <c:v>Agreed CRs</c:v>
                </c:pt>
              </c:strCache>
            </c:strRef>
          </c:tx>
          <c:spPr>
            <a:solidFill>
              <a:schemeClr val="accent1"/>
            </a:solidFill>
            <a:ln>
              <a:noFill/>
            </a:ln>
            <a:effectLst/>
          </c:spPr>
          <c:invertIfNegative val="0"/>
          <c:cat>
            <c:strRef>
              <c:f>STAT!$B$15:$B$39</c:f>
              <c:strCache>
                <c:ptCount val="25"/>
                <c:pt idx="0">
                  <c:v>General</c:v>
                </c:pt>
                <c:pt idx="1">
                  <c:v>MBS</c:v>
                </c:pt>
                <c:pt idx="2">
                  <c:v>MR DCCA</c:v>
                </c:pt>
                <c:pt idx="3">
                  <c:v>MUSIM</c:v>
                </c:pt>
                <c:pt idx="4">
                  <c:v>eIAB</c:v>
                </c:pt>
                <c:pt idx="5">
                  <c:v>IIOT URLLC</c:v>
                </c:pt>
                <c:pt idx="6">
                  <c:v>Small Data</c:v>
                </c:pt>
                <c:pt idx="7">
                  <c:v>SL Relay</c:v>
                </c:pt>
                <c:pt idx="8">
                  <c:v>Ran Slicing</c:v>
                </c:pt>
                <c:pt idx="9">
                  <c:v>ePowSav</c:v>
                </c:pt>
                <c:pt idx="10">
                  <c:v>NR NTN</c:v>
                </c:pt>
                <c:pt idx="11">
                  <c:v>ePos</c:v>
                </c:pt>
                <c:pt idx="12">
                  <c:v>RedCap</c:v>
                </c:pt>
                <c:pt idx="13">
                  <c:v>SONMDT</c:v>
                </c:pt>
                <c:pt idx="14">
                  <c:v>QoE</c:v>
                </c:pt>
                <c:pt idx="15">
                  <c:v>enh SL</c:v>
                </c:pt>
                <c:pt idx="16">
                  <c:v>eNPN</c:v>
                </c:pt>
                <c:pt idx="17">
                  <c:v>feMIMO</c:v>
                </c:pt>
                <c:pt idx="18">
                  <c:v>Rach Ind Part</c:v>
                </c:pt>
                <c:pt idx="19">
                  <c:v>Cov Enh</c:v>
                </c:pt>
                <c:pt idx="20">
                  <c:v>upto 71GHz</c:v>
                </c:pt>
                <c:pt idx="21">
                  <c:v>NR TEI17</c:v>
                </c:pt>
                <c:pt idx="22">
                  <c:v>Meas Gap Enh</c:v>
                </c:pt>
                <c:pt idx="23">
                  <c:v>UDC</c:v>
                </c:pt>
                <c:pt idx="24">
                  <c:v>Other</c:v>
                </c:pt>
              </c:strCache>
            </c:strRef>
          </c:cat>
          <c:val>
            <c:numRef>
              <c:f>STAT!$C$15:$C$39</c:f>
              <c:numCache>
                <c:formatCode>General</c:formatCode>
                <c:ptCount val="25"/>
                <c:pt idx="0">
                  <c:v>4</c:v>
                </c:pt>
                <c:pt idx="1">
                  <c:v>6</c:v>
                </c:pt>
                <c:pt idx="2">
                  <c:v>3</c:v>
                </c:pt>
                <c:pt idx="3">
                  <c:v>1</c:v>
                </c:pt>
                <c:pt idx="4">
                  <c:v>2</c:v>
                </c:pt>
                <c:pt idx="5">
                  <c:v>1</c:v>
                </c:pt>
                <c:pt idx="6">
                  <c:v>3</c:v>
                </c:pt>
                <c:pt idx="7">
                  <c:v>8</c:v>
                </c:pt>
                <c:pt idx="8">
                  <c:v>3</c:v>
                </c:pt>
                <c:pt idx="9">
                  <c:v>7</c:v>
                </c:pt>
                <c:pt idx="10">
                  <c:v>4</c:v>
                </c:pt>
                <c:pt idx="11">
                  <c:v>4</c:v>
                </c:pt>
                <c:pt idx="12">
                  <c:v>4</c:v>
                </c:pt>
                <c:pt idx="13">
                  <c:v>3</c:v>
                </c:pt>
                <c:pt idx="14">
                  <c:v>1</c:v>
                </c:pt>
                <c:pt idx="15">
                  <c:v>7</c:v>
                </c:pt>
                <c:pt idx="16">
                  <c:v>0</c:v>
                </c:pt>
                <c:pt idx="17">
                  <c:v>3</c:v>
                </c:pt>
                <c:pt idx="18">
                  <c:v>3</c:v>
                </c:pt>
                <c:pt idx="19">
                  <c:v>1</c:v>
                </c:pt>
                <c:pt idx="20">
                  <c:v>3</c:v>
                </c:pt>
                <c:pt idx="21">
                  <c:v>2</c:v>
                </c:pt>
                <c:pt idx="22">
                  <c:v>1</c:v>
                </c:pt>
                <c:pt idx="23">
                  <c:v>1</c:v>
                </c:pt>
                <c:pt idx="24">
                  <c:v>9</c:v>
                </c:pt>
              </c:numCache>
            </c:numRef>
          </c:val>
          <c:extLst>
            <c:ext xmlns:c16="http://schemas.microsoft.com/office/drawing/2014/chart" uri="{C3380CC4-5D6E-409C-BE32-E72D297353CC}">
              <c16:uniqueId val="{00000000-AD18-4403-8806-BB9C1C1356F0}"/>
            </c:ext>
          </c:extLst>
        </c:ser>
        <c:ser>
          <c:idx val="1"/>
          <c:order val="1"/>
          <c:tx>
            <c:strRef>
              <c:f>STAT!$D$14</c:f>
              <c:strCache>
                <c:ptCount val="1"/>
                <c:pt idx="0">
                  <c:v>Tdocs</c:v>
                </c:pt>
              </c:strCache>
            </c:strRef>
          </c:tx>
          <c:spPr>
            <a:solidFill>
              <a:schemeClr val="accent2"/>
            </a:solidFill>
            <a:ln>
              <a:noFill/>
            </a:ln>
            <a:effectLst/>
          </c:spPr>
          <c:invertIfNegative val="0"/>
          <c:cat>
            <c:strRef>
              <c:f>STAT!$B$15:$B$39</c:f>
              <c:strCache>
                <c:ptCount val="25"/>
                <c:pt idx="0">
                  <c:v>General</c:v>
                </c:pt>
                <c:pt idx="1">
                  <c:v>MBS</c:v>
                </c:pt>
                <c:pt idx="2">
                  <c:v>MR DCCA</c:v>
                </c:pt>
                <c:pt idx="3">
                  <c:v>MUSIM</c:v>
                </c:pt>
                <c:pt idx="4">
                  <c:v>eIAB</c:v>
                </c:pt>
                <c:pt idx="5">
                  <c:v>IIOT URLLC</c:v>
                </c:pt>
                <c:pt idx="6">
                  <c:v>Small Data</c:v>
                </c:pt>
                <c:pt idx="7">
                  <c:v>SL Relay</c:v>
                </c:pt>
                <c:pt idx="8">
                  <c:v>Ran Slicing</c:v>
                </c:pt>
                <c:pt idx="9">
                  <c:v>ePowSav</c:v>
                </c:pt>
                <c:pt idx="10">
                  <c:v>NR NTN</c:v>
                </c:pt>
                <c:pt idx="11">
                  <c:v>ePos</c:v>
                </c:pt>
                <c:pt idx="12">
                  <c:v>RedCap</c:v>
                </c:pt>
                <c:pt idx="13">
                  <c:v>SONMDT</c:v>
                </c:pt>
                <c:pt idx="14">
                  <c:v>QoE</c:v>
                </c:pt>
                <c:pt idx="15">
                  <c:v>enh SL</c:v>
                </c:pt>
                <c:pt idx="16">
                  <c:v>eNPN</c:v>
                </c:pt>
                <c:pt idx="17">
                  <c:v>feMIMO</c:v>
                </c:pt>
                <c:pt idx="18">
                  <c:v>Rach Ind Part</c:v>
                </c:pt>
                <c:pt idx="19">
                  <c:v>Cov Enh</c:v>
                </c:pt>
                <c:pt idx="20">
                  <c:v>upto 71GHz</c:v>
                </c:pt>
                <c:pt idx="21">
                  <c:v>NR TEI17</c:v>
                </c:pt>
                <c:pt idx="22">
                  <c:v>Meas Gap Enh</c:v>
                </c:pt>
                <c:pt idx="23">
                  <c:v>UDC</c:v>
                </c:pt>
                <c:pt idx="24">
                  <c:v>Other</c:v>
                </c:pt>
              </c:strCache>
            </c:strRef>
          </c:cat>
          <c:val>
            <c:numRef>
              <c:f>STAT!$D$15:$D$39</c:f>
              <c:numCache>
                <c:formatCode>General</c:formatCode>
                <c:ptCount val="25"/>
                <c:pt idx="0">
                  <c:v>38</c:v>
                </c:pt>
                <c:pt idx="1">
                  <c:v>47</c:v>
                </c:pt>
                <c:pt idx="2">
                  <c:v>25</c:v>
                </c:pt>
                <c:pt idx="3">
                  <c:v>13</c:v>
                </c:pt>
                <c:pt idx="4">
                  <c:v>11</c:v>
                </c:pt>
                <c:pt idx="5">
                  <c:v>6</c:v>
                </c:pt>
                <c:pt idx="6">
                  <c:v>30</c:v>
                </c:pt>
                <c:pt idx="7">
                  <c:v>72</c:v>
                </c:pt>
                <c:pt idx="8">
                  <c:v>19</c:v>
                </c:pt>
                <c:pt idx="9">
                  <c:v>35</c:v>
                </c:pt>
                <c:pt idx="10">
                  <c:v>63</c:v>
                </c:pt>
                <c:pt idx="11">
                  <c:v>48</c:v>
                </c:pt>
                <c:pt idx="12">
                  <c:v>45</c:v>
                </c:pt>
                <c:pt idx="13">
                  <c:v>20</c:v>
                </c:pt>
                <c:pt idx="14">
                  <c:v>12</c:v>
                </c:pt>
                <c:pt idx="15">
                  <c:v>59</c:v>
                </c:pt>
                <c:pt idx="16">
                  <c:v>1</c:v>
                </c:pt>
                <c:pt idx="17">
                  <c:v>20</c:v>
                </c:pt>
                <c:pt idx="18">
                  <c:v>9</c:v>
                </c:pt>
                <c:pt idx="19">
                  <c:v>4</c:v>
                </c:pt>
                <c:pt idx="20">
                  <c:v>20</c:v>
                </c:pt>
                <c:pt idx="21">
                  <c:v>28</c:v>
                </c:pt>
                <c:pt idx="22">
                  <c:v>9</c:v>
                </c:pt>
                <c:pt idx="23">
                  <c:v>2</c:v>
                </c:pt>
                <c:pt idx="24">
                  <c:v>43</c:v>
                </c:pt>
              </c:numCache>
            </c:numRef>
          </c:val>
          <c:extLst>
            <c:ext xmlns:c16="http://schemas.microsoft.com/office/drawing/2014/chart" uri="{C3380CC4-5D6E-409C-BE32-E72D297353CC}">
              <c16:uniqueId val="{00000001-AD18-4403-8806-BB9C1C1356F0}"/>
            </c:ext>
          </c:extLst>
        </c:ser>
        <c:ser>
          <c:idx val="2"/>
          <c:order val="2"/>
          <c:tx>
            <c:strRef>
              <c:f>STAT!$E$14</c:f>
              <c:strCache>
                <c:ptCount val="1"/>
                <c:pt idx="0">
                  <c:v>Drafts</c:v>
                </c:pt>
              </c:strCache>
            </c:strRef>
          </c:tx>
          <c:spPr>
            <a:solidFill>
              <a:schemeClr val="accent3"/>
            </a:solidFill>
            <a:ln>
              <a:noFill/>
            </a:ln>
            <a:effectLst/>
          </c:spPr>
          <c:invertIfNegative val="0"/>
          <c:cat>
            <c:strRef>
              <c:f>STAT!$B$15:$B$39</c:f>
              <c:strCache>
                <c:ptCount val="25"/>
                <c:pt idx="0">
                  <c:v>General</c:v>
                </c:pt>
                <c:pt idx="1">
                  <c:v>MBS</c:v>
                </c:pt>
                <c:pt idx="2">
                  <c:v>MR DCCA</c:v>
                </c:pt>
                <c:pt idx="3">
                  <c:v>MUSIM</c:v>
                </c:pt>
                <c:pt idx="4">
                  <c:v>eIAB</c:v>
                </c:pt>
                <c:pt idx="5">
                  <c:v>IIOT URLLC</c:v>
                </c:pt>
                <c:pt idx="6">
                  <c:v>Small Data</c:v>
                </c:pt>
                <c:pt idx="7">
                  <c:v>SL Relay</c:v>
                </c:pt>
                <c:pt idx="8">
                  <c:v>Ran Slicing</c:v>
                </c:pt>
                <c:pt idx="9">
                  <c:v>ePowSav</c:v>
                </c:pt>
                <c:pt idx="10">
                  <c:v>NR NTN</c:v>
                </c:pt>
                <c:pt idx="11">
                  <c:v>ePos</c:v>
                </c:pt>
                <c:pt idx="12">
                  <c:v>RedCap</c:v>
                </c:pt>
                <c:pt idx="13">
                  <c:v>SONMDT</c:v>
                </c:pt>
                <c:pt idx="14">
                  <c:v>QoE</c:v>
                </c:pt>
                <c:pt idx="15">
                  <c:v>enh SL</c:v>
                </c:pt>
                <c:pt idx="16">
                  <c:v>eNPN</c:v>
                </c:pt>
                <c:pt idx="17">
                  <c:v>feMIMO</c:v>
                </c:pt>
                <c:pt idx="18">
                  <c:v>Rach Ind Part</c:v>
                </c:pt>
                <c:pt idx="19">
                  <c:v>Cov Enh</c:v>
                </c:pt>
                <c:pt idx="20">
                  <c:v>upto 71GHz</c:v>
                </c:pt>
                <c:pt idx="21">
                  <c:v>NR TEI17</c:v>
                </c:pt>
                <c:pt idx="22">
                  <c:v>Meas Gap Enh</c:v>
                </c:pt>
                <c:pt idx="23">
                  <c:v>UDC</c:v>
                </c:pt>
                <c:pt idx="24">
                  <c:v>Other</c:v>
                </c:pt>
              </c:strCache>
            </c:strRef>
          </c:cat>
          <c:val>
            <c:numRef>
              <c:f>STAT!$E$15:$E$39</c:f>
              <c:numCache>
                <c:formatCode>General</c:formatCode>
                <c:ptCount val="25"/>
                <c:pt idx="0">
                  <c:v>23</c:v>
                </c:pt>
                <c:pt idx="1">
                  <c:v>46</c:v>
                </c:pt>
                <c:pt idx="2">
                  <c:v>27</c:v>
                </c:pt>
                <c:pt idx="3">
                  <c:v>5</c:v>
                </c:pt>
                <c:pt idx="4">
                  <c:v>2</c:v>
                </c:pt>
                <c:pt idx="7">
                  <c:v>119</c:v>
                </c:pt>
                <c:pt idx="8">
                  <c:v>6</c:v>
                </c:pt>
                <c:pt idx="9">
                  <c:v>58</c:v>
                </c:pt>
                <c:pt idx="10">
                  <c:v>70</c:v>
                </c:pt>
                <c:pt idx="11">
                  <c:v>21</c:v>
                </c:pt>
                <c:pt idx="12">
                  <c:v>20</c:v>
                </c:pt>
                <c:pt idx="13">
                  <c:v>8</c:v>
                </c:pt>
                <c:pt idx="14">
                  <c:v>5</c:v>
                </c:pt>
                <c:pt idx="15">
                  <c:v>82</c:v>
                </c:pt>
                <c:pt idx="17">
                  <c:v>32</c:v>
                </c:pt>
                <c:pt idx="20">
                  <c:v>4</c:v>
                </c:pt>
                <c:pt idx="21">
                  <c:v>8</c:v>
                </c:pt>
                <c:pt idx="22">
                  <c:v>4</c:v>
                </c:pt>
                <c:pt idx="24">
                  <c:v>16</c:v>
                </c:pt>
              </c:numCache>
            </c:numRef>
          </c:val>
          <c:extLst>
            <c:ext xmlns:c16="http://schemas.microsoft.com/office/drawing/2014/chart" uri="{C3380CC4-5D6E-409C-BE32-E72D297353CC}">
              <c16:uniqueId val="{00000002-AD18-4403-8806-BB9C1C1356F0}"/>
            </c:ext>
          </c:extLst>
        </c:ser>
        <c:dLbls>
          <c:showLegendKey val="0"/>
          <c:showVal val="0"/>
          <c:showCatName val="0"/>
          <c:showSerName val="0"/>
          <c:showPercent val="0"/>
          <c:showBubbleSize val="0"/>
        </c:dLbls>
        <c:gapWidth val="219"/>
        <c:overlap val="-27"/>
        <c:axId val="2073342080"/>
        <c:axId val="2073347072"/>
      </c:barChart>
      <c:catAx>
        <c:axId val="20733420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073347072"/>
        <c:crosses val="autoZero"/>
        <c:auto val="1"/>
        <c:lblAlgn val="ctr"/>
        <c:lblOffset val="100"/>
        <c:noMultiLvlLbl val="0"/>
      </c:catAx>
      <c:valAx>
        <c:axId val="207334707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073342080"/>
        <c:crosses val="autoZero"/>
        <c:crossBetween val="between"/>
      </c:valAx>
      <c:spPr>
        <a:noFill/>
        <a:ln>
          <a:noFill/>
        </a:ln>
        <a:effectLst/>
      </c:spPr>
    </c:plotArea>
    <c:legend>
      <c:legendPos val="b"/>
      <c:layout>
        <c:manualLayout>
          <c:xMode val="edge"/>
          <c:yMode val="edge"/>
          <c:x val="6.1867512145423173E-2"/>
          <c:y val="0.83343986233175582"/>
          <c:w val="0.27297067128367242"/>
          <c:h val="9.408237267004399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dirty="0"/>
              <a:t>EUTRA Rel-17</a:t>
            </a:r>
          </a:p>
        </c:rich>
      </c:tx>
      <c:layout>
        <c:manualLayout>
          <c:xMode val="edge"/>
          <c:yMode val="edge"/>
          <c:x val="0.25996078431372549"/>
          <c:y val="5.7471264367816091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11269229367162438"/>
          <c:y val="0.39051992391745521"/>
          <c:w val="0.86672408136482937"/>
          <c:h val="0.24319090405057314"/>
        </c:manualLayout>
      </c:layout>
      <c:barChart>
        <c:barDir val="col"/>
        <c:grouping val="clustered"/>
        <c:varyColors val="0"/>
        <c:ser>
          <c:idx val="0"/>
          <c:order val="0"/>
          <c:tx>
            <c:strRef>
              <c:f>STAT!$C$42</c:f>
              <c:strCache>
                <c:ptCount val="1"/>
                <c:pt idx="0">
                  <c:v>Agreed CRs</c:v>
                </c:pt>
              </c:strCache>
            </c:strRef>
          </c:tx>
          <c:spPr>
            <a:solidFill>
              <a:schemeClr val="accent1"/>
            </a:solidFill>
            <a:ln>
              <a:noFill/>
            </a:ln>
            <a:effectLst/>
          </c:spPr>
          <c:invertIfNegative val="0"/>
          <c:cat>
            <c:strRef>
              <c:f>STAT!$B$43:$B$48</c:f>
              <c:strCache>
                <c:ptCount val="2"/>
                <c:pt idx="0">
                  <c:v>R17 LTE and IoT</c:v>
                </c:pt>
                <c:pt idx="1">
                  <c:v>R17 IoT-NTN</c:v>
                </c:pt>
              </c:strCache>
            </c:strRef>
          </c:cat>
          <c:val>
            <c:numRef>
              <c:f>STAT!$C$43:$C$48</c:f>
              <c:numCache>
                <c:formatCode>General</c:formatCode>
                <c:ptCount val="2"/>
                <c:pt idx="0">
                  <c:v>3</c:v>
                </c:pt>
                <c:pt idx="1">
                  <c:v>5</c:v>
                </c:pt>
              </c:numCache>
            </c:numRef>
          </c:val>
          <c:extLst>
            <c:ext xmlns:c16="http://schemas.microsoft.com/office/drawing/2014/chart" uri="{C3380CC4-5D6E-409C-BE32-E72D297353CC}">
              <c16:uniqueId val="{00000000-7731-444C-995F-DFB61C987F25}"/>
            </c:ext>
          </c:extLst>
        </c:ser>
        <c:ser>
          <c:idx val="1"/>
          <c:order val="1"/>
          <c:tx>
            <c:strRef>
              <c:f>STAT!$D$42</c:f>
              <c:strCache>
                <c:ptCount val="1"/>
                <c:pt idx="0">
                  <c:v>Tdocs</c:v>
                </c:pt>
              </c:strCache>
            </c:strRef>
          </c:tx>
          <c:spPr>
            <a:solidFill>
              <a:schemeClr val="accent2"/>
            </a:solidFill>
            <a:ln>
              <a:noFill/>
            </a:ln>
            <a:effectLst/>
          </c:spPr>
          <c:invertIfNegative val="0"/>
          <c:cat>
            <c:strRef>
              <c:f>STAT!$B$43:$B$48</c:f>
              <c:strCache>
                <c:ptCount val="2"/>
                <c:pt idx="0">
                  <c:v>R17 LTE and IoT</c:v>
                </c:pt>
                <c:pt idx="1">
                  <c:v>R17 IoT-NTN</c:v>
                </c:pt>
              </c:strCache>
            </c:strRef>
          </c:cat>
          <c:val>
            <c:numRef>
              <c:f>STAT!$D$43:$D$48</c:f>
              <c:numCache>
                <c:formatCode>General</c:formatCode>
                <c:ptCount val="2"/>
                <c:pt idx="0">
                  <c:v>7</c:v>
                </c:pt>
                <c:pt idx="1">
                  <c:v>43</c:v>
                </c:pt>
              </c:numCache>
            </c:numRef>
          </c:val>
          <c:extLst>
            <c:ext xmlns:c16="http://schemas.microsoft.com/office/drawing/2014/chart" uri="{C3380CC4-5D6E-409C-BE32-E72D297353CC}">
              <c16:uniqueId val="{00000001-7731-444C-995F-DFB61C987F25}"/>
            </c:ext>
          </c:extLst>
        </c:ser>
        <c:ser>
          <c:idx val="2"/>
          <c:order val="2"/>
          <c:tx>
            <c:strRef>
              <c:f>STAT!$E$42</c:f>
              <c:strCache>
                <c:ptCount val="1"/>
                <c:pt idx="0">
                  <c:v>Drafts</c:v>
                </c:pt>
              </c:strCache>
            </c:strRef>
          </c:tx>
          <c:spPr>
            <a:solidFill>
              <a:schemeClr val="accent3"/>
            </a:solidFill>
            <a:ln>
              <a:noFill/>
            </a:ln>
            <a:effectLst/>
          </c:spPr>
          <c:invertIfNegative val="0"/>
          <c:cat>
            <c:strRef>
              <c:f>STAT!$B$43:$B$48</c:f>
              <c:strCache>
                <c:ptCount val="2"/>
                <c:pt idx="0">
                  <c:v>R17 LTE and IoT</c:v>
                </c:pt>
                <c:pt idx="1">
                  <c:v>R17 IoT-NTN</c:v>
                </c:pt>
              </c:strCache>
            </c:strRef>
          </c:cat>
          <c:val>
            <c:numRef>
              <c:f>STAT!$E$43:$E$48</c:f>
              <c:numCache>
                <c:formatCode>General</c:formatCode>
                <c:ptCount val="2"/>
                <c:pt idx="1">
                  <c:v>50</c:v>
                </c:pt>
              </c:numCache>
            </c:numRef>
          </c:val>
          <c:extLst>
            <c:ext xmlns:c16="http://schemas.microsoft.com/office/drawing/2014/chart" uri="{C3380CC4-5D6E-409C-BE32-E72D297353CC}">
              <c16:uniqueId val="{00000002-7731-444C-995F-DFB61C987F25}"/>
            </c:ext>
          </c:extLst>
        </c:ser>
        <c:dLbls>
          <c:showLegendKey val="0"/>
          <c:showVal val="0"/>
          <c:showCatName val="0"/>
          <c:showSerName val="0"/>
          <c:showPercent val="0"/>
          <c:showBubbleSize val="0"/>
        </c:dLbls>
        <c:gapWidth val="219"/>
        <c:overlap val="-27"/>
        <c:axId val="680814383"/>
        <c:axId val="680802735"/>
      </c:barChart>
      <c:catAx>
        <c:axId val="68081438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80802735"/>
        <c:crosses val="autoZero"/>
        <c:auto val="1"/>
        <c:lblAlgn val="ctr"/>
        <c:lblOffset val="100"/>
        <c:noMultiLvlLbl val="0"/>
      </c:catAx>
      <c:valAx>
        <c:axId val="680802735"/>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8081438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b="1" dirty="0"/>
              <a:t>R2 120:</a:t>
            </a:r>
            <a:r>
              <a:rPr lang="en-GB" b="1" baseline="0" dirty="0"/>
              <a:t> </a:t>
            </a:r>
            <a:r>
              <a:rPr lang="en-GB" dirty="0"/>
              <a:t>Rel-18</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7.7989501312335952E-2"/>
          <c:y val="0.16003629764065336"/>
          <c:w val="0.88061942257217851"/>
          <c:h val="0.54321419895108392"/>
        </c:manualLayout>
      </c:layout>
      <c:barChart>
        <c:barDir val="col"/>
        <c:grouping val="clustered"/>
        <c:varyColors val="0"/>
        <c:ser>
          <c:idx val="0"/>
          <c:order val="0"/>
          <c:tx>
            <c:strRef>
              <c:f>STAT!$D$51</c:f>
              <c:strCache>
                <c:ptCount val="1"/>
                <c:pt idx="0">
                  <c:v>Tdocs</c:v>
                </c:pt>
              </c:strCache>
            </c:strRef>
          </c:tx>
          <c:spPr>
            <a:solidFill>
              <a:schemeClr val="accent1"/>
            </a:solidFill>
            <a:ln>
              <a:noFill/>
            </a:ln>
            <a:effectLst/>
          </c:spPr>
          <c:invertIfNegative val="0"/>
          <c:cat>
            <c:strRef>
              <c:f>(STAT!$B$52,STAT!$B$53,STAT!$B$54,STAT!$B$55,STAT!$B$56,STAT!$B$57,STAT!$B$58,STAT!$B$59,STAT!$B$60,STAT!$B$61,STAT!$B$62,STAT!$B$63,STAT!$B$64,STAT!$B$65,STAT!$B$70)</c:f>
              <c:strCache>
                <c:ptCount val="15"/>
                <c:pt idx="0">
                  <c:v>NC Repeater</c:v>
                </c:pt>
                <c:pt idx="1">
                  <c:v>eiPos</c:v>
                </c:pt>
                <c:pt idx="2">
                  <c:v>Nw Energy Saving</c:v>
                </c:pt>
                <c:pt idx="3">
                  <c:v>fMobEnh</c:v>
                </c:pt>
                <c:pt idx="4">
                  <c:v>XR</c:v>
                </c:pt>
                <c:pt idx="5">
                  <c:v>IoT NTN enh</c:v>
                </c:pt>
                <c:pt idx="6">
                  <c:v>NR NTN enh</c:v>
                </c:pt>
                <c:pt idx="7">
                  <c:v>UAV</c:v>
                </c:pt>
                <c:pt idx="8">
                  <c:v>eSLRelay</c:v>
                </c:pt>
                <c:pt idx="9">
                  <c:v>IDC</c:v>
                </c:pt>
                <c:pt idx="10">
                  <c:v>eMBS</c:v>
                </c:pt>
                <c:pt idx="11">
                  <c:v>Mob IAB</c:v>
                </c:pt>
                <c:pt idx="12">
                  <c:v>feSONMDT</c:v>
                </c:pt>
                <c:pt idx="13">
                  <c:v>eQOE</c:v>
                </c:pt>
                <c:pt idx="14">
                  <c:v>Other</c:v>
                </c:pt>
              </c:strCache>
            </c:strRef>
          </c:cat>
          <c:val>
            <c:numRef>
              <c:f>(STAT!$D$52,STAT!$D$53,STAT!$D$54,STAT!$D$55,STAT!$D$56,STAT!$D$57,STAT!$D$58,STAT!$D$59,STAT!$D$60,STAT!$D$61,STAT!$D$62,STAT!$D$63,STAT!$D$64,STAT!$D$65,STAT!$D$70)</c:f>
              <c:numCache>
                <c:formatCode>General</c:formatCode>
                <c:ptCount val="15"/>
                <c:pt idx="0">
                  <c:v>41</c:v>
                </c:pt>
                <c:pt idx="1">
                  <c:v>101</c:v>
                </c:pt>
                <c:pt idx="2">
                  <c:v>92</c:v>
                </c:pt>
                <c:pt idx="3">
                  <c:v>133</c:v>
                </c:pt>
                <c:pt idx="4">
                  <c:v>170</c:v>
                </c:pt>
                <c:pt idx="5">
                  <c:v>48</c:v>
                </c:pt>
                <c:pt idx="6">
                  <c:v>94</c:v>
                </c:pt>
                <c:pt idx="7">
                  <c:v>42</c:v>
                </c:pt>
                <c:pt idx="8">
                  <c:v>98</c:v>
                </c:pt>
                <c:pt idx="9">
                  <c:v>28</c:v>
                </c:pt>
                <c:pt idx="10">
                  <c:v>63</c:v>
                </c:pt>
                <c:pt idx="11">
                  <c:v>34</c:v>
                </c:pt>
                <c:pt idx="12">
                  <c:v>72</c:v>
                </c:pt>
                <c:pt idx="13">
                  <c:v>29</c:v>
                </c:pt>
                <c:pt idx="14">
                  <c:v>47</c:v>
                </c:pt>
              </c:numCache>
            </c:numRef>
          </c:val>
          <c:extLst>
            <c:ext xmlns:c16="http://schemas.microsoft.com/office/drawing/2014/chart" uri="{C3380CC4-5D6E-409C-BE32-E72D297353CC}">
              <c16:uniqueId val="{00000000-4B2A-40D0-B183-6224C2107C16}"/>
            </c:ext>
          </c:extLst>
        </c:ser>
        <c:ser>
          <c:idx val="1"/>
          <c:order val="1"/>
          <c:tx>
            <c:strRef>
              <c:f>STAT!$E$51</c:f>
              <c:strCache>
                <c:ptCount val="1"/>
                <c:pt idx="0">
                  <c:v>Drafts</c:v>
                </c:pt>
              </c:strCache>
            </c:strRef>
          </c:tx>
          <c:spPr>
            <a:solidFill>
              <a:schemeClr val="accent2"/>
            </a:solidFill>
            <a:ln>
              <a:noFill/>
            </a:ln>
            <a:effectLst/>
          </c:spPr>
          <c:invertIfNegative val="0"/>
          <c:cat>
            <c:strRef>
              <c:f>(STAT!$B$52,STAT!$B$53,STAT!$B$54,STAT!$B$55,STAT!$B$56,STAT!$B$57,STAT!$B$58,STAT!$B$59,STAT!$B$60,STAT!$B$61,STAT!$B$62,STAT!$B$63,STAT!$B$64,STAT!$B$65,STAT!$B$70)</c:f>
              <c:strCache>
                <c:ptCount val="15"/>
                <c:pt idx="0">
                  <c:v>NC Repeater</c:v>
                </c:pt>
                <c:pt idx="1">
                  <c:v>eiPos</c:v>
                </c:pt>
                <c:pt idx="2">
                  <c:v>Nw Energy Saving</c:v>
                </c:pt>
                <c:pt idx="3">
                  <c:v>fMobEnh</c:v>
                </c:pt>
                <c:pt idx="4">
                  <c:v>XR</c:v>
                </c:pt>
                <c:pt idx="5">
                  <c:v>IoT NTN enh</c:v>
                </c:pt>
                <c:pt idx="6">
                  <c:v>NR NTN enh</c:v>
                </c:pt>
                <c:pt idx="7">
                  <c:v>UAV</c:v>
                </c:pt>
                <c:pt idx="8">
                  <c:v>eSLRelay</c:v>
                </c:pt>
                <c:pt idx="9">
                  <c:v>IDC</c:v>
                </c:pt>
                <c:pt idx="10">
                  <c:v>eMBS</c:v>
                </c:pt>
                <c:pt idx="11">
                  <c:v>Mob IAB</c:v>
                </c:pt>
                <c:pt idx="12">
                  <c:v>feSONMDT</c:v>
                </c:pt>
                <c:pt idx="13">
                  <c:v>eQOE</c:v>
                </c:pt>
                <c:pt idx="14">
                  <c:v>Other</c:v>
                </c:pt>
              </c:strCache>
            </c:strRef>
          </c:cat>
          <c:val>
            <c:numRef>
              <c:f>(STAT!$E$52,STAT!$E$53,STAT!$E$54,STAT!$E$55,STAT!$E$56,STAT!$E$57,STAT!$E$58,STAT!$E$59,STAT!$E$60,STAT!$E$61,STAT!$E$62,STAT!$E$63,STAT!$E$64,STAT!$E$65,STAT!$E$70)</c:f>
              <c:numCache>
                <c:formatCode>General</c:formatCode>
                <c:ptCount val="15"/>
                <c:pt idx="0">
                  <c:v>23</c:v>
                </c:pt>
                <c:pt idx="1">
                  <c:v>72</c:v>
                </c:pt>
                <c:pt idx="2">
                  <c:v>49</c:v>
                </c:pt>
                <c:pt idx="3">
                  <c:v>80</c:v>
                </c:pt>
                <c:pt idx="5">
                  <c:v>0</c:v>
                </c:pt>
                <c:pt idx="8">
                  <c:v>16</c:v>
                </c:pt>
                <c:pt idx="9">
                  <c:v>16</c:v>
                </c:pt>
                <c:pt idx="10">
                  <c:v>2</c:v>
                </c:pt>
                <c:pt idx="14">
                  <c:v>2</c:v>
                </c:pt>
              </c:numCache>
            </c:numRef>
          </c:val>
          <c:extLst>
            <c:ext xmlns:c16="http://schemas.microsoft.com/office/drawing/2014/chart" uri="{C3380CC4-5D6E-409C-BE32-E72D297353CC}">
              <c16:uniqueId val="{00000001-4B2A-40D0-B183-6224C2107C16}"/>
            </c:ext>
          </c:extLst>
        </c:ser>
        <c:dLbls>
          <c:showLegendKey val="0"/>
          <c:showVal val="0"/>
          <c:showCatName val="0"/>
          <c:showSerName val="0"/>
          <c:showPercent val="0"/>
          <c:showBubbleSize val="0"/>
        </c:dLbls>
        <c:gapWidth val="219"/>
        <c:overlap val="-27"/>
        <c:axId val="1171207248"/>
        <c:axId val="1398865152"/>
      </c:barChart>
      <c:catAx>
        <c:axId val="11712072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398865152"/>
        <c:crosses val="autoZero"/>
        <c:auto val="1"/>
        <c:lblAlgn val="ctr"/>
        <c:lblOffset val="100"/>
        <c:noMultiLvlLbl val="0"/>
      </c:catAx>
      <c:valAx>
        <c:axId val="139886515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17120724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b="1" dirty="0"/>
              <a:t>R2 119bis-e: </a:t>
            </a:r>
            <a:r>
              <a:rPr lang="en-GB" dirty="0"/>
              <a:t>Rel-18</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7.7989501312335952E-2"/>
          <c:y val="0.16003629764065336"/>
          <c:w val="0.88061942257217851"/>
          <c:h val="0.54321419895108392"/>
        </c:manualLayout>
      </c:layout>
      <c:barChart>
        <c:barDir val="col"/>
        <c:grouping val="clustered"/>
        <c:varyColors val="0"/>
        <c:ser>
          <c:idx val="0"/>
          <c:order val="0"/>
          <c:tx>
            <c:strRef>
              <c:f>STAT!$D$32</c:f>
              <c:strCache>
                <c:ptCount val="1"/>
                <c:pt idx="0">
                  <c:v>Tdocs </c:v>
                </c:pt>
              </c:strCache>
            </c:strRef>
          </c:tx>
          <c:spPr>
            <a:solidFill>
              <a:schemeClr val="accent1"/>
            </a:solidFill>
            <a:ln>
              <a:noFill/>
            </a:ln>
            <a:effectLst/>
          </c:spPr>
          <c:invertIfNegative val="0"/>
          <c:cat>
            <c:strRef>
              <c:f>(STAT!$B$33,STAT!$B$34,STAT!$B$35,STAT!$B$36,STAT!$B$37,STAT!$B$38,STAT!$B$39,STAT!$B$40,STAT!$B$41,STAT!$B$42,STAT!$B$43,STAT!$B$44,STAT!$B$45,STAT!$B$46,STAT!$B$50)</c:f>
              <c:strCache>
                <c:ptCount val="15"/>
                <c:pt idx="0">
                  <c:v>NC Repeater</c:v>
                </c:pt>
                <c:pt idx="1">
                  <c:v>eiPos</c:v>
                </c:pt>
                <c:pt idx="2">
                  <c:v>Nw Energy Saving</c:v>
                </c:pt>
                <c:pt idx="3">
                  <c:v>fMobEnh</c:v>
                </c:pt>
                <c:pt idx="4">
                  <c:v>XR</c:v>
                </c:pt>
                <c:pt idx="5">
                  <c:v>IoT NTN enh</c:v>
                </c:pt>
                <c:pt idx="6">
                  <c:v>NR NTN enh</c:v>
                </c:pt>
                <c:pt idx="7">
                  <c:v>UAV</c:v>
                </c:pt>
                <c:pt idx="8">
                  <c:v>eSLRelay</c:v>
                </c:pt>
                <c:pt idx="9">
                  <c:v>IDC</c:v>
                </c:pt>
                <c:pt idx="10">
                  <c:v>eMBS</c:v>
                </c:pt>
                <c:pt idx="11">
                  <c:v>Mob IAB</c:v>
                </c:pt>
                <c:pt idx="12">
                  <c:v>feSONMDT</c:v>
                </c:pt>
                <c:pt idx="13">
                  <c:v>eQOE</c:v>
                </c:pt>
                <c:pt idx="14">
                  <c:v>Other</c:v>
                </c:pt>
              </c:strCache>
            </c:strRef>
          </c:cat>
          <c:val>
            <c:numRef>
              <c:f>(STAT!$D$33,STAT!$D$34,STAT!$D$35,STAT!$D$36,STAT!$D$37,STAT!$D$38,STAT!$D$39,STAT!$D$40,STAT!$D$41,STAT!$D$42,STAT!$D$43,STAT!$D$44,STAT!$D$45,STAT!$D$46,STAT!$D$50)</c:f>
              <c:numCache>
                <c:formatCode>General</c:formatCode>
                <c:ptCount val="15"/>
                <c:pt idx="0">
                  <c:v>26</c:v>
                </c:pt>
                <c:pt idx="1">
                  <c:v>76</c:v>
                </c:pt>
                <c:pt idx="2">
                  <c:v>63</c:v>
                </c:pt>
                <c:pt idx="3">
                  <c:v>110</c:v>
                </c:pt>
                <c:pt idx="4">
                  <c:v>168</c:v>
                </c:pt>
                <c:pt idx="5">
                  <c:v>48</c:v>
                </c:pt>
                <c:pt idx="6">
                  <c:v>83</c:v>
                </c:pt>
                <c:pt idx="7">
                  <c:v>41</c:v>
                </c:pt>
                <c:pt idx="8">
                  <c:v>99</c:v>
                </c:pt>
                <c:pt idx="9">
                  <c:v>0</c:v>
                </c:pt>
                <c:pt idx="10">
                  <c:v>56</c:v>
                </c:pt>
                <c:pt idx="11">
                  <c:v>40</c:v>
                </c:pt>
                <c:pt idx="12">
                  <c:v>94</c:v>
                </c:pt>
                <c:pt idx="13">
                  <c:v>26</c:v>
                </c:pt>
                <c:pt idx="14">
                  <c:v>56</c:v>
                </c:pt>
              </c:numCache>
            </c:numRef>
          </c:val>
          <c:extLst>
            <c:ext xmlns:c16="http://schemas.microsoft.com/office/drawing/2014/chart" uri="{C3380CC4-5D6E-409C-BE32-E72D297353CC}">
              <c16:uniqueId val="{00000000-CD8C-4A6C-A047-354A33AC504C}"/>
            </c:ext>
          </c:extLst>
        </c:ser>
        <c:ser>
          <c:idx val="1"/>
          <c:order val="1"/>
          <c:tx>
            <c:strRef>
              <c:f>STAT!$E$32</c:f>
              <c:strCache>
                <c:ptCount val="1"/>
                <c:pt idx="0">
                  <c:v>Drafts</c:v>
                </c:pt>
              </c:strCache>
            </c:strRef>
          </c:tx>
          <c:spPr>
            <a:solidFill>
              <a:schemeClr val="accent2"/>
            </a:solidFill>
            <a:ln>
              <a:noFill/>
            </a:ln>
            <a:effectLst/>
          </c:spPr>
          <c:invertIfNegative val="0"/>
          <c:cat>
            <c:strRef>
              <c:f>(STAT!$B$33,STAT!$B$34,STAT!$B$35,STAT!$B$36,STAT!$B$37,STAT!$B$38,STAT!$B$39,STAT!$B$40,STAT!$B$41,STAT!$B$42,STAT!$B$43,STAT!$B$44,STAT!$B$45,STAT!$B$46,STAT!$B$50)</c:f>
              <c:strCache>
                <c:ptCount val="15"/>
                <c:pt idx="0">
                  <c:v>NC Repeater</c:v>
                </c:pt>
                <c:pt idx="1">
                  <c:v>eiPos</c:v>
                </c:pt>
                <c:pt idx="2">
                  <c:v>Nw Energy Saving</c:v>
                </c:pt>
                <c:pt idx="3">
                  <c:v>fMobEnh</c:v>
                </c:pt>
                <c:pt idx="4">
                  <c:v>XR</c:v>
                </c:pt>
                <c:pt idx="5">
                  <c:v>IoT NTN enh</c:v>
                </c:pt>
                <c:pt idx="6">
                  <c:v>NR NTN enh</c:v>
                </c:pt>
                <c:pt idx="7">
                  <c:v>UAV</c:v>
                </c:pt>
                <c:pt idx="8">
                  <c:v>eSLRelay</c:v>
                </c:pt>
                <c:pt idx="9">
                  <c:v>IDC</c:v>
                </c:pt>
                <c:pt idx="10">
                  <c:v>eMBS</c:v>
                </c:pt>
                <c:pt idx="11">
                  <c:v>Mob IAB</c:v>
                </c:pt>
                <c:pt idx="12">
                  <c:v>feSONMDT</c:v>
                </c:pt>
                <c:pt idx="13">
                  <c:v>eQOE</c:v>
                </c:pt>
                <c:pt idx="14">
                  <c:v>Other</c:v>
                </c:pt>
              </c:strCache>
            </c:strRef>
          </c:cat>
          <c:val>
            <c:numRef>
              <c:f>(STAT!$E$33,STAT!$E$34,STAT!$E$35,STAT!$E$36,STAT!$E$37,STAT!$E$38,STAT!$E$39,STAT!$E$40,STAT!$E$41,STAT!$E$42,STAT!$E$43,STAT!$E$44,STAT!$E$45,STAT!$E$46,STAT!$E$50)</c:f>
              <c:numCache>
                <c:formatCode>General</c:formatCode>
                <c:ptCount val="15"/>
                <c:pt idx="0">
                  <c:v>0</c:v>
                </c:pt>
                <c:pt idx="1">
                  <c:v>80</c:v>
                </c:pt>
                <c:pt idx="2">
                  <c:v>45</c:v>
                </c:pt>
                <c:pt idx="3">
                  <c:v>41</c:v>
                </c:pt>
                <c:pt idx="4">
                  <c:v>20</c:v>
                </c:pt>
                <c:pt idx="5">
                  <c:v>60</c:v>
                </c:pt>
                <c:pt idx="6">
                  <c:v>81</c:v>
                </c:pt>
                <c:pt idx="7">
                  <c:v>0</c:v>
                </c:pt>
                <c:pt idx="8">
                  <c:v>116</c:v>
                </c:pt>
                <c:pt idx="9">
                  <c:v>0</c:v>
                </c:pt>
                <c:pt idx="10">
                  <c:v>62</c:v>
                </c:pt>
                <c:pt idx="11">
                  <c:v>82</c:v>
                </c:pt>
                <c:pt idx="12">
                  <c:v>53</c:v>
                </c:pt>
                <c:pt idx="13">
                  <c:v>16</c:v>
                </c:pt>
                <c:pt idx="14">
                  <c:v>77</c:v>
                </c:pt>
              </c:numCache>
            </c:numRef>
          </c:val>
          <c:extLst>
            <c:ext xmlns:c16="http://schemas.microsoft.com/office/drawing/2014/chart" uri="{C3380CC4-5D6E-409C-BE32-E72D297353CC}">
              <c16:uniqueId val="{00000001-CD8C-4A6C-A047-354A33AC504C}"/>
            </c:ext>
          </c:extLst>
        </c:ser>
        <c:dLbls>
          <c:showLegendKey val="0"/>
          <c:showVal val="0"/>
          <c:showCatName val="0"/>
          <c:showSerName val="0"/>
          <c:showPercent val="0"/>
          <c:showBubbleSize val="0"/>
        </c:dLbls>
        <c:gapWidth val="219"/>
        <c:overlap val="-27"/>
        <c:axId val="1171207248"/>
        <c:axId val="1398865152"/>
      </c:barChart>
      <c:catAx>
        <c:axId val="11712072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398865152"/>
        <c:crosses val="autoZero"/>
        <c:auto val="1"/>
        <c:lblAlgn val="ctr"/>
        <c:lblOffset val="100"/>
        <c:noMultiLvlLbl val="0"/>
      </c:catAx>
      <c:valAx>
        <c:axId val="139886515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17120724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40518545075666601"/>
          <c:y val="0.14852938005430241"/>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18459767842827177"/>
          <c:y val="0.2714057106060509"/>
          <c:w val="0.75403551543504765"/>
          <c:h val="0.37707761622390384"/>
        </c:manualLayout>
      </c:layout>
      <c:barChart>
        <c:barDir val="col"/>
        <c:grouping val="clustered"/>
        <c:varyColors val="0"/>
        <c:ser>
          <c:idx val="0"/>
          <c:order val="0"/>
          <c:tx>
            <c:strRef>
              <c:f>STAT!$H$93</c:f>
              <c:strCache>
                <c:ptCount val="1"/>
                <c:pt idx="0">
                  <c:v>Tdocs (no)</c:v>
                </c:pt>
              </c:strCache>
            </c:strRef>
          </c:tx>
          <c:spPr>
            <a:solidFill>
              <a:schemeClr val="accent1"/>
            </a:solidFill>
            <a:ln>
              <a:noFill/>
            </a:ln>
            <a:effectLst/>
          </c:spPr>
          <c:invertIfNegative val="0"/>
          <c:cat>
            <c:strRef>
              <c:f>STAT!$B$99:$B$109</c:f>
              <c:strCache>
                <c:ptCount val="11"/>
                <c:pt idx="0">
                  <c:v>R2 113-e</c:v>
                </c:pt>
                <c:pt idx="1">
                  <c:v>R2 113bis-e</c:v>
                </c:pt>
                <c:pt idx="2">
                  <c:v>R2 114-e</c:v>
                </c:pt>
                <c:pt idx="3">
                  <c:v>R2 115-e</c:v>
                </c:pt>
                <c:pt idx="4">
                  <c:v>R2 116-e</c:v>
                </c:pt>
                <c:pt idx="5">
                  <c:v>R2 116bis-e</c:v>
                </c:pt>
                <c:pt idx="6">
                  <c:v>R2 117-e</c:v>
                </c:pt>
                <c:pt idx="7">
                  <c:v>R2 118-e</c:v>
                </c:pt>
                <c:pt idx="8">
                  <c:v>R2 119-e</c:v>
                </c:pt>
                <c:pt idx="9">
                  <c:v>R2 119bis-e</c:v>
                </c:pt>
                <c:pt idx="10">
                  <c:v>R2 120</c:v>
                </c:pt>
              </c:strCache>
            </c:strRef>
          </c:cat>
          <c:val>
            <c:numRef>
              <c:f>STAT!$H$99:$H$109</c:f>
              <c:numCache>
                <c:formatCode>General</c:formatCode>
                <c:ptCount val="11"/>
                <c:pt idx="0">
                  <c:v>2437</c:v>
                </c:pt>
                <c:pt idx="1">
                  <c:v>2004</c:v>
                </c:pt>
                <c:pt idx="2">
                  <c:v>2073</c:v>
                </c:pt>
                <c:pt idx="3">
                  <c:v>2272</c:v>
                </c:pt>
                <c:pt idx="4">
                  <c:v>2348</c:v>
                </c:pt>
                <c:pt idx="5">
                  <c:v>2055</c:v>
                </c:pt>
                <c:pt idx="6">
                  <c:v>2170</c:v>
                </c:pt>
                <c:pt idx="7">
                  <c:v>2462</c:v>
                </c:pt>
                <c:pt idx="8">
                  <c:v>2332</c:v>
                </c:pt>
                <c:pt idx="9">
                  <c:v>1709</c:v>
                </c:pt>
                <c:pt idx="10">
                  <c:v>2192</c:v>
                </c:pt>
              </c:numCache>
            </c:numRef>
          </c:val>
          <c:extLst>
            <c:ext xmlns:c16="http://schemas.microsoft.com/office/drawing/2014/chart" uri="{C3380CC4-5D6E-409C-BE32-E72D297353CC}">
              <c16:uniqueId val="{00000000-AAD6-4E7B-9041-BE2CA303A100}"/>
            </c:ext>
          </c:extLst>
        </c:ser>
        <c:dLbls>
          <c:showLegendKey val="0"/>
          <c:showVal val="0"/>
          <c:showCatName val="0"/>
          <c:showSerName val="0"/>
          <c:showPercent val="0"/>
          <c:showBubbleSize val="0"/>
        </c:dLbls>
        <c:gapWidth val="219"/>
        <c:overlap val="-27"/>
        <c:axId val="-185625696"/>
        <c:axId val="-185628960"/>
      </c:barChart>
      <c:catAx>
        <c:axId val="-1856256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85628960"/>
        <c:crosses val="autoZero"/>
        <c:auto val="1"/>
        <c:lblAlgn val="ctr"/>
        <c:lblOffset val="100"/>
        <c:noMultiLvlLbl val="0"/>
      </c:catAx>
      <c:valAx>
        <c:axId val="-18562896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8562569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1CD70F55-CC08-4368-9F85-C7F6B6E1300A}" type="slidenum">
              <a:rPr lang="en-GB" altLang="en-US"/>
              <a:pPr>
                <a:defRPr/>
              </a:pPr>
              <a:t>‹#›</a:t>
            </a:fld>
            <a:endParaRPr lang="en-GB" altLang="en-US"/>
          </a:p>
        </p:txBody>
      </p:sp>
    </p:spTree>
    <p:extLst>
      <p:ext uri="{BB962C8B-B14F-4D97-AF65-F5344CB8AC3E}">
        <p14:creationId xmlns:p14="http://schemas.microsoft.com/office/powerpoint/2010/main" val="39027217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17100603-3B47-4F55-978D-850E033A94D1}" type="slidenum">
              <a:rPr lang="en-GB" altLang="en-US"/>
              <a:pPr>
                <a:defRPr/>
              </a:pPr>
              <a:t>‹#›</a:t>
            </a:fld>
            <a:endParaRPr lang="en-GB" altLang="en-US"/>
          </a:p>
        </p:txBody>
      </p:sp>
    </p:spTree>
    <p:extLst>
      <p:ext uri="{BB962C8B-B14F-4D97-AF65-F5344CB8AC3E}">
        <p14:creationId xmlns:p14="http://schemas.microsoft.com/office/powerpoint/2010/main" val="25904023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a:ln/>
        </p:spPr>
      </p:sp>
      <p:sp>
        <p:nvSpPr>
          <p:cNvPr id="358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58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45E4C472-6607-42A4-8CDA-4CB9B7EE4A5E}" type="slidenum">
              <a:rPr lang="en-GB" altLang="en-US" smtClean="0">
                <a:latin typeface="Times New Roman" panose="02020603050405020304" pitchFamily="18" charset="0"/>
              </a:rPr>
              <a:pPr/>
              <a:t>14</a:t>
            </a:fld>
            <a:endParaRPr lang="en-GB" altLang="en-US">
              <a:latin typeface="Times New Roman" panose="02020603050405020304" pitchFamily="18" charset="0"/>
            </a:endParaRPr>
          </a:p>
        </p:txBody>
      </p:sp>
    </p:spTree>
    <p:extLst>
      <p:ext uri="{BB962C8B-B14F-4D97-AF65-F5344CB8AC3E}">
        <p14:creationId xmlns:p14="http://schemas.microsoft.com/office/powerpoint/2010/main" val="20344239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a:ln/>
        </p:spPr>
      </p:sp>
      <p:sp>
        <p:nvSpPr>
          <p:cNvPr id="112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112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FB98E412-2890-4DF2-B9EF-E2AF1E596366}" type="slidenum">
              <a:rPr lang="en-GB" altLang="en-US" smtClean="0">
                <a:latin typeface="Times New Roman" panose="02020603050405020304" pitchFamily="18" charset="0"/>
              </a:rPr>
              <a:pPr/>
              <a:t>16</a:t>
            </a:fld>
            <a:endParaRPr lang="en-GB" altLang="en-US">
              <a:latin typeface="Times New Roman" panose="02020603050405020304" pitchFamily="18" charset="0"/>
            </a:endParaRPr>
          </a:p>
        </p:txBody>
      </p:sp>
    </p:spTree>
    <p:extLst>
      <p:ext uri="{BB962C8B-B14F-4D97-AF65-F5344CB8AC3E}">
        <p14:creationId xmlns:p14="http://schemas.microsoft.com/office/powerpoint/2010/main" val="12115356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a:ln/>
        </p:spPr>
      </p:sp>
      <p:sp>
        <p:nvSpPr>
          <p:cNvPr id="112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112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FB98E412-2890-4DF2-B9EF-E2AF1E596366}" type="slidenum">
              <a:rPr lang="en-GB" altLang="en-US" smtClean="0">
                <a:latin typeface="Times New Roman" panose="02020603050405020304" pitchFamily="18" charset="0"/>
              </a:rPr>
              <a:pPr/>
              <a:t>17</a:t>
            </a:fld>
            <a:endParaRPr lang="en-GB" altLang="en-US">
              <a:latin typeface="Times New Roman" panose="02020603050405020304" pitchFamily="18" charset="0"/>
            </a:endParaRPr>
          </a:p>
        </p:txBody>
      </p:sp>
    </p:spTree>
    <p:extLst>
      <p:ext uri="{BB962C8B-B14F-4D97-AF65-F5344CB8AC3E}">
        <p14:creationId xmlns:p14="http://schemas.microsoft.com/office/powerpoint/2010/main" val="42612304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a:ln/>
        </p:spPr>
      </p:sp>
      <p:sp>
        <p:nvSpPr>
          <p:cNvPr id="112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112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FB98E412-2890-4DF2-B9EF-E2AF1E596366}" type="slidenum">
              <a:rPr lang="en-GB" altLang="en-US" smtClean="0">
                <a:latin typeface="Times New Roman" panose="02020603050405020304" pitchFamily="18" charset="0"/>
              </a:rPr>
              <a:pPr/>
              <a:t>18</a:t>
            </a:fld>
            <a:endParaRPr lang="en-GB" altLang="en-US">
              <a:latin typeface="Times New Roman" panose="02020603050405020304" pitchFamily="18" charset="0"/>
            </a:endParaRPr>
          </a:p>
        </p:txBody>
      </p:sp>
    </p:spTree>
    <p:extLst>
      <p:ext uri="{BB962C8B-B14F-4D97-AF65-F5344CB8AC3E}">
        <p14:creationId xmlns:p14="http://schemas.microsoft.com/office/powerpoint/2010/main" val="12083622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a:ln/>
        </p:spPr>
      </p:sp>
      <p:sp>
        <p:nvSpPr>
          <p:cNvPr id="112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112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FB98E412-2890-4DF2-B9EF-E2AF1E596366}" type="slidenum">
              <a:rPr lang="en-GB" altLang="en-US" smtClean="0">
                <a:latin typeface="Times New Roman" panose="02020603050405020304" pitchFamily="18" charset="0"/>
              </a:rPr>
              <a:pPr/>
              <a:t>20</a:t>
            </a:fld>
            <a:endParaRPr lang="en-GB" altLang="en-US">
              <a:latin typeface="Times New Roman" panose="02020603050405020304" pitchFamily="18" charset="0"/>
            </a:endParaRPr>
          </a:p>
        </p:txBody>
      </p:sp>
    </p:spTree>
    <p:extLst>
      <p:ext uri="{BB962C8B-B14F-4D97-AF65-F5344CB8AC3E}">
        <p14:creationId xmlns:p14="http://schemas.microsoft.com/office/powerpoint/2010/main" val="23721520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3367135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973895886"/>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54655235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2019</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F7A0EF3E-53BC-4168-A72A-BBE5EFEB3F2D}"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p:cNvSpPr txBox="1">
            <a:spLocks noChangeArrowheads="1"/>
          </p:cNvSpPr>
          <p:nvPr userDrawn="1"/>
        </p:nvSpPr>
        <p:spPr bwMode="auto">
          <a:xfrm>
            <a:off x="133350" y="36513"/>
            <a:ext cx="34480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400" b="1" dirty="0">
                <a:latin typeface="Arial "/>
              </a:rPr>
              <a:t>3GPP TSG RAN#98</a:t>
            </a:r>
          </a:p>
          <a:p>
            <a:pPr eaLnBrk="1" hangingPunct="1">
              <a:defRPr/>
            </a:pPr>
            <a:r>
              <a:rPr lang="sv-SE" altLang="en-US" sz="1400" b="1" dirty="0">
                <a:latin typeface="Arial "/>
              </a:rPr>
              <a:t>E-meeting,</a:t>
            </a:r>
            <a:r>
              <a:rPr lang="sv-SE" altLang="en-US" sz="1400" b="1" baseline="0" dirty="0">
                <a:latin typeface="Arial "/>
              </a:rPr>
              <a:t> Dec 12-16, </a:t>
            </a:r>
            <a:r>
              <a:rPr lang="sv-SE" altLang="en-US" sz="1400" b="1" dirty="0">
                <a:latin typeface="Arial "/>
              </a:rPr>
              <a:t>2022 </a:t>
            </a:r>
          </a:p>
        </p:txBody>
      </p:sp>
      <p:sp>
        <p:nvSpPr>
          <p:cNvPr id="13" name="Text Box 14"/>
          <p:cNvSpPr txBox="1">
            <a:spLocks noChangeArrowheads="1"/>
          </p:cNvSpPr>
          <p:nvPr userDrawn="1"/>
        </p:nvSpPr>
        <p:spPr bwMode="auto">
          <a:xfrm>
            <a:off x="9163050" y="133350"/>
            <a:ext cx="26003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600" b="1" i="1" dirty="0">
                <a:latin typeface="Arial "/>
              </a:rPr>
              <a:t>RP-222694</a:t>
            </a:r>
            <a:endParaRPr lang="sv-SE" altLang="en-US" sz="1200" b="1" dirty="0">
              <a:latin typeface="Arial "/>
            </a:endParaRPr>
          </a:p>
        </p:txBody>
      </p:sp>
    </p:spTree>
  </p:cSld>
  <p:clrMap bg1="lt1" tx1="dk1" bg2="lt2" tx2="dk2" accent1="accent1" accent2="accent2" accent3="accent3" accent4="accent4" accent5="accent5" accent6="accent6" hlink="hlink" folHlink="folHlink"/>
  <p:sldLayoutIdLst>
    <p:sldLayoutId id="2147485187" r:id="rId1"/>
    <p:sldLayoutId id="2147485185" r:id="rId2"/>
    <p:sldLayoutId id="214748518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chart" Target="../charts/chart9.xml"/><Relationship Id="rId1" Type="http://schemas.openxmlformats.org/officeDocument/2006/relationships/slideLayout" Target="../slideLayouts/slideLayout2.xml"/><Relationship Id="rId5" Type="http://schemas.openxmlformats.org/officeDocument/2006/relationships/chart" Target="../charts/chart12.xml"/><Relationship Id="rId4" Type="http://schemas.openxmlformats.org/officeDocument/2006/relationships/chart" Target="../charts/chart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2.xml"/><Relationship Id="rId5" Type="http://schemas.openxmlformats.org/officeDocument/2006/relationships/chart" Target="../charts/chart6.xml"/><Relationship Id="rId4" Type="http://schemas.openxmlformats.org/officeDocument/2006/relationships/chart" Target="../charts/char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chart" Target="../charts/chart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hyperlink" Target="https://www.3gpp.org/ftp/Information/WI_Sheet/RP-220285.zip" TargetMode="External"/><Relationship Id="rId3" Type="http://schemas.openxmlformats.org/officeDocument/2006/relationships/hyperlink" Target="https://www.3gpp.org/ftp/Information/WI_Sheet/RP-220979.zip" TargetMode="External"/><Relationship Id="rId7" Type="http://schemas.openxmlformats.org/officeDocument/2006/relationships/hyperlink" Target="https://www.3gpp.org/ftp/Information/WI_Sheet/RP-221458.zip" TargetMode="External"/><Relationship Id="rId2" Type="http://schemas.openxmlformats.org/officeDocument/2006/relationships/hyperlink" Target="https://www.3gpp.org/ftp/Information/WI_Sheet/RP-222654.zip" TargetMode="External"/><Relationship Id="rId1" Type="http://schemas.openxmlformats.org/officeDocument/2006/relationships/slideLayout" Target="../slideLayouts/slideLayout2.xml"/><Relationship Id="rId6" Type="http://schemas.openxmlformats.org/officeDocument/2006/relationships/hyperlink" Target="https://www.3gpp.org/ftp/Information/WI_Sheet/RP-213583.zip" TargetMode="External"/><Relationship Id="rId11" Type="http://schemas.openxmlformats.org/officeDocument/2006/relationships/hyperlink" Target="https://www.3gpp.org/ftp/Information/WI_Sheet/RP-220955.zip" TargetMode="External"/><Relationship Id="rId5" Type="http://schemas.openxmlformats.org/officeDocument/2006/relationships/hyperlink" Target="https://www.3gpp.org/ftp/Information/WI_Sheet/RP-221262.zip" TargetMode="External"/><Relationship Id="rId10" Type="http://schemas.openxmlformats.org/officeDocument/2006/relationships/hyperlink" Target="https://www.3gpp.org/ftp/Information/WI_Sheet/RP-213589.zip" TargetMode="External"/><Relationship Id="rId4" Type="http://schemas.openxmlformats.org/officeDocument/2006/relationships/hyperlink" Target="https://www.3gpp.org/ftp/Information/WI_Sheet/RP-213600.zip" TargetMode="External"/><Relationship Id="rId9" Type="http://schemas.openxmlformats.org/officeDocument/2006/relationships/hyperlink" Target="https://www.3gpp.org/ftp/Information/WI_Sheet/RP-222332.zip"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s://www.3gpp.org/ftp/Information/WI_Sheet/RP-221443.zip" TargetMode="External"/><Relationship Id="rId2" Type="http://schemas.openxmlformats.org/officeDocument/2006/relationships/hyperlink" Target="https://www.3gpp.org/ftp/Information/WI_Sheet/RP-222616.zip" TargetMode="External"/><Relationship Id="rId1" Type="http://schemas.openxmlformats.org/officeDocument/2006/relationships/slideLayout" Target="../slideLayouts/slideLayout2.xml"/><Relationship Id="rId4" Type="http://schemas.openxmlformats.org/officeDocument/2006/relationships/hyperlink" Target="https://www.3gpp.org/ftp/Information/WI_Sheet/RP-221348.zip"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2147888" y="1709738"/>
            <a:ext cx="7886700" cy="2852737"/>
          </a:xfrm>
        </p:spPr>
        <p:txBody>
          <a:bodyPr/>
          <a:lstStyle/>
          <a:p>
            <a:pPr eaLnBrk="1" hangingPunct="1"/>
            <a:r>
              <a:rPr lang="en-US" altLang="en-US" dirty="0"/>
              <a:t>Status Report </a:t>
            </a:r>
            <a:br>
              <a:rPr lang="en-US" altLang="en-US" dirty="0"/>
            </a:br>
            <a:r>
              <a:rPr lang="en-US" altLang="en-US" dirty="0"/>
              <a:t>RAN WG2 </a:t>
            </a:r>
            <a:br>
              <a:rPr lang="en-US" altLang="en-US" dirty="0"/>
            </a:br>
            <a:r>
              <a:rPr lang="en-US" altLang="en-US" sz="4800" dirty="0"/>
              <a:t>to TSG-RAN #98</a:t>
            </a:r>
          </a:p>
        </p:txBody>
      </p:sp>
      <p:sp>
        <p:nvSpPr>
          <p:cNvPr id="5123" name="Text Placeholder 2"/>
          <p:cNvSpPr>
            <a:spLocks noGrp="1"/>
          </p:cNvSpPr>
          <p:nvPr>
            <p:ph type="body" idx="4294967295"/>
          </p:nvPr>
        </p:nvSpPr>
        <p:spPr>
          <a:xfrm>
            <a:off x="2147888" y="4589463"/>
            <a:ext cx="3738562" cy="1500187"/>
          </a:xfrm>
        </p:spPr>
        <p:txBody>
          <a:bodyPr/>
          <a:lstStyle/>
          <a:p>
            <a:pPr marL="0" indent="0" eaLnBrk="1" hangingPunct="1">
              <a:buFontTx/>
              <a:buNone/>
            </a:pPr>
            <a:r>
              <a:rPr lang="en-GB" altLang="en-US" sz="2000" dirty="0">
                <a:latin typeface="Arial" panose="020B0604020202020204" pitchFamily="34" charset="0"/>
              </a:rPr>
              <a:t>v0</a:t>
            </a:r>
          </a:p>
          <a:p>
            <a:pPr marL="0" indent="0" eaLnBrk="1" hangingPunct="1">
              <a:buFontTx/>
              <a:buNone/>
            </a:pPr>
            <a:r>
              <a:rPr lang="en-GB" altLang="en-US" sz="2000" i="1" dirty="0">
                <a:latin typeface="Arial" panose="020B0604020202020204" pitchFamily="34" charset="0"/>
              </a:rPr>
              <a:t>Johan Johansson</a:t>
            </a:r>
            <a:endParaRPr lang="en-GB" altLang="en-US" sz="2000" i="1" dirty="0"/>
          </a:p>
          <a:p>
            <a:pPr marL="0" indent="0" eaLnBrk="1" hangingPunct="1">
              <a:buFontTx/>
              <a:buNone/>
            </a:pPr>
            <a:r>
              <a:rPr lang="en-GB" altLang="en-US" sz="2000" i="1" dirty="0"/>
              <a:t>RAN2 Chair (MediaTek Inc)</a:t>
            </a:r>
          </a:p>
          <a:p>
            <a:pPr marL="0" indent="0" eaLnBrk="1" hangingPunct="1">
              <a:buFontTx/>
              <a:buNone/>
            </a:pPr>
            <a:endParaRPr lang="en-GB" altLang="en-US" dirty="0"/>
          </a:p>
        </p:txBody>
      </p:sp>
      <p:sp>
        <p:nvSpPr>
          <p:cNvPr id="5124" name="TextBox 1"/>
          <p:cNvSpPr txBox="1">
            <a:spLocks noChangeArrowheads="1"/>
          </p:cNvSpPr>
          <p:nvPr/>
        </p:nvSpPr>
        <p:spPr bwMode="auto">
          <a:xfrm>
            <a:off x="149225" y="550863"/>
            <a:ext cx="7016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400">
                <a:latin typeface="Arial" panose="020B0604020202020204" pitchFamily="34" charset="0"/>
              </a:rPr>
              <a:t>AI: 5.2</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20D78B-A933-4065-93C3-C56B0BD480F6}"/>
              </a:ext>
            </a:extLst>
          </p:cNvPr>
          <p:cNvSpPr>
            <a:spLocks noGrp="1"/>
          </p:cNvSpPr>
          <p:nvPr>
            <p:ph type="title"/>
          </p:nvPr>
        </p:nvSpPr>
        <p:spPr/>
        <p:txBody>
          <a:bodyPr/>
          <a:lstStyle/>
          <a:p>
            <a:r>
              <a:rPr lang="en-GB" dirty="0"/>
              <a:t>Specific RAN2 Tasks</a:t>
            </a:r>
          </a:p>
        </p:txBody>
      </p:sp>
      <p:sp>
        <p:nvSpPr>
          <p:cNvPr id="3" name="Content Placeholder 2">
            <a:extLst>
              <a:ext uri="{FF2B5EF4-FFF2-40B4-BE49-F238E27FC236}">
                <a16:creationId xmlns:a16="http://schemas.microsoft.com/office/drawing/2014/main" id="{5D382532-BA59-4A5C-B71B-0499B256BBFB}"/>
              </a:ext>
            </a:extLst>
          </p:cNvPr>
          <p:cNvSpPr>
            <a:spLocks noGrp="1"/>
          </p:cNvSpPr>
          <p:nvPr>
            <p:ph idx="1"/>
          </p:nvPr>
        </p:nvSpPr>
        <p:spPr>
          <a:xfrm>
            <a:off x="838200" y="2087879"/>
            <a:ext cx="10515600" cy="4089083"/>
          </a:xfrm>
        </p:spPr>
        <p:txBody>
          <a:bodyPr/>
          <a:lstStyle/>
          <a:p>
            <a:pPr>
              <a:lnSpc>
                <a:spcPct val="107000"/>
              </a:lnSpc>
              <a:spcAft>
                <a:spcPts val="800"/>
              </a:spcAft>
              <a:tabLst>
                <a:tab pos="755650" algn="l"/>
              </a:tabLst>
            </a:pPr>
            <a:r>
              <a:rPr lang="en-GB" sz="1800" dirty="0">
                <a:solidFill>
                  <a:srgbClr val="000000"/>
                </a:solidFill>
                <a:effectLst/>
                <a:ea typeface="Times New Roman" panose="02020603050405020304" pitchFamily="18" charset="0"/>
                <a:cs typeface="Times New Roman" panose="02020603050405020304" pitchFamily="18" charset="0"/>
              </a:rPr>
              <a:t>Per FR Gaps (from TSG RAN 97):</a:t>
            </a:r>
            <a:r>
              <a:rPr lang="en-GB" sz="1800" dirty="0">
                <a:ea typeface="Times New Roman" panose="02020603050405020304" pitchFamily="18" charset="0"/>
                <a:cs typeface="Times New Roman" panose="02020603050405020304" pitchFamily="18" charset="0"/>
              </a:rPr>
              <a:t> </a:t>
            </a:r>
            <a:r>
              <a:rPr lang="en-GB" sz="1800" dirty="0">
                <a:solidFill>
                  <a:srgbClr val="000000"/>
                </a:solidFill>
                <a:effectLst/>
                <a:ea typeface="Times New Roman" panose="02020603050405020304" pitchFamily="18" charset="0"/>
                <a:cs typeface="Times New Roman" panose="02020603050405020304" pitchFamily="18" charset="0"/>
              </a:rPr>
              <a:t>RAN2 to be tasked to progress this issue, provide results after one Quarter, and leave final decision(s) to TSG RAN.</a:t>
            </a:r>
          </a:p>
          <a:p>
            <a:pPr lvl="1">
              <a:lnSpc>
                <a:spcPct val="107000"/>
              </a:lnSpc>
              <a:spcAft>
                <a:spcPts val="800"/>
              </a:spcAft>
              <a:tabLst>
                <a:tab pos="755650" algn="l"/>
              </a:tabLst>
            </a:pPr>
            <a:r>
              <a:rPr lang="en-GB" sz="1600" dirty="0">
                <a:solidFill>
                  <a:srgbClr val="000000"/>
                </a:solidFill>
                <a:ea typeface="Times New Roman" panose="02020603050405020304" pitchFamily="18" charset="0"/>
                <a:cs typeface="Times New Roman" panose="02020603050405020304" pitchFamily="18" charset="0"/>
              </a:rPr>
              <a:t>REPORT: RAN2 has finished this task, converged on a solution, and Technically Endorsed CRs are provided in R2-2213346, R2-2213347 for TSG RAN approval. </a:t>
            </a:r>
            <a:endParaRPr lang="en-GB" sz="1600" dirty="0">
              <a:effectLst/>
              <a:ea typeface="Times New Roman" panose="02020603050405020304" pitchFamily="18" charset="0"/>
              <a:cs typeface="Times New Roman" panose="02020603050405020304" pitchFamily="18" charset="0"/>
            </a:endParaRPr>
          </a:p>
          <a:p>
            <a:pPr>
              <a:lnSpc>
                <a:spcPct val="107000"/>
              </a:lnSpc>
              <a:spcBef>
                <a:spcPts val="500"/>
              </a:spcBef>
              <a:spcAft>
                <a:spcPts val="800"/>
              </a:spcAft>
              <a:tabLst>
                <a:tab pos="755650" algn="l"/>
              </a:tabLst>
            </a:pPr>
            <a:r>
              <a:rPr lang="en-GB" sz="1800" dirty="0">
                <a:solidFill>
                  <a:srgbClr val="000000"/>
                </a:solidFill>
                <a:ea typeface="Times New Roman" panose="02020603050405020304" pitchFamily="18" charset="0"/>
                <a:cs typeface="Times New Roman" panose="02020603050405020304" pitchFamily="18" charset="0"/>
              </a:rPr>
              <a:t>Intra-band EN-DC combinations (from TSG RAN 97): </a:t>
            </a:r>
            <a:r>
              <a:rPr lang="en-GB" sz="1800" dirty="0">
                <a:solidFill>
                  <a:srgbClr val="000000"/>
                </a:solidFill>
                <a:effectLst/>
                <a:ea typeface="Times New Roman" panose="02020603050405020304" pitchFamily="18" charset="0"/>
                <a:cs typeface="Times New Roman" panose="02020603050405020304" pitchFamily="18" charset="0"/>
              </a:rPr>
              <a:t>RAN tasks RAN4 and RAN2 to have more discussion in Q4/22 to check the inconsistency issue.</a:t>
            </a:r>
          </a:p>
          <a:p>
            <a:pPr lvl="1">
              <a:lnSpc>
                <a:spcPct val="107000"/>
              </a:lnSpc>
              <a:spcAft>
                <a:spcPts val="800"/>
              </a:spcAft>
              <a:tabLst>
                <a:tab pos="755650" algn="l"/>
              </a:tabLst>
            </a:pPr>
            <a:r>
              <a:rPr lang="en-GB" sz="1600" dirty="0">
                <a:solidFill>
                  <a:srgbClr val="000000"/>
                </a:solidFill>
                <a:cs typeface="Times New Roman" panose="02020603050405020304" pitchFamily="18" charset="0"/>
              </a:rPr>
              <a:t>REPORT: No complete conclusion yet. RAN2 made an intermediate conclusion that the scenarios under discussion cannot be supported with current signalling, and RAN2 can attempt to add new signalling for scenario(s) that need to be supported. Furthermore RAN2 has discussed potential inconsistencies between RAN4 and RAN2 TS and sent an LS to RAN4 accordingly. </a:t>
            </a:r>
          </a:p>
          <a:p>
            <a:pPr lvl="1">
              <a:lnSpc>
                <a:spcPct val="107000"/>
              </a:lnSpc>
              <a:spcAft>
                <a:spcPts val="800"/>
              </a:spcAft>
              <a:tabLst>
                <a:tab pos="755650" algn="l"/>
              </a:tabLst>
            </a:pPr>
            <a:r>
              <a:rPr lang="en-GB" sz="1600" dirty="0">
                <a:solidFill>
                  <a:srgbClr val="000000"/>
                </a:solidFill>
                <a:cs typeface="Times New Roman" panose="02020603050405020304" pitchFamily="18" charset="0"/>
              </a:rPr>
              <a:t>RAN2 Chair Proposal: The discussion is progressing in RAN2 and RAN4. No need for TSG RAN to intervene at this point in time. </a:t>
            </a:r>
            <a:endParaRPr lang="en-GB" sz="1600" dirty="0"/>
          </a:p>
        </p:txBody>
      </p:sp>
    </p:spTree>
    <p:extLst>
      <p:ext uri="{BB962C8B-B14F-4D97-AF65-F5344CB8AC3E}">
        <p14:creationId xmlns:p14="http://schemas.microsoft.com/office/powerpoint/2010/main" val="4091005474"/>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RAN2 Load - statistics</a:t>
            </a:r>
          </a:p>
        </p:txBody>
      </p:sp>
      <p:graphicFrame>
        <p:nvGraphicFramePr>
          <p:cNvPr id="11" name="Chart 10">
            <a:extLst>
              <a:ext uri="{FF2B5EF4-FFF2-40B4-BE49-F238E27FC236}">
                <a16:creationId xmlns:a16="http://schemas.microsoft.com/office/drawing/2014/main" id="{00000000-0008-0000-0100-000010000000}"/>
              </a:ext>
            </a:extLst>
          </p:cNvPr>
          <p:cNvGraphicFramePr>
            <a:graphicFrameLocks/>
          </p:cNvGraphicFramePr>
          <p:nvPr>
            <p:extLst>
              <p:ext uri="{D42A27DB-BD31-4B8C-83A1-F6EECF244321}">
                <p14:modId xmlns:p14="http://schemas.microsoft.com/office/powerpoint/2010/main" val="2810903292"/>
              </p:ext>
            </p:extLst>
          </p:nvPr>
        </p:nvGraphicFramePr>
        <p:xfrm>
          <a:off x="594361" y="1426464"/>
          <a:ext cx="4992624" cy="295561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3" name="Chart 12">
            <a:extLst>
              <a:ext uri="{FF2B5EF4-FFF2-40B4-BE49-F238E27FC236}">
                <a16:creationId xmlns:a16="http://schemas.microsoft.com/office/drawing/2014/main" id="{00000000-0008-0000-0100-00000B000000}"/>
              </a:ext>
            </a:extLst>
          </p:cNvPr>
          <p:cNvGraphicFramePr>
            <a:graphicFrameLocks/>
          </p:cNvGraphicFramePr>
          <p:nvPr>
            <p:extLst>
              <p:ext uri="{D42A27DB-BD31-4B8C-83A1-F6EECF244321}">
                <p14:modId xmlns:p14="http://schemas.microsoft.com/office/powerpoint/2010/main" val="7905473"/>
              </p:ext>
            </p:extLst>
          </p:nvPr>
        </p:nvGraphicFramePr>
        <p:xfrm>
          <a:off x="1192784" y="3781631"/>
          <a:ext cx="4275328" cy="2493852"/>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4" name="Chart 13">
            <a:extLst>
              <a:ext uri="{FF2B5EF4-FFF2-40B4-BE49-F238E27FC236}">
                <a16:creationId xmlns:a16="http://schemas.microsoft.com/office/drawing/2014/main" id="{00000000-0008-0000-0100-00000F000000}"/>
              </a:ext>
            </a:extLst>
          </p:cNvPr>
          <p:cNvGraphicFramePr>
            <a:graphicFrameLocks/>
          </p:cNvGraphicFramePr>
          <p:nvPr>
            <p:extLst>
              <p:ext uri="{D42A27DB-BD31-4B8C-83A1-F6EECF244321}">
                <p14:modId xmlns:p14="http://schemas.microsoft.com/office/powerpoint/2010/main" val="2514413386"/>
              </p:ext>
            </p:extLst>
          </p:nvPr>
        </p:nvGraphicFramePr>
        <p:xfrm>
          <a:off x="5814144" y="1958021"/>
          <a:ext cx="4289976" cy="2019564"/>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5" name="Chart 14">
            <a:extLst>
              <a:ext uri="{FF2B5EF4-FFF2-40B4-BE49-F238E27FC236}">
                <a16:creationId xmlns:a16="http://schemas.microsoft.com/office/drawing/2014/main" id="{4E04C6B3-4E5E-4066-8CEF-A0AA1B134DB3}"/>
              </a:ext>
            </a:extLst>
          </p:cNvPr>
          <p:cNvGraphicFramePr>
            <a:graphicFrameLocks/>
          </p:cNvGraphicFramePr>
          <p:nvPr>
            <p:extLst>
              <p:ext uri="{D42A27DB-BD31-4B8C-83A1-F6EECF244321}">
                <p14:modId xmlns:p14="http://schemas.microsoft.com/office/powerpoint/2010/main" val="2861192140"/>
              </p:ext>
            </p:extLst>
          </p:nvPr>
        </p:nvGraphicFramePr>
        <p:xfrm>
          <a:off x="5814144" y="3858768"/>
          <a:ext cx="4289976" cy="2590451"/>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3323981069"/>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RAN2 load - overtime</a:t>
            </a:r>
          </a:p>
        </p:txBody>
      </p:sp>
      <p:sp>
        <p:nvSpPr>
          <p:cNvPr id="6" name="TextBox 5"/>
          <p:cNvSpPr txBox="1"/>
          <p:nvPr/>
        </p:nvSpPr>
        <p:spPr>
          <a:xfrm>
            <a:off x="707710" y="5070375"/>
            <a:ext cx="4844197" cy="523220"/>
          </a:xfrm>
          <a:prstGeom prst="rect">
            <a:avLst/>
          </a:prstGeom>
          <a:noFill/>
        </p:spPr>
        <p:txBody>
          <a:bodyPr wrap="square" rtlCol="0">
            <a:spAutoFit/>
          </a:bodyPr>
          <a:lstStyle/>
          <a:p>
            <a:r>
              <a:rPr lang="en-US" sz="1400" dirty="0"/>
              <a:t>Total On-Line Time: Nominal time + Over time</a:t>
            </a:r>
          </a:p>
          <a:p>
            <a:r>
              <a:rPr lang="en-US" sz="1400" dirty="0"/>
              <a:t> 63 + 327/60 = 68.5h</a:t>
            </a:r>
          </a:p>
        </p:txBody>
      </p:sp>
      <p:graphicFrame>
        <p:nvGraphicFramePr>
          <p:cNvPr id="3" name="Table 2">
            <a:extLst>
              <a:ext uri="{FF2B5EF4-FFF2-40B4-BE49-F238E27FC236}">
                <a16:creationId xmlns:a16="http://schemas.microsoft.com/office/drawing/2014/main" id="{CD51BDDE-EC8D-4DF0-AB83-CCAD2A311485}"/>
              </a:ext>
            </a:extLst>
          </p:cNvPr>
          <p:cNvGraphicFramePr>
            <a:graphicFrameLocks noGrp="1"/>
          </p:cNvGraphicFramePr>
          <p:nvPr>
            <p:extLst>
              <p:ext uri="{D42A27DB-BD31-4B8C-83A1-F6EECF244321}">
                <p14:modId xmlns:p14="http://schemas.microsoft.com/office/powerpoint/2010/main" val="2383849404"/>
              </p:ext>
            </p:extLst>
          </p:nvPr>
        </p:nvGraphicFramePr>
        <p:xfrm>
          <a:off x="573024" y="3779222"/>
          <a:ext cx="4294145" cy="1033680"/>
        </p:xfrm>
        <a:graphic>
          <a:graphicData uri="http://schemas.openxmlformats.org/drawingml/2006/table">
            <a:tbl>
              <a:tblPr>
                <a:tableStyleId>{5C22544A-7EE6-4342-B048-85BDC9FD1C3A}</a:tableStyleId>
              </a:tblPr>
              <a:tblGrid>
                <a:gridCol w="1011995">
                  <a:extLst>
                    <a:ext uri="{9D8B030D-6E8A-4147-A177-3AD203B41FA5}">
                      <a16:colId xmlns:a16="http://schemas.microsoft.com/office/drawing/2014/main" val="2759986355"/>
                    </a:ext>
                  </a:extLst>
                </a:gridCol>
                <a:gridCol w="656430">
                  <a:extLst>
                    <a:ext uri="{9D8B030D-6E8A-4147-A177-3AD203B41FA5}">
                      <a16:colId xmlns:a16="http://schemas.microsoft.com/office/drawing/2014/main" val="3358923368"/>
                    </a:ext>
                  </a:extLst>
                </a:gridCol>
                <a:gridCol w="656430">
                  <a:extLst>
                    <a:ext uri="{9D8B030D-6E8A-4147-A177-3AD203B41FA5}">
                      <a16:colId xmlns:a16="http://schemas.microsoft.com/office/drawing/2014/main" val="3151215302"/>
                    </a:ext>
                  </a:extLst>
                </a:gridCol>
                <a:gridCol w="656430">
                  <a:extLst>
                    <a:ext uri="{9D8B030D-6E8A-4147-A177-3AD203B41FA5}">
                      <a16:colId xmlns:a16="http://schemas.microsoft.com/office/drawing/2014/main" val="2438473756"/>
                    </a:ext>
                  </a:extLst>
                </a:gridCol>
                <a:gridCol w="656430">
                  <a:extLst>
                    <a:ext uri="{9D8B030D-6E8A-4147-A177-3AD203B41FA5}">
                      <a16:colId xmlns:a16="http://schemas.microsoft.com/office/drawing/2014/main" val="2551383630"/>
                    </a:ext>
                  </a:extLst>
                </a:gridCol>
                <a:gridCol w="656430">
                  <a:extLst>
                    <a:ext uri="{9D8B030D-6E8A-4147-A177-3AD203B41FA5}">
                      <a16:colId xmlns:a16="http://schemas.microsoft.com/office/drawing/2014/main" val="3901528826"/>
                    </a:ext>
                  </a:extLst>
                </a:gridCol>
              </a:tblGrid>
              <a:tr h="258420">
                <a:tc>
                  <a:txBody>
                    <a:bodyPr/>
                    <a:lstStyle/>
                    <a:p>
                      <a:pPr algn="l" fontAlgn="b"/>
                      <a:r>
                        <a:rPr lang="en-GB" sz="1400" b="1" i="0" u="none" strike="noStrike" dirty="0">
                          <a:solidFill>
                            <a:srgbClr val="000000"/>
                          </a:solidFill>
                          <a:effectLst/>
                          <a:latin typeface="Calibri" panose="020F0502020204030204" pitchFamily="34" charset="0"/>
                        </a:rPr>
                        <a:t>119bis-e W2</a:t>
                      </a:r>
                    </a:p>
                  </a:txBody>
                  <a:tcPr marL="7620" marR="7620" marT="7620" marB="0" anchor="b"/>
                </a:tc>
                <a:tc>
                  <a:txBody>
                    <a:bodyPr/>
                    <a:lstStyle/>
                    <a:p>
                      <a:pPr algn="ctr" fontAlgn="b"/>
                      <a:r>
                        <a:rPr lang="en-GB" sz="1400" b="1" i="0" u="none" strike="noStrike" dirty="0">
                          <a:solidFill>
                            <a:srgbClr val="000000"/>
                          </a:solidFill>
                          <a:effectLst/>
                          <a:latin typeface="Calibri" panose="020F0502020204030204" pitchFamily="34" charset="0"/>
                        </a:rPr>
                        <a:t>MON</a:t>
                      </a:r>
                    </a:p>
                  </a:txBody>
                  <a:tcPr marL="7620" marR="7620" marT="7620" marB="0" anchor="b"/>
                </a:tc>
                <a:tc>
                  <a:txBody>
                    <a:bodyPr/>
                    <a:lstStyle/>
                    <a:p>
                      <a:pPr algn="ctr" fontAlgn="b"/>
                      <a:r>
                        <a:rPr lang="en-GB" sz="1400" b="1" i="0" u="none" strike="noStrike" dirty="0">
                          <a:solidFill>
                            <a:srgbClr val="000000"/>
                          </a:solidFill>
                          <a:effectLst/>
                          <a:latin typeface="Calibri" panose="020F0502020204030204" pitchFamily="34" charset="0"/>
                        </a:rPr>
                        <a:t>TUE</a:t>
                      </a:r>
                    </a:p>
                  </a:txBody>
                  <a:tcPr marL="7620" marR="7620" marT="7620" marB="0" anchor="b"/>
                </a:tc>
                <a:tc>
                  <a:txBody>
                    <a:bodyPr/>
                    <a:lstStyle/>
                    <a:p>
                      <a:pPr algn="ctr" fontAlgn="b"/>
                      <a:r>
                        <a:rPr lang="en-GB" sz="1400" b="1" u="none" strike="noStrike" dirty="0">
                          <a:effectLst/>
                        </a:rPr>
                        <a:t>WED</a:t>
                      </a:r>
                      <a:endParaRPr lang="en-GB" sz="1400" b="1" i="0" u="none" strike="noStrike" dirty="0">
                        <a:solidFill>
                          <a:srgbClr val="000000"/>
                        </a:solidFill>
                        <a:effectLst/>
                        <a:latin typeface="Calibri" panose="020F0502020204030204" pitchFamily="34" charset="0"/>
                      </a:endParaRPr>
                    </a:p>
                  </a:txBody>
                  <a:tcPr marL="7620" marR="7620" marT="7620" marB="0" anchor="b"/>
                </a:tc>
                <a:tc>
                  <a:txBody>
                    <a:bodyPr/>
                    <a:lstStyle/>
                    <a:p>
                      <a:pPr algn="ctr" fontAlgn="b"/>
                      <a:endParaRPr lang="en-GB" sz="1400" b="1" i="0" u="none" strike="noStrike" dirty="0">
                        <a:solidFill>
                          <a:srgbClr val="000000"/>
                        </a:solidFill>
                        <a:effectLst/>
                        <a:latin typeface="Calibri" panose="020F0502020204030204" pitchFamily="34" charset="0"/>
                      </a:endParaRPr>
                    </a:p>
                  </a:txBody>
                  <a:tcPr marL="7620" marR="7620" marT="7620" marB="0" anchor="b"/>
                </a:tc>
                <a:tc>
                  <a:txBody>
                    <a:bodyPr/>
                    <a:lstStyle/>
                    <a:p>
                      <a:pPr algn="ctr" fontAlgn="b"/>
                      <a:endParaRPr lang="en-GB" sz="1400" b="1" i="0" u="none" strike="noStrike" dirty="0">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70844316"/>
                  </a:ext>
                </a:extLst>
              </a:tr>
              <a:tr h="258420">
                <a:tc>
                  <a:txBody>
                    <a:bodyPr/>
                    <a:lstStyle/>
                    <a:p>
                      <a:pPr algn="l" fontAlgn="b"/>
                      <a:r>
                        <a:rPr lang="en-GB" sz="1400" b="1" u="none" strike="noStrike" dirty="0">
                          <a:effectLst/>
                        </a:rPr>
                        <a:t>MAIN</a:t>
                      </a:r>
                      <a:endParaRPr lang="en-GB" sz="1400" b="1" i="0" u="none" strike="noStrike" dirty="0">
                        <a:solidFill>
                          <a:srgbClr val="000000"/>
                        </a:solidFill>
                        <a:effectLst/>
                        <a:latin typeface="Calibri" panose="020F0502020204030204" pitchFamily="34" charset="0"/>
                      </a:endParaRP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16</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10</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14</a:t>
                      </a:r>
                    </a:p>
                  </a:txBody>
                  <a:tcPr marL="7620" marR="7620" marT="7620" marB="0" anchor="b"/>
                </a:tc>
                <a:tc>
                  <a:txBody>
                    <a:bodyPr/>
                    <a:lstStyle/>
                    <a:p>
                      <a:pPr algn="r" fontAlgn="b"/>
                      <a:endParaRPr lang="en-GB" sz="1400" b="1" i="0" u="none" strike="noStrike" dirty="0">
                        <a:solidFill>
                          <a:srgbClr val="000000"/>
                        </a:solidFill>
                        <a:effectLst/>
                        <a:latin typeface="Calibri" panose="020F0502020204030204" pitchFamily="34" charset="0"/>
                      </a:endParaRPr>
                    </a:p>
                  </a:txBody>
                  <a:tcPr marL="7620" marR="7620" marT="7620" marB="0" anchor="b"/>
                </a:tc>
                <a:tc>
                  <a:txBody>
                    <a:bodyPr/>
                    <a:lstStyle/>
                    <a:p>
                      <a:pPr algn="r" fontAlgn="b"/>
                      <a:endParaRPr lang="en-GB" sz="1400" b="1" i="0" u="none" strike="noStrike" dirty="0">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2374232307"/>
                  </a:ext>
                </a:extLst>
              </a:tr>
              <a:tr h="258420">
                <a:tc>
                  <a:txBody>
                    <a:bodyPr/>
                    <a:lstStyle/>
                    <a:p>
                      <a:pPr algn="l" fontAlgn="b"/>
                      <a:r>
                        <a:rPr lang="en-GB" sz="1400" b="1" u="none" strike="noStrike" dirty="0">
                          <a:effectLst/>
                        </a:rPr>
                        <a:t>BO1</a:t>
                      </a:r>
                      <a:endParaRPr lang="en-GB" sz="1400" b="1" i="0" u="none" strike="noStrike" dirty="0">
                        <a:solidFill>
                          <a:srgbClr val="000000"/>
                        </a:solidFill>
                        <a:effectLst/>
                        <a:latin typeface="Calibri" panose="020F0502020204030204" pitchFamily="34" charset="0"/>
                      </a:endParaRP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0</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25</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29</a:t>
                      </a:r>
                    </a:p>
                  </a:txBody>
                  <a:tcPr marL="7620" marR="7620" marT="7620" marB="0" anchor="b"/>
                </a:tc>
                <a:tc>
                  <a:txBody>
                    <a:bodyPr/>
                    <a:lstStyle/>
                    <a:p>
                      <a:pPr algn="r" fontAlgn="b"/>
                      <a:endParaRPr lang="en-GB" sz="1400" b="1" i="0" u="none" strike="noStrike" dirty="0">
                        <a:solidFill>
                          <a:srgbClr val="000000"/>
                        </a:solidFill>
                        <a:effectLst/>
                        <a:latin typeface="Calibri" panose="020F0502020204030204" pitchFamily="34" charset="0"/>
                      </a:endParaRPr>
                    </a:p>
                  </a:txBody>
                  <a:tcPr marL="7620" marR="7620" marT="7620" marB="0" anchor="b"/>
                </a:tc>
                <a:tc>
                  <a:txBody>
                    <a:bodyPr/>
                    <a:lstStyle/>
                    <a:p>
                      <a:pPr algn="r" fontAlgn="b"/>
                      <a:endParaRPr lang="en-GB" sz="1400" b="1" i="0" u="none" strike="noStrike" dirty="0">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619666072"/>
                  </a:ext>
                </a:extLst>
              </a:tr>
              <a:tr h="258420">
                <a:tc>
                  <a:txBody>
                    <a:bodyPr/>
                    <a:lstStyle/>
                    <a:p>
                      <a:pPr algn="l" fontAlgn="b"/>
                      <a:r>
                        <a:rPr lang="en-GB" sz="1400" b="1" u="none" strike="noStrike" dirty="0">
                          <a:effectLst/>
                        </a:rPr>
                        <a:t>BO2</a:t>
                      </a:r>
                      <a:endParaRPr lang="en-GB" sz="1400" b="1" i="0" u="none" strike="noStrike" dirty="0">
                        <a:solidFill>
                          <a:srgbClr val="000000"/>
                        </a:solidFill>
                        <a:effectLst/>
                        <a:latin typeface="Calibri" panose="020F0502020204030204" pitchFamily="34" charset="0"/>
                      </a:endParaRP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14</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14</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4</a:t>
                      </a:r>
                    </a:p>
                  </a:txBody>
                  <a:tcPr marL="7620" marR="7620" marT="7620" marB="0" anchor="b"/>
                </a:tc>
                <a:tc>
                  <a:txBody>
                    <a:bodyPr/>
                    <a:lstStyle/>
                    <a:p>
                      <a:pPr algn="r" fontAlgn="b"/>
                      <a:endParaRPr lang="en-GB" sz="1400" b="1" i="0" u="none" strike="noStrike" dirty="0">
                        <a:solidFill>
                          <a:srgbClr val="000000"/>
                        </a:solidFill>
                        <a:effectLst/>
                        <a:latin typeface="Calibri" panose="020F0502020204030204" pitchFamily="34" charset="0"/>
                      </a:endParaRPr>
                    </a:p>
                  </a:txBody>
                  <a:tcPr marL="7620" marR="7620" marT="7620" marB="0" anchor="b"/>
                </a:tc>
                <a:tc>
                  <a:txBody>
                    <a:bodyPr/>
                    <a:lstStyle/>
                    <a:p>
                      <a:pPr algn="r" fontAlgn="b"/>
                      <a:endParaRPr lang="en-GB" sz="1400" b="1" i="0" u="none" strike="noStrike" dirty="0">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2776716989"/>
                  </a:ext>
                </a:extLst>
              </a:tr>
            </a:tbl>
          </a:graphicData>
        </a:graphic>
      </p:graphicFrame>
      <p:graphicFrame>
        <p:nvGraphicFramePr>
          <p:cNvPr id="5" name="Table 4">
            <a:extLst>
              <a:ext uri="{FF2B5EF4-FFF2-40B4-BE49-F238E27FC236}">
                <a16:creationId xmlns:a16="http://schemas.microsoft.com/office/drawing/2014/main" id="{EA284424-244D-44EE-B64D-89FEA683432F}"/>
              </a:ext>
            </a:extLst>
          </p:cNvPr>
          <p:cNvGraphicFramePr>
            <a:graphicFrameLocks noGrp="1"/>
          </p:cNvGraphicFramePr>
          <p:nvPr>
            <p:extLst>
              <p:ext uri="{D42A27DB-BD31-4B8C-83A1-F6EECF244321}">
                <p14:modId xmlns:p14="http://schemas.microsoft.com/office/powerpoint/2010/main" val="4079170576"/>
              </p:ext>
            </p:extLst>
          </p:nvPr>
        </p:nvGraphicFramePr>
        <p:xfrm>
          <a:off x="575033" y="2457105"/>
          <a:ext cx="4294145" cy="1064644"/>
        </p:xfrm>
        <a:graphic>
          <a:graphicData uri="http://schemas.openxmlformats.org/drawingml/2006/table">
            <a:tbl>
              <a:tblPr>
                <a:tableStyleId>{5C22544A-7EE6-4342-B048-85BDC9FD1C3A}</a:tableStyleId>
              </a:tblPr>
              <a:tblGrid>
                <a:gridCol w="968801">
                  <a:extLst>
                    <a:ext uri="{9D8B030D-6E8A-4147-A177-3AD203B41FA5}">
                      <a16:colId xmlns:a16="http://schemas.microsoft.com/office/drawing/2014/main" val="4274863807"/>
                    </a:ext>
                  </a:extLst>
                </a:gridCol>
                <a:gridCol w="628412">
                  <a:extLst>
                    <a:ext uri="{9D8B030D-6E8A-4147-A177-3AD203B41FA5}">
                      <a16:colId xmlns:a16="http://schemas.microsoft.com/office/drawing/2014/main" val="3944457425"/>
                    </a:ext>
                  </a:extLst>
                </a:gridCol>
                <a:gridCol w="687258">
                  <a:extLst>
                    <a:ext uri="{9D8B030D-6E8A-4147-A177-3AD203B41FA5}">
                      <a16:colId xmlns:a16="http://schemas.microsoft.com/office/drawing/2014/main" val="2169971585"/>
                    </a:ext>
                  </a:extLst>
                </a:gridCol>
                <a:gridCol w="680240">
                  <a:extLst>
                    <a:ext uri="{9D8B030D-6E8A-4147-A177-3AD203B41FA5}">
                      <a16:colId xmlns:a16="http://schemas.microsoft.com/office/drawing/2014/main" val="2265936063"/>
                    </a:ext>
                  </a:extLst>
                </a:gridCol>
                <a:gridCol w="660803">
                  <a:extLst>
                    <a:ext uri="{9D8B030D-6E8A-4147-A177-3AD203B41FA5}">
                      <a16:colId xmlns:a16="http://schemas.microsoft.com/office/drawing/2014/main" val="3702266035"/>
                    </a:ext>
                  </a:extLst>
                </a:gridCol>
                <a:gridCol w="668631">
                  <a:extLst>
                    <a:ext uri="{9D8B030D-6E8A-4147-A177-3AD203B41FA5}">
                      <a16:colId xmlns:a16="http://schemas.microsoft.com/office/drawing/2014/main" val="3499693046"/>
                    </a:ext>
                  </a:extLst>
                </a:gridCol>
              </a:tblGrid>
              <a:tr h="258420">
                <a:tc>
                  <a:txBody>
                    <a:bodyPr/>
                    <a:lstStyle/>
                    <a:p>
                      <a:pPr algn="l" fontAlgn="b"/>
                      <a:r>
                        <a:rPr lang="en-GB" sz="1400" b="1" i="0" u="none" strike="noStrike" dirty="0">
                          <a:solidFill>
                            <a:srgbClr val="000000"/>
                          </a:solidFill>
                          <a:effectLst/>
                          <a:latin typeface="Calibri" panose="020F0502020204030204" pitchFamily="34" charset="0"/>
                        </a:rPr>
                        <a:t>119bis-e W1</a:t>
                      </a:r>
                    </a:p>
                  </a:txBody>
                  <a:tcPr marL="7620" marR="7620" marT="7620" marB="0" anchor="b"/>
                </a:tc>
                <a:tc>
                  <a:txBody>
                    <a:bodyPr/>
                    <a:lstStyle/>
                    <a:p>
                      <a:pPr algn="ctr" fontAlgn="b"/>
                      <a:r>
                        <a:rPr lang="en-GB" sz="1400" b="1" u="none" strike="noStrike" dirty="0">
                          <a:effectLst/>
                        </a:rPr>
                        <a:t>MON</a:t>
                      </a:r>
                      <a:endParaRPr lang="en-GB" sz="1400" b="1" i="0" u="none" strike="noStrike" dirty="0">
                        <a:solidFill>
                          <a:srgbClr val="000000"/>
                        </a:solidFill>
                        <a:effectLst/>
                        <a:latin typeface="Calibri" panose="020F0502020204030204" pitchFamily="34" charset="0"/>
                      </a:endParaRPr>
                    </a:p>
                  </a:txBody>
                  <a:tcPr marL="7620" marR="7620" marT="7620" marB="0" anchor="b"/>
                </a:tc>
                <a:tc>
                  <a:txBody>
                    <a:bodyPr/>
                    <a:lstStyle/>
                    <a:p>
                      <a:pPr algn="ctr" fontAlgn="b"/>
                      <a:r>
                        <a:rPr lang="en-GB" sz="1400" b="1" u="none" strike="noStrike" dirty="0">
                          <a:effectLst/>
                        </a:rPr>
                        <a:t>TUE</a:t>
                      </a:r>
                      <a:endParaRPr lang="en-GB" sz="1400" b="1" i="0" u="none" strike="noStrike" dirty="0">
                        <a:solidFill>
                          <a:srgbClr val="000000"/>
                        </a:solidFill>
                        <a:effectLst/>
                        <a:latin typeface="Calibri" panose="020F0502020204030204" pitchFamily="34" charset="0"/>
                      </a:endParaRPr>
                    </a:p>
                  </a:txBody>
                  <a:tcPr marL="7620" marR="7620" marT="7620" marB="0" anchor="b"/>
                </a:tc>
                <a:tc>
                  <a:txBody>
                    <a:bodyPr/>
                    <a:lstStyle/>
                    <a:p>
                      <a:pPr algn="ctr" fontAlgn="b"/>
                      <a:r>
                        <a:rPr lang="en-GB" sz="1400" b="1" u="none" strike="noStrike" dirty="0">
                          <a:effectLst/>
                        </a:rPr>
                        <a:t>WED</a:t>
                      </a:r>
                      <a:endParaRPr lang="en-GB" sz="1400" b="1" i="0" u="none" strike="noStrike" dirty="0">
                        <a:solidFill>
                          <a:srgbClr val="000000"/>
                        </a:solidFill>
                        <a:effectLst/>
                        <a:latin typeface="Calibri" panose="020F0502020204030204" pitchFamily="34" charset="0"/>
                      </a:endParaRPr>
                    </a:p>
                  </a:txBody>
                  <a:tcPr marL="7620" marR="7620" marT="7620" marB="0" anchor="b"/>
                </a:tc>
                <a:tc>
                  <a:txBody>
                    <a:bodyPr/>
                    <a:lstStyle/>
                    <a:p>
                      <a:pPr algn="ctr" fontAlgn="b"/>
                      <a:r>
                        <a:rPr lang="en-GB" sz="1400" b="1" u="none" strike="noStrike" dirty="0">
                          <a:effectLst/>
                        </a:rPr>
                        <a:t>THU</a:t>
                      </a:r>
                      <a:endParaRPr lang="en-GB" sz="1400" b="1" i="0" u="none" strike="noStrike" dirty="0">
                        <a:solidFill>
                          <a:srgbClr val="000000"/>
                        </a:solidFill>
                        <a:effectLst/>
                        <a:latin typeface="Calibri" panose="020F0502020204030204" pitchFamily="34" charset="0"/>
                      </a:endParaRPr>
                    </a:p>
                  </a:txBody>
                  <a:tcPr marL="7620" marR="7620" marT="7620" marB="0" anchor="b"/>
                </a:tc>
                <a:tc>
                  <a:txBody>
                    <a:bodyPr/>
                    <a:lstStyle/>
                    <a:p>
                      <a:pPr algn="ctr" fontAlgn="b"/>
                      <a:r>
                        <a:rPr lang="en-GB" sz="1400" b="1" u="none" strike="noStrike" dirty="0">
                          <a:effectLst/>
                        </a:rPr>
                        <a:t>FRI</a:t>
                      </a:r>
                      <a:endParaRPr lang="en-GB" sz="1400" b="1" i="0" u="none" strike="noStrike" dirty="0">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1903001579"/>
                  </a:ext>
                </a:extLst>
              </a:tr>
              <a:tr h="258420">
                <a:tc>
                  <a:txBody>
                    <a:bodyPr/>
                    <a:lstStyle/>
                    <a:p>
                      <a:pPr algn="l" fontAlgn="b"/>
                      <a:r>
                        <a:rPr lang="en-GB" sz="1400" b="1" u="none" strike="noStrike" dirty="0">
                          <a:effectLst/>
                        </a:rPr>
                        <a:t>MAIN</a:t>
                      </a:r>
                      <a:endParaRPr lang="en-GB" sz="1400" b="1" i="0" u="none" strike="noStrike" dirty="0">
                        <a:solidFill>
                          <a:srgbClr val="000000"/>
                        </a:solidFill>
                        <a:effectLst/>
                        <a:latin typeface="Calibri" panose="020F0502020204030204" pitchFamily="34" charset="0"/>
                      </a:endParaRP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40</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12</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21</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10</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-2</a:t>
                      </a:r>
                    </a:p>
                  </a:txBody>
                  <a:tcPr marL="7620" marR="7620" marT="7620" marB="0" anchor="b"/>
                </a:tc>
                <a:extLst>
                  <a:ext uri="{0D108BD9-81ED-4DB2-BD59-A6C34878D82A}">
                    <a16:rowId xmlns:a16="http://schemas.microsoft.com/office/drawing/2014/main" val="2797272340"/>
                  </a:ext>
                </a:extLst>
              </a:tr>
              <a:tr h="289384">
                <a:tc>
                  <a:txBody>
                    <a:bodyPr/>
                    <a:lstStyle/>
                    <a:p>
                      <a:pPr algn="l" fontAlgn="b"/>
                      <a:r>
                        <a:rPr lang="en-GB" sz="1400" b="1" u="none" strike="noStrike" dirty="0">
                          <a:effectLst/>
                        </a:rPr>
                        <a:t>BO1</a:t>
                      </a:r>
                      <a:endParaRPr lang="en-GB" sz="1400" b="1" i="0" u="none" strike="noStrike" dirty="0">
                        <a:solidFill>
                          <a:srgbClr val="000000"/>
                        </a:solidFill>
                        <a:effectLst/>
                        <a:latin typeface="Calibri" panose="020F0502020204030204" pitchFamily="34" charset="0"/>
                      </a:endParaRP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8</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6</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0</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5</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10</a:t>
                      </a:r>
                    </a:p>
                  </a:txBody>
                  <a:tcPr marL="7620" marR="7620" marT="7620" marB="0" anchor="b"/>
                </a:tc>
                <a:extLst>
                  <a:ext uri="{0D108BD9-81ED-4DB2-BD59-A6C34878D82A}">
                    <a16:rowId xmlns:a16="http://schemas.microsoft.com/office/drawing/2014/main" val="1634010493"/>
                  </a:ext>
                </a:extLst>
              </a:tr>
              <a:tr h="258420">
                <a:tc>
                  <a:txBody>
                    <a:bodyPr/>
                    <a:lstStyle/>
                    <a:p>
                      <a:pPr algn="l" fontAlgn="b"/>
                      <a:r>
                        <a:rPr lang="en-GB" sz="1400" b="1" u="none" strike="noStrike" dirty="0">
                          <a:effectLst/>
                        </a:rPr>
                        <a:t>BO2</a:t>
                      </a:r>
                      <a:endParaRPr lang="en-GB" sz="1400" b="1" i="0" u="none" strike="noStrike" dirty="0">
                        <a:solidFill>
                          <a:srgbClr val="000000"/>
                        </a:solidFill>
                        <a:effectLst/>
                        <a:latin typeface="Calibri" panose="020F0502020204030204" pitchFamily="34" charset="0"/>
                      </a:endParaRP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33</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22</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22</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7</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11</a:t>
                      </a:r>
                    </a:p>
                  </a:txBody>
                  <a:tcPr marL="7620" marR="7620" marT="7620" marB="0" anchor="b"/>
                </a:tc>
                <a:extLst>
                  <a:ext uri="{0D108BD9-81ED-4DB2-BD59-A6C34878D82A}">
                    <a16:rowId xmlns:a16="http://schemas.microsoft.com/office/drawing/2014/main" val="1223033861"/>
                  </a:ext>
                </a:extLst>
              </a:tr>
            </a:tbl>
          </a:graphicData>
        </a:graphic>
      </p:graphicFrame>
      <p:graphicFrame>
        <p:nvGraphicFramePr>
          <p:cNvPr id="7" name="Table 6">
            <a:extLst>
              <a:ext uri="{FF2B5EF4-FFF2-40B4-BE49-F238E27FC236}">
                <a16:creationId xmlns:a16="http://schemas.microsoft.com/office/drawing/2014/main" id="{6DDBFC58-7414-492C-BB53-2DEF2C8BCC30}"/>
              </a:ext>
            </a:extLst>
          </p:cNvPr>
          <p:cNvGraphicFramePr>
            <a:graphicFrameLocks noGrp="1"/>
          </p:cNvGraphicFramePr>
          <p:nvPr>
            <p:extLst>
              <p:ext uri="{D42A27DB-BD31-4B8C-83A1-F6EECF244321}">
                <p14:modId xmlns:p14="http://schemas.microsoft.com/office/powerpoint/2010/main" val="1783151863"/>
              </p:ext>
            </p:extLst>
          </p:nvPr>
        </p:nvGraphicFramePr>
        <p:xfrm>
          <a:off x="6232121" y="2422226"/>
          <a:ext cx="4294145" cy="1064644"/>
        </p:xfrm>
        <a:graphic>
          <a:graphicData uri="http://schemas.openxmlformats.org/drawingml/2006/table">
            <a:tbl>
              <a:tblPr>
                <a:tableStyleId>{5C22544A-7EE6-4342-B048-85BDC9FD1C3A}</a:tableStyleId>
              </a:tblPr>
              <a:tblGrid>
                <a:gridCol w="968801">
                  <a:extLst>
                    <a:ext uri="{9D8B030D-6E8A-4147-A177-3AD203B41FA5}">
                      <a16:colId xmlns:a16="http://schemas.microsoft.com/office/drawing/2014/main" val="4274863807"/>
                    </a:ext>
                  </a:extLst>
                </a:gridCol>
                <a:gridCol w="628412">
                  <a:extLst>
                    <a:ext uri="{9D8B030D-6E8A-4147-A177-3AD203B41FA5}">
                      <a16:colId xmlns:a16="http://schemas.microsoft.com/office/drawing/2014/main" val="3944457425"/>
                    </a:ext>
                  </a:extLst>
                </a:gridCol>
                <a:gridCol w="687258">
                  <a:extLst>
                    <a:ext uri="{9D8B030D-6E8A-4147-A177-3AD203B41FA5}">
                      <a16:colId xmlns:a16="http://schemas.microsoft.com/office/drawing/2014/main" val="2169971585"/>
                    </a:ext>
                  </a:extLst>
                </a:gridCol>
                <a:gridCol w="680240">
                  <a:extLst>
                    <a:ext uri="{9D8B030D-6E8A-4147-A177-3AD203B41FA5}">
                      <a16:colId xmlns:a16="http://schemas.microsoft.com/office/drawing/2014/main" val="2265936063"/>
                    </a:ext>
                  </a:extLst>
                </a:gridCol>
                <a:gridCol w="660803">
                  <a:extLst>
                    <a:ext uri="{9D8B030D-6E8A-4147-A177-3AD203B41FA5}">
                      <a16:colId xmlns:a16="http://schemas.microsoft.com/office/drawing/2014/main" val="3702266035"/>
                    </a:ext>
                  </a:extLst>
                </a:gridCol>
                <a:gridCol w="668631">
                  <a:extLst>
                    <a:ext uri="{9D8B030D-6E8A-4147-A177-3AD203B41FA5}">
                      <a16:colId xmlns:a16="http://schemas.microsoft.com/office/drawing/2014/main" val="3499693046"/>
                    </a:ext>
                  </a:extLst>
                </a:gridCol>
              </a:tblGrid>
              <a:tr h="258420">
                <a:tc>
                  <a:txBody>
                    <a:bodyPr/>
                    <a:lstStyle/>
                    <a:p>
                      <a:pPr algn="l" fontAlgn="b"/>
                      <a:r>
                        <a:rPr lang="en-GB" sz="1400" b="1" i="0" u="none" strike="noStrike" dirty="0">
                          <a:solidFill>
                            <a:srgbClr val="000000"/>
                          </a:solidFill>
                          <a:effectLst/>
                          <a:latin typeface="Calibri" panose="020F0502020204030204" pitchFamily="34" charset="0"/>
                        </a:rPr>
                        <a:t>120</a:t>
                      </a:r>
                    </a:p>
                  </a:txBody>
                  <a:tcPr marL="7620" marR="7620" marT="7620" marB="0" anchor="b"/>
                </a:tc>
                <a:tc>
                  <a:txBody>
                    <a:bodyPr/>
                    <a:lstStyle/>
                    <a:p>
                      <a:pPr algn="ctr" fontAlgn="b"/>
                      <a:r>
                        <a:rPr lang="en-GB" sz="1400" b="1" u="none" strike="noStrike" dirty="0">
                          <a:effectLst/>
                        </a:rPr>
                        <a:t>MON</a:t>
                      </a:r>
                      <a:endParaRPr lang="en-GB" sz="1400" b="1" i="0" u="none" strike="noStrike" dirty="0">
                        <a:solidFill>
                          <a:srgbClr val="000000"/>
                        </a:solidFill>
                        <a:effectLst/>
                        <a:latin typeface="Calibri" panose="020F0502020204030204" pitchFamily="34" charset="0"/>
                      </a:endParaRPr>
                    </a:p>
                  </a:txBody>
                  <a:tcPr marL="7620" marR="7620" marT="7620" marB="0" anchor="b"/>
                </a:tc>
                <a:tc>
                  <a:txBody>
                    <a:bodyPr/>
                    <a:lstStyle/>
                    <a:p>
                      <a:pPr algn="ctr" fontAlgn="b"/>
                      <a:r>
                        <a:rPr lang="en-GB" sz="1400" b="1" u="none" strike="noStrike" dirty="0">
                          <a:effectLst/>
                        </a:rPr>
                        <a:t>TUE</a:t>
                      </a:r>
                      <a:endParaRPr lang="en-GB" sz="1400" b="1" i="0" u="none" strike="noStrike" dirty="0">
                        <a:solidFill>
                          <a:srgbClr val="000000"/>
                        </a:solidFill>
                        <a:effectLst/>
                        <a:latin typeface="Calibri" panose="020F0502020204030204" pitchFamily="34" charset="0"/>
                      </a:endParaRPr>
                    </a:p>
                  </a:txBody>
                  <a:tcPr marL="7620" marR="7620" marT="7620" marB="0" anchor="b"/>
                </a:tc>
                <a:tc>
                  <a:txBody>
                    <a:bodyPr/>
                    <a:lstStyle/>
                    <a:p>
                      <a:pPr algn="ctr" fontAlgn="b"/>
                      <a:r>
                        <a:rPr lang="en-GB" sz="1400" b="1" u="none" strike="noStrike" dirty="0">
                          <a:effectLst/>
                        </a:rPr>
                        <a:t>WED</a:t>
                      </a:r>
                      <a:endParaRPr lang="en-GB" sz="1400" b="1" i="0" u="none" strike="noStrike" dirty="0">
                        <a:solidFill>
                          <a:srgbClr val="000000"/>
                        </a:solidFill>
                        <a:effectLst/>
                        <a:latin typeface="Calibri" panose="020F0502020204030204" pitchFamily="34" charset="0"/>
                      </a:endParaRPr>
                    </a:p>
                  </a:txBody>
                  <a:tcPr marL="7620" marR="7620" marT="7620" marB="0" anchor="b"/>
                </a:tc>
                <a:tc>
                  <a:txBody>
                    <a:bodyPr/>
                    <a:lstStyle/>
                    <a:p>
                      <a:pPr algn="ctr" fontAlgn="b"/>
                      <a:r>
                        <a:rPr lang="en-GB" sz="1400" b="1" u="none" strike="noStrike" dirty="0">
                          <a:effectLst/>
                        </a:rPr>
                        <a:t>THU</a:t>
                      </a:r>
                      <a:endParaRPr lang="en-GB" sz="1400" b="1" i="0" u="none" strike="noStrike" dirty="0">
                        <a:solidFill>
                          <a:srgbClr val="000000"/>
                        </a:solidFill>
                        <a:effectLst/>
                        <a:latin typeface="Calibri" panose="020F0502020204030204" pitchFamily="34" charset="0"/>
                      </a:endParaRPr>
                    </a:p>
                  </a:txBody>
                  <a:tcPr marL="7620" marR="7620" marT="7620" marB="0" anchor="b"/>
                </a:tc>
                <a:tc>
                  <a:txBody>
                    <a:bodyPr/>
                    <a:lstStyle/>
                    <a:p>
                      <a:pPr algn="ctr" fontAlgn="b"/>
                      <a:r>
                        <a:rPr lang="en-GB" sz="1400" b="1" u="none" strike="noStrike" dirty="0">
                          <a:effectLst/>
                        </a:rPr>
                        <a:t>FRI</a:t>
                      </a:r>
                      <a:endParaRPr lang="en-GB" sz="1400" b="1" i="0" u="none" strike="noStrike" dirty="0">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1903001579"/>
                  </a:ext>
                </a:extLst>
              </a:tr>
              <a:tr h="258420">
                <a:tc>
                  <a:txBody>
                    <a:bodyPr/>
                    <a:lstStyle/>
                    <a:p>
                      <a:pPr algn="l" fontAlgn="b"/>
                      <a:r>
                        <a:rPr lang="en-GB" sz="1400" b="1" u="none" strike="noStrike" dirty="0">
                          <a:effectLst/>
                        </a:rPr>
                        <a:t>MAIN</a:t>
                      </a:r>
                      <a:endParaRPr lang="en-GB" sz="1400" b="1" i="0" u="none" strike="noStrike" dirty="0">
                        <a:solidFill>
                          <a:srgbClr val="000000"/>
                        </a:solidFill>
                        <a:effectLst/>
                        <a:latin typeface="Calibri" panose="020F0502020204030204" pitchFamily="34" charset="0"/>
                      </a:endParaRP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50</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40</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40</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20</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0</a:t>
                      </a:r>
                    </a:p>
                  </a:txBody>
                  <a:tcPr marL="7620" marR="7620" marT="7620" marB="0" anchor="b"/>
                </a:tc>
                <a:extLst>
                  <a:ext uri="{0D108BD9-81ED-4DB2-BD59-A6C34878D82A}">
                    <a16:rowId xmlns:a16="http://schemas.microsoft.com/office/drawing/2014/main" val="2797272340"/>
                  </a:ext>
                </a:extLst>
              </a:tr>
              <a:tr h="289384">
                <a:tc>
                  <a:txBody>
                    <a:bodyPr/>
                    <a:lstStyle/>
                    <a:p>
                      <a:pPr algn="l" fontAlgn="b"/>
                      <a:r>
                        <a:rPr lang="en-GB" sz="1400" b="1" u="none" strike="noStrike" dirty="0">
                          <a:effectLst/>
                        </a:rPr>
                        <a:t>BO1</a:t>
                      </a:r>
                      <a:endParaRPr lang="en-GB" sz="1400" b="1" i="0" u="none" strike="noStrike" dirty="0">
                        <a:solidFill>
                          <a:srgbClr val="000000"/>
                        </a:solidFill>
                        <a:effectLst/>
                        <a:latin typeface="Calibri" panose="020F0502020204030204" pitchFamily="34" charset="0"/>
                      </a:endParaRP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30</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5</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0</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15</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0</a:t>
                      </a:r>
                    </a:p>
                  </a:txBody>
                  <a:tcPr marL="7620" marR="7620" marT="7620" marB="0" anchor="b"/>
                </a:tc>
                <a:extLst>
                  <a:ext uri="{0D108BD9-81ED-4DB2-BD59-A6C34878D82A}">
                    <a16:rowId xmlns:a16="http://schemas.microsoft.com/office/drawing/2014/main" val="1634010493"/>
                  </a:ext>
                </a:extLst>
              </a:tr>
              <a:tr h="258420">
                <a:tc>
                  <a:txBody>
                    <a:bodyPr/>
                    <a:lstStyle/>
                    <a:p>
                      <a:pPr algn="l" fontAlgn="b"/>
                      <a:r>
                        <a:rPr lang="en-GB" sz="1400" b="1" u="none" strike="noStrike" dirty="0">
                          <a:effectLst/>
                        </a:rPr>
                        <a:t>BO2</a:t>
                      </a:r>
                      <a:endParaRPr lang="en-GB" sz="1400" b="1" i="0" u="none" strike="noStrike" dirty="0">
                        <a:solidFill>
                          <a:srgbClr val="000000"/>
                        </a:solidFill>
                        <a:effectLst/>
                        <a:latin typeface="Calibri" panose="020F0502020204030204" pitchFamily="34" charset="0"/>
                      </a:endParaRP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30</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30</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45</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-60</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0</a:t>
                      </a:r>
                    </a:p>
                  </a:txBody>
                  <a:tcPr marL="7620" marR="7620" marT="7620" marB="0" anchor="b"/>
                </a:tc>
                <a:extLst>
                  <a:ext uri="{0D108BD9-81ED-4DB2-BD59-A6C34878D82A}">
                    <a16:rowId xmlns:a16="http://schemas.microsoft.com/office/drawing/2014/main" val="1223033861"/>
                  </a:ext>
                </a:extLst>
              </a:tr>
            </a:tbl>
          </a:graphicData>
        </a:graphic>
      </p:graphicFrame>
      <p:sp>
        <p:nvSpPr>
          <p:cNvPr id="8" name="TextBox 7">
            <a:extLst>
              <a:ext uri="{FF2B5EF4-FFF2-40B4-BE49-F238E27FC236}">
                <a16:creationId xmlns:a16="http://schemas.microsoft.com/office/drawing/2014/main" id="{18522606-1BDE-4B79-A3AC-B937C70CAA12}"/>
              </a:ext>
            </a:extLst>
          </p:cNvPr>
          <p:cNvSpPr txBox="1"/>
          <p:nvPr/>
        </p:nvSpPr>
        <p:spPr>
          <a:xfrm>
            <a:off x="6300790" y="3779222"/>
            <a:ext cx="4844197" cy="523220"/>
          </a:xfrm>
          <a:prstGeom prst="rect">
            <a:avLst/>
          </a:prstGeom>
          <a:noFill/>
        </p:spPr>
        <p:txBody>
          <a:bodyPr wrap="square" rtlCol="0">
            <a:spAutoFit/>
          </a:bodyPr>
          <a:lstStyle/>
          <a:p>
            <a:r>
              <a:rPr lang="en-US" sz="1400" dirty="0"/>
              <a:t>Total On-Line Time:  Nominal time + Over Time</a:t>
            </a:r>
          </a:p>
          <a:p>
            <a:r>
              <a:rPr lang="en-US" sz="1400" dirty="0"/>
              <a:t>110 + 4 = 114h</a:t>
            </a:r>
          </a:p>
        </p:txBody>
      </p:sp>
    </p:spTree>
    <p:extLst>
      <p:ext uri="{BB962C8B-B14F-4D97-AF65-F5344CB8AC3E}">
        <p14:creationId xmlns:p14="http://schemas.microsoft.com/office/powerpoint/2010/main" val="2166628527"/>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AE1225-BABC-471C-ABB1-E8ADAA603C2C}"/>
              </a:ext>
            </a:extLst>
          </p:cNvPr>
          <p:cNvSpPr>
            <a:spLocks noGrp="1"/>
          </p:cNvSpPr>
          <p:nvPr>
            <p:ph type="title"/>
          </p:nvPr>
        </p:nvSpPr>
        <p:spPr/>
        <p:txBody>
          <a:bodyPr/>
          <a:lstStyle/>
          <a:p>
            <a:r>
              <a:rPr lang="en-GB" dirty="0"/>
              <a:t>RAN2 General </a:t>
            </a:r>
          </a:p>
        </p:txBody>
      </p:sp>
      <p:sp>
        <p:nvSpPr>
          <p:cNvPr id="4" name="Content Placeholder 3">
            <a:extLst>
              <a:ext uri="{FF2B5EF4-FFF2-40B4-BE49-F238E27FC236}">
                <a16:creationId xmlns:a16="http://schemas.microsoft.com/office/drawing/2014/main" id="{E6381ED7-4EBC-4454-ADCD-A02990EE9108}"/>
              </a:ext>
            </a:extLst>
          </p:cNvPr>
          <p:cNvSpPr txBox="1">
            <a:spLocks noGrp="1"/>
          </p:cNvSpPr>
          <p:nvPr>
            <p:ph idx="1"/>
          </p:nvPr>
        </p:nvSpPr>
        <p:spPr>
          <a:xfrm>
            <a:off x="838200" y="1970405"/>
            <a:ext cx="10515600" cy="4483279"/>
          </a:xfrm>
          <a:prstGeom prst="rect">
            <a:avLst/>
          </a:prstGeom>
          <a:noFill/>
        </p:spPr>
        <p:txBody>
          <a:bodyPr wrap="square" rtlCol="0">
            <a:spAutoFit/>
          </a:bodyPr>
          <a:lstStyle/>
          <a:p>
            <a:pPr marL="0" indent="0">
              <a:buNone/>
            </a:pPr>
            <a:r>
              <a:rPr lang="en-US" sz="2000" dirty="0"/>
              <a:t>Remarks on Load: </a:t>
            </a:r>
          </a:p>
          <a:p>
            <a:pPr>
              <a:buFontTx/>
              <a:buChar char="-"/>
            </a:pPr>
            <a:r>
              <a:rPr lang="en-US" sz="2000" dirty="0"/>
              <a:t>RAN2 119bis-e: The Agenda reduction was useful from load perspective and made the meeting work better (compared with e.g. August meeting, which was also a shortened e-meeting but with full agenda)</a:t>
            </a:r>
          </a:p>
          <a:p>
            <a:pPr>
              <a:buFontTx/>
              <a:buChar char="-"/>
            </a:pPr>
            <a:r>
              <a:rPr lang="en-US" sz="2000" dirty="0"/>
              <a:t>RAN2 120: F2F meeting was highly efficient from delegates time use point of view. The offline load was reduced to fraction of what it has been with e-meeting (by to great extent treat-on-line-first, continue only on promising proposals). </a:t>
            </a:r>
          </a:p>
          <a:p>
            <a:pPr marL="0" indent="0">
              <a:buNone/>
            </a:pPr>
            <a:r>
              <a:rPr lang="en-US" sz="2000" dirty="0"/>
              <a:t>Other aspects: </a:t>
            </a:r>
          </a:p>
          <a:p>
            <a:pPr>
              <a:buFontTx/>
              <a:buChar char="-"/>
            </a:pPr>
            <a:r>
              <a:rPr lang="en-US" sz="2000" dirty="0"/>
              <a:t>RAN2 120: </a:t>
            </a:r>
            <a:r>
              <a:rPr lang="en-US" sz="2000" dirty="0" err="1"/>
              <a:t>WiFi</a:t>
            </a:r>
            <a:r>
              <a:rPr lang="en-US" sz="2000" dirty="0"/>
              <a:t> was not stable all the time, as usual/as expected. Remote participation seemed to work often but not always. GTW screen and Audio sharing worked most often (session Chairs could connect by wired Ethernet). Audio issues for remote users were observed. </a:t>
            </a:r>
            <a:r>
              <a:rPr lang="en-US" sz="2000" dirty="0" err="1"/>
              <a:t>Tohru</a:t>
            </a:r>
            <a:r>
              <a:rPr lang="en-US" sz="2000" dirty="0"/>
              <a:t> didn’t work well (several session chairs operated </a:t>
            </a:r>
            <a:r>
              <a:rPr lang="en-US" sz="2000" dirty="0" err="1"/>
              <a:t>Tohru</a:t>
            </a:r>
            <a:r>
              <a:rPr lang="en-US" sz="2000" dirty="0"/>
              <a:t> by </a:t>
            </a:r>
            <a:r>
              <a:rPr lang="en-US" sz="2000" dirty="0" err="1"/>
              <a:t>WiFi</a:t>
            </a:r>
            <a:r>
              <a:rPr lang="en-US" sz="2000" dirty="0"/>
              <a:t>). Luckily most Remote Users were prepared and could use local agents. The in-room IR Audio system was sensitive and cumbersome to use (no robust coverage), but worked in the end. </a:t>
            </a:r>
          </a:p>
        </p:txBody>
      </p:sp>
    </p:spTree>
    <p:extLst>
      <p:ext uri="{BB962C8B-B14F-4D97-AF65-F5344CB8AC3E}">
        <p14:creationId xmlns:p14="http://schemas.microsoft.com/office/powerpoint/2010/main" val="2196756947"/>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Content Placeholder 2"/>
          <p:cNvSpPr>
            <a:spLocks noGrp="1"/>
          </p:cNvSpPr>
          <p:nvPr>
            <p:ph idx="1"/>
          </p:nvPr>
        </p:nvSpPr>
        <p:spPr>
          <a:xfrm>
            <a:off x="701468" y="1952389"/>
            <a:ext cx="4677698" cy="4351338"/>
          </a:xfrm>
        </p:spPr>
        <p:txBody>
          <a:bodyPr/>
          <a:lstStyle/>
          <a:p>
            <a:pPr marL="0" indent="0">
              <a:buNone/>
            </a:pPr>
            <a:r>
              <a:rPr lang="en-GB" altLang="en-US" sz="1600" b="1" dirty="0">
                <a:highlight>
                  <a:srgbClr val="FFFFFF"/>
                </a:highlight>
              </a:rPr>
              <a:t>Thank you</a:t>
            </a:r>
            <a:r>
              <a:rPr lang="en-GB" altLang="en-US" sz="1600" dirty="0">
                <a:highlight>
                  <a:srgbClr val="FFFFFF"/>
                </a:highlight>
              </a:rPr>
              <a:t> R2 leadership</a:t>
            </a:r>
          </a:p>
          <a:p>
            <a:pPr marL="0" indent="0">
              <a:buNone/>
            </a:pPr>
            <a:r>
              <a:rPr lang="en-GB" altLang="en-US" sz="1600" dirty="0"/>
              <a:t>- Juha Korhonen (MCC)</a:t>
            </a:r>
          </a:p>
          <a:p>
            <a:pPr marL="0" indent="0">
              <a:buNone/>
            </a:pPr>
            <a:r>
              <a:rPr lang="en-GB" altLang="en-US" sz="1600" dirty="0"/>
              <a:t>- Tero Henttonen (RAN2 Vice Chair)</a:t>
            </a:r>
          </a:p>
          <a:p>
            <a:pPr marL="0" indent="0">
              <a:buNone/>
            </a:pPr>
            <a:r>
              <a:rPr lang="en-GB" altLang="en-US" sz="1600" dirty="0"/>
              <a:t>- Sergio Parolari (RAN2 Vice Chair)</a:t>
            </a:r>
          </a:p>
          <a:p>
            <a:pPr marL="0" indent="0">
              <a:buNone/>
            </a:pPr>
            <a:r>
              <a:rPr lang="en-GB" altLang="en-US" sz="1600" dirty="0"/>
              <a:t>- Kyeongin Jeong (session chair)</a:t>
            </a:r>
          </a:p>
          <a:p>
            <a:pPr marL="0" indent="0">
              <a:buNone/>
            </a:pPr>
            <a:r>
              <a:rPr lang="en-GB" altLang="en-US" sz="1600" dirty="0"/>
              <a:t>- Nathan Tenny (session chair)</a:t>
            </a:r>
          </a:p>
          <a:p>
            <a:pPr marL="0" indent="0">
              <a:buNone/>
            </a:pPr>
            <a:r>
              <a:rPr lang="en-GB" altLang="en-US" sz="1600" dirty="0"/>
              <a:t>- Diana Pani (session chair)</a:t>
            </a:r>
          </a:p>
          <a:p>
            <a:pPr marL="0" indent="0">
              <a:buNone/>
            </a:pPr>
            <a:r>
              <a:rPr lang="en-GB" altLang="en-US" sz="1600" dirty="0"/>
              <a:t>- Hu Nan (session chair)</a:t>
            </a:r>
          </a:p>
          <a:p>
            <a:pPr marL="0" indent="0">
              <a:buNone/>
            </a:pPr>
            <a:r>
              <a:rPr lang="en-GB" altLang="en-US" sz="1600" dirty="0"/>
              <a:t>- Dawid Koziol (session chair)</a:t>
            </a:r>
          </a:p>
          <a:p>
            <a:pPr marL="0" indent="0">
              <a:buNone/>
            </a:pPr>
            <a:r>
              <a:rPr lang="en-GB" altLang="en-US" sz="1600" dirty="0"/>
              <a:t>- Sasha Sirotkin (session chair)</a:t>
            </a:r>
          </a:p>
          <a:p>
            <a:pPr marL="0" indent="0">
              <a:buNone/>
            </a:pPr>
            <a:r>
              <a:rPr lang="en-GB" altLang="en-US" sz="1600" dirty="0"/>
              <a:t>- Yi Guo (session chair)</a:t>
            </a:r>
          </a:p>
        </p:txBody>
      </p:sp>
      <p:sp>
        <p:nvSpPr>
          <p:cNvPr id="5" name="Title 1"/>
          <p:cNvSpPr txBox="1">
            <a:spLocks/>
          </p:cNvSpPr>
          <p:nvPr/>
        </p:nvSpPr>
        <p:spPr bwMode="auto">
          <a:xfrm>
            <a:off x="838200" y="279668"/>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en-GB" altLang="en-US" b="1" dirty="0"/>
              <a:t>Thank you </a:t>
            </a:r>
            <a:r>
              <a:rPr lang="en-GB" altLang="en-US" dirty="0"/>
              <a:t>for your support last quarter</a:t>
            </a:r>
          </a:p>
        </p:txBody>
      </p:sp>
      <p:sp>
        <p:nvSpPr>
          <p:cNvPr id="4" name="Content Placeholder 2"/>
          <p:cNvSpPr txBox="1">
            <a:spLocks/>
          </p:cNvSpPr>
          <p:nvPr/>
        </p:nvSpPr>
        <p:spPr bwMode="auto">
          <a:xfrm>
            <a:off x="5585460" y="1946438"/>
            <a:ext cx="5120639" cy="2267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Tx/>
              <a:buNone/>
            </a:pPr>
            <a:r>
              <a:rPr lang="en-GB" altLang="en-US" sz="1600" b="1" dirty="0">
                <a:highlight>
                  <a:srgbClr val="FFFFFF"/>
                </a:highlight>
              </a:rPr>
              <a:t>Thank you</a:t>
            </a:r>
            <a:endParaRPr lang="en-GB" altLang="en-US" sz="1600" dirty="0">
              <a:highlight>
                <a:srgbClr val="FFFFFF"/>
              </a:highlight>
            </a:endParaRPr>
          </a:p>
          <a:p>
            <a:pPr>
              <a:buFontTx/>
              <a:buChar char="-"/>
            </a:pPr>
            <a:r>
              <a:rPr lang="en-GB" altLang="en-US" sz="1600" dirty="0">
                <a:highlight>
                  <a:srgbClr val="FFFFFF"/>
                </a:highlight>
              </a:rPr>
              <a:t>Benoist Sebire, volunteer temporary stand-in session chair</a:t>
            </a:r>
          </a:p>
          <a:p>
            <a:pPr>
              <a:buFontTx/>
              <a:buChar char="-"/>
            </a:pPr>
            <a:r>
              <a:rPr lang="en-GB" altLang="en-US" sz="1600" dirty="0">
                <a:highlight>
                  <a:srgbClr val="FFFFFF"/>
                </a:highlight>
              </a:rPr>
              <a:t>All Rapporteurs, doing a great job.  </a:t>
            </a:r>
          </a:p>
        </p:txBody>
      </p:sp>
    </p:spTree>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0210D0-08DD-4D13-BF94-4BA6523EC992}"/>
              </a:ext>
            </a:extLst>
          </p:cNvPr>
          <p:cNvSpPr>
            <a:spLocks noGrp="1"/>
          </p:cNvSpPr>
          <p:nvPr>
            <p:ph type="title"/>
          </p:nvPr>
        </p:nvSpPr>
        <p:spPr/>
        <p:txBody>
          <a:bodyPr/>
          <a:lstStyle/>
          <a:p>
            <a:r>
              <a:rPr lang="en-GB" dirty="0"/>
              <a:t>Appendix: TEI report</a:t>
            </a:r>
            <a:br>
              <a:rPr lang="en-GB" dirty="0"/>
            </a:br>
            <a:br>
              <a:rPr lang="en-GB" sz="1400" dirty="0">
                <a:effectLst/>
                <a:latin typeface="Arial" panose="020B0604020202020204" pitchFamily="34" charset="0"/>
                <a:ea typeface="MS Mincho" panose="02020609040205080304" pitchFamily="49" charset="-128"/>
                <a:cs typeface="Times New Roman" panose="02020603050405020304" pitchFamily="18" charset="0"/>
              </a:rPr>
            </a:br>
            <a:r>
              <a:rPr lang="en-GB" sz="1400" dirty="0">
                <a:effectLst/>
                <a:latin typeface="Arial" panose="020B0604020202020204" pitchFamily="34" charset="0"/>
                <a:ea typeface="MS Mincho" panose="02020609040205080304" pitchFamily="49" charset="-128"/>
                <a:cs typeface="Times New Roman" panose="02020603050405020304" pitchFamily="18" charset="0"/>
              </a:rPr>
              <a:t>The TEI Report lists the TEI related CRs agreed by RAN2 in 2022 Q4. Cat A CRs not listed (see </a:t>
            </a:r>
            <a:r>
              <a:rPr lang="en-GB" sz="1400" dirty="0" err="1">
                <a:effectLst/>
                <a:latin typeface="Arial" panose="020B0604020202020204" pitchFamily="34" charset="0"/>
                <a:ea typeface="MS Mincho" panose="02020609040205080304" pitchFamily="49" charset="-128"/>
                <a:cs typeface="Times New Roman" panose="02020603050405020304" pitchFamily="18" charset="0"/>
              </a:rPr>
              <a:t>tdoc</a:t>
            </a:r>
            <a:r>
              <a:rPr lang="en-GB" sz="1400" dirty="0">
                <a:effectLst/>
                <a:latin typeface="Arial" panose="020B0604020202020204" pitchFamily="34" charset="0"/>
                <a:ea typeface="MS Mincho" panose="02020609040205080304" pitchFamily="49" charset="-128"/>
                <a:cs typeface="Times New Roman" panose="02020603050405020304" pitchFamily="18" charset="0"/>
              </a:rPr>
              <a:t> lists)</a:t>
            </a:r>
            <a:endParaRPr lang="en-GB" dirty="0"/>
          </a:p>
        </p:txBody>
      </p:sp>
    </p:spTree>
    <p:extLst>
      <p:ext uri="{BB962C8B-B14F-4D97-AF65-F5344CB8AC3E}">
        <p14:creationId xmlns:p14="http://schemas.microsoft.com/office/powerpoint/2010/main" val="20916258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GB" altLang="en-US" dirty="0"/>
              <a:t>TEI Report</a:t>
            </a:r>
            <a:br>
              <a:rPr lang="en-GB" altLang="en-US" dirty="0"/>
            </a:br>
            <a:r>
              <a:rPr lang="en-GB" altLang="en-US" sz="1800" dirty="0"/>
              <a:t>Agreed CRs (except Cat A)</a:t>
            </a:r>
            <a:endParaRPr lang="en-GB" altLang="en-US" dirty="0"/>
          </a:p>
        </p:txBody>
      </p:sp>
      <p:sp>
        <p:nvSpPr>
          <p:cNvPr id="3" name="Content Placeholder 2"/>
          <p:cNvSpPr>
            <a:spLocks noGrp="1"/>
          </p:cNvSpPr>
          <p:nvPr>
            <p:ph idx="1"/>
          </p:nvPr>
        </p:nvSpPr>
        <p:spPr>
          <a:xfrm>
            <a:off x="838200" y="1793623"/>
            <a:ext cx="10515600" cy="4047215"/>
          </a:xfrm>
        </p:spPr>
        <p:txBody>
          <a:bodyPr/>
          <a:lstStyle/>
          <a:p>
            <a:pPr marL="0" indent="0">
              <a:spcBef>
                <a:spcPts val="200"/>
              </a:spcBef>
              <a:buNone/>
            </a:pPr>
            <a:r>
              <a:rPr lang="en-GB" sz="1200" b="1" u="sng" dirty="0">
                <a:ea typeface="MS Mincho" panose="02020609040205080304" pitchFamily="49" charset="-128"/>
                <a:cs typeface="Times New Roman" panose="02020603050405020304" pitchFamily="18" charset="0"/>
              </a:rPr>
              <a:t>Rel-16 NR</a:t>
            </a:r>
            <a:endParaRPr lang="en-GB" sz="1200" b="1" u="sng" dirty="0">
              <a:effectLst/>
              <a:ea typeface="MS Mincho" panose="02020609040205080304" pitchFamily="49" charset="-128"/>
              <a:cs typeface="Times New Roman" panose="02020603050405020304" pitchFamily="18" charset="0"/>
            </a:endParaRPr>
          </a:p>
          <a:p>
            <a:pPr marL="0" indent="0">
              <a:spcBef>
                <a:spcPts val="200"/>
              </a:spcBef>
              <a:buNone/>
            </a:pPr>
            <a:r>
              <a:rPr lang="en-GB" sz="1200" dirty="0">
                <a:effectLst/>
                <a:ea typeface="MS Mincho" panose="02020609040205080304" pitchFamily="49" charset="-128"/>
                <a:cs typeface="Times New Roman" panose="02020603050405020304" pitchFamily="18" charset="0"/>
              </a:rPr>
              <a:t>R2-2213294	Clarification on inter-frequency no gap measurements in NR-DC	Ericsson	CR	Rel-16	38.331	TEI16	3759	1	F</a:t>
            </a:r>
          </a:p>
          <a:p>
            <a:pPr marL="0" indent="0">
              <a:spcBef>
                <a:spcPts val="200"/>
              </a:spcBef>
              <a:buNone/>
            </a:pPr>
            <a:r>
              <a:rPr lang="en-GB" sz="1200" dirty="0">
                <a:effectLst/>
                <a:ea typeface="MS Mincho" panose="02020609040205080304" pitchFamily="49" charset="-128"/>
                <a:cs typeface="Times New Roman" panose="02020603050405020304" pitchFamily="18" charset="0"/>
              </a:rPr>
              <a:t>R2-2212761	Data volume calculation for DAPS	LG Electronics Inc.	CR	Rel-16	38.323	TEI16	0110		F</a:t>
            </a:r>
          </a:p>
          <a:p>
            <a:pPr marL="0" indent="0">
              <a:spcBef>
                <a:spcPts val="200"/>
              </a:spcBef>
              <a:buNone/>
            </a:pPr>
            <a:r>
              <a:rPr lang="en-GB" sz="1200" dirty="0">
                <a:effectLst/>
                <a:ea typeface="MS Mincho" panose="02020609040205080304" pitchFamily="49" charset="-128"/>
                <a:cs typeface="Times New Roman" panose="02020603050405020304" pitchFamily="18" charset="0"/>
              </a:rPr>
              <a:t>R2-2213309	Clarification for </a:t>
            </a:r>
            <a:r>
              <a:rPr lang="en-GB" sz="1200" dirty="0" err="1">
                <a:effectLst/>
                <a:ea typeface="MS Mincho" panose="02020609040205080304" pitchFamily="49" charset="-128"/>
                <a:cs typeface="Times New Roman" panose="02020603050405020304" pitchFamily="18" charset="0"/>
              </a:rPr>
              <a:t>ePWS</a:t>
            </a:r>
            <a:r>
              <a:rPr lang="en-GB" sz="1200" dirty="0">
                <a:effectLst/>
                <a:ea typeface="MS Mincho" panose="02020609040205080304" pitchFamily="49" charset="-128"/>
                <a:cs typeface="Times New Roman" panose="02020603050405020304" pitchFamily="18" charset="0"/>
              </a:rPr>
              <a:t>	Ericsson, Nokia, Nokia Shanghai Bell	CR	Rel-16	38.300	</a:t>
            </a:r>
            <a:r>
              <a:rPr lang="en-GB" sz="1200" dirty="0" err="1">
                <a:effectLst/>
                <a:ea typeface="MS Mincho" panose="02020609040205080304" pitchFamily="49" charset="-128"/>
                <a:cs typeface="Times New Roman" panose="02020603050405020304" pitchFamily="18" charset="0"/>
              </a:rPr>
              <a:t>NR_newRAT</a:t>
            </a:r>
            <a:r>
              <a:rPr lang="en-GB" sz="1200" dirty="0">
                <a:effectLst/>
                <a:ea typeface="MS Mincho" panose="02020609040205080304" pitchFamily="49" charset="-128"/>
                <a:cs typeface="Times New Roman" panose="02020603050405020304" pitchFamily="18" charset="0"/>
              </a:rPr>
              <a:t>-Core, TEI16	0600	1	F</a:t>
            </a:r>
          </a:p>
          <a:p>
            <a:pPr marL="0" indent="0">
              <a:spcBef>
                <a:spcPts val="200"/>
              </a:spcBef>
              <a:buNone/>
            </a:pPr>
            <a:r>
              <a:rPr lang="en-GB" sz="1200" b="1" u="sng" dirty="0">
                <a:effectLst/>
                <a:ea typeface="MS Mincho" panose="02020609040205080304" pitchFamily="49" charset="-128"/>
                <a:cs typeface="Times New Roman" panose="02020603050405020304" pitchFamily="18" charset="0"/>
              </a:rPr>
              <a:t>Rel-17 NR CAT B/C </a:t>
            </a:r>
          </a:p>
          <a:p>
            <a:pPr marL="0" indent="0">
              <a:spcBef>
                <a:spcPts val="200"/>
              </a:spcBef>
              <a:buNone/>
            </a:pPr>
            <a:r>
              <a:rPr lang="en-GB" sz="1200" dirty="0">
                <a:effectLst/>
                <a:ea typeface="MS Mincho" panose="02020609040205080304" pitchFamily="49" charset="-128"/>
                <a:cs typeface="Times New Roman" panose="02020603050405020304" pitchFamily="18" charset="0"/>
              </a:rPr>
              <a:t>R2-2211745	Introduction of capabilities for emergency service related fallback [</a:t>
            </a:r>
            <a:r>
              <a:rPr lang="en-GB" sz="1200" dirty="0" err="1">
                <a:effectLst/>
                <a:ea typeface="MS Mincho" panose="02020609040205080304" pitchFamily="49" charset="-128"/>
                <a:cs typeface="Times New Roman" panose="02020603050405020304" pitchFamily="18" charset="0"/>
              </a:rPr>
              <a:t>CellSelection_EmergencyFallback</a:t>
            </a:r>
            <a:r>
              <a:rPr lang="en-GB" sz="1200" dirty="0">
                <a:effectLst/>
                <a:ea typeface="MS Mincho" panose="02020609040205080304" pitchFamily="49" charset="-128"/>
                <a:cs typeface="Times New Roman" panose="02020603050405020304" pitchFamily="18" charset="0"/>
              </a:rPr>
              <a:t>]	Huawei, </a:t>
            </a:r>
            <a:r>
              <a:rPr lang="en-GB" sz="1200" dirty="0" err="1">
                <a:effectLst/>
                <a:ea typeface="MS Mincho" panose="02020609040205080304" pitchFamily="49" charset="-128"/>
                <a:cs typeface="Times New Roman" panose="02020603050405020304" pitchFamily="18" charset="0"/>
              </a:rPr>
              <a:t>HiSilicon</a:t>
            </a:r>
            <a:r>
              <a:rPr lang="en-GB" sz="1200" dirty="0">
                <a:effectLst/>
                <a:ea typeface="MS Mincho" panose="02020609040205080304" pitchFamily="49" charset="-128"/>
                <a:cs typeface="Times New Roman" panose="02020603050405020304" pitchFamily="18" charset="0"/>
              </a:rPr>
              <a:t>, Ericsson, China Unicom, CATT,</a:t>
            </a:r>
          </a:p>
          <a:p>
            <a:pPr marL="0" indent="0">
              <a:spcBef>
                <a:spcPts val="200"/>
              </a:spcBef>
              <a:buNone/>
            </a:pPr>
            <a:r>
              <a:rPr lang="en-GB" sz="1200" dirty="0">
                <a:effectLst/>
                <a:ea typeface="MS Mincho" panose="02020609040205080304" pitchFamily="49" charset="-128"/>
                <a:cs typeface="Times New Roman" panose="02020603050405020304" pitchFamily="18" charset="0"/>
              </a:rPr>
              <a:t> 	CMCC, BT, Telecom Italia, China Telecom	CR	Rel-17	38.306	TEI17	0822	2	C</a:t>
            </a:r>
          </a:p>
          <a:p>
            <a:pPr marL="0" indent="0">
              <a:spcBef>
                <a:spcPts val="200"/>
              </a:spcBef>
              <a:buNone/>
            </a:pPr>
            <a:r>
              <a:rPr lang="en-GB" sz="1200" dirty="0">
                <a:effectLst/>
                <a:ea typeface="MS Mincho" panose="02020609040205080304" pitchFamily="49" charset="-128"/>
                <a:cs typeface="Times New Roman" panose="02020603050405020304" pitchFamily="18" charset="0"/>
              </a:rPr>
              <a:t>R2-2211746	Correction on E-UTRA cell selection during emergency service fallback and EPS fallback for emergency call [</a:t>
            </a:r>
            <a:r>
              <a:rPr lang="en-GB" sz="1200" dirty="0" err="1">
                <a:effectLst/>
                <a:ea typeface="MS Mincho" panose="02020609040205080304" pitchFamily="49" charset="-128"/>
                <a:cs typeface="Times New Roman" panose="02020603050405020304" pitchFamily="18" charset="0"/>
              </a:rPr>
              <a:t>CellSelection_EmergencyFallback</a:t>
            </a:r>
            <a:r>
              <a:rPr lang="en-GB" sz="1200" dirty="0">
                <a:effectLst/>
                <a:ea typeface="MS Mincho" panose="02020609040205080304" pitchFamily="49" charset="-128"/>
                <a:cs typeface="Times New Roman" panose="02020603050405020304" pitchFamily="18" charset="0"/>
              </a:rPr>
              <a:t>]	Huawei, </a:t>
            </a:r>
            <a:r>
              <a:rPr lang="en-GB" sz="1200" dirty="0" err="1">
                <a:effectLst/>
                <a:ea typeface="MS Mincho" panose="02020609040205080304" pitchFamily="49" charset="-128"/>
                <a:cs typeface="Times New Roman" panose="02020603050405020304" pitchFamily="18" charset="0"/>
              </a:rPr>
              <a:t>HiSilicon</a:t>
            </a:r>
            <a:r>
              <a:rPr lang="en-GB" sz="1200" dirty="0">
                <a:effectLst/>
                <a:ea typeface="MS Mincho" panose="02020609040205080304" pitchFamily="49" charset="-128"/>
                <a:cs typeface="Times New Roman" panose="02020603050405020304" pitchFamily="18" charset="0"/>
              </a:rPr>
              <a:t>, Ericsson, China Unicom, CATT, CMCC, BT, Telecom Italia, China Telecom	CR	Rel-17	38.331	TEI17	3548	3	C</a:t>
            </a:r>
          </a:p>
          <a:p>
            <a:pPr marL="0" indent="0">
              <a:spcBef>
                <a:spcPts val="200"/>
              </a:spcBef>
              <a:buNone/>
            </a:pPr>
            <a:r>
              <a:rPr lang="en-GB" sz="1200" dirty="0">
                <a:effectLst/>
                <a:ea typeface="MS Mincho" panose="02020609040205080304" pitchFamily="49" charset="-128"/>
                <a:cs typeface="Times New Roman" panose="02020603050405020304" pitchFamily="18" charset="0"/>
              </a:rPr>
              <a:t>R2-2213037	Release-17 UE capabilities based on R1 and R4 feature lists (TS38.306)	Intel Corporation	CR	Rel-17	38.306	NR_MBS-Core, </a:t>
            </a:r>
            <a:r>
              <a:rPr lang="en-GB" sz="1200" dirty="0" err="1">
                <a:effectLst/>
                <a:ea typeface="MS Mincho" panose="02020609040205080304" pitchFamily="49" charset="-128"/>
                <a:cs typeface="Times New Roman" panose="02020603050405020304" pitchFamily="18" charset="0"/>
              </a:rPr>
              <a:t>NR_IIOT_URLLC_enh</a:t>
            </a:r>
            <a:r>
              <a:rPr lang="en-GB" sz="1200" dirty="0">
                <a:effectLst/>
                <a:ea typeface="MS Mincho" panose="02020609040205080304" pitchFamily="49" charset="-128"/>
                <a:cs typeface="Times New Roman" panose="02020603050405020304" pitchFamily="18" charset="0"/>
              </a:rPr>
              <a:t>-Core, </a:t>
            </a:r>
            <a:r>
              <a:rPr lang="en-GB" sz="1200" dirty="0" err="1">
                <a:effectLst/>
                <a:ea typeface="MS Mincho" panose="02020609040205080304" pitchFamily="49" charset="-128"/>
                <a:cs typeface="Times New Roman" panose="02020603050405020304" pitchFamily="18" charset="0"/>
              </a:rPr>
              <a:t>NR_NTN_solutions</a:t>
            </a:r>
            <a:r>
              <a:rPr lang="en-GB" sz="1200" dirty="0">
                <a:effectLst/>
                <a:ea typeface="MS Mincho" panose="02020609040205080304" pitchFamily="49" charset="-128"/>
                <a:cs typeface="Times New Roman" panose="02020603050405020304" pitchFamily="18" charset="0"/>
              </a:rPr>
              <a:t>-Core, </a:t>
            </a:r>
            <a:r>
              <a:rPr lang="en-GB" sz="1200" dirty="0" err="1">
                <a:effectLst/>
                <a:ea typeface="MS Mincho" panose="02020609040205080304" pitchFamily="49" charset="-128"/>
                <a:cs typeface="Times New Roman" panose="02020603050405020304" pitchFamily="18" charset="0"/>
              </a:rPr>
              <a:t>NR_pos_enh</a:t>
            </a:r>
            <a:r>
              <a:rPr lang="en-GB" sz="1200" dirty="0">
                <a:effectLst/>
                <a:ea typeface="MS Mincho" panose="02020609040205080304" pitchFamily="49" charset="-128"/>
                <a:cs typeface="Times New Roman" panose="02020603050405020304" pitchFamily="18" charset="0"/>
              </a:rPr>
              <a:t>-Core, </a:t>
            </a:r>
            <a:r>
              <a:rPr lang="en-GB" sz="1200" dirty="0" err="1">
                <a:effectLst/>
                <a:ea typeface="MS Mincho" panose="02020609040205080304" pitchFamily="49" charset="-128"/>
                <a:cs typeface="Times New Roman" panose="02020603050405020304" pitchFamily="18" charset="0"/>
              </a:rPr>
              <a:t>NR_SL_enh</a:t>
            </a:r>
            <a:r>
              <a:rPr lang="en-GB" sz="1200" dirty="0">
                <a:effectLst/>
                <a:ea typeface="MS Mincho" panose="02020609040205080304" pitchFamily="49" charset="-128"/>
                <a:cs typeface="Times New Roman" panose="02020603050405020304" pitchFamily="18" charset="0"/>
              </a:rPr>
              <a:t>-Core, </a:t>
            </a:r>
            <a:r>
              <a:rPr lang="en-GB" sz="1200" dirty="0" err="1">
                <a:effectLst/>
                <a:ea typeface="MS Mincho" panose="02020609040205080304" pitchFamily="49" charset="-128"/>
                <a:cs typeface="Times New Roman" panose="02020603050405020304" pitchFamily="18" charset="0"/>
              </a:rPr>
              <a:t>NR_FeMIMO</a:t>
            </a:r>
            <a:r>
              <a:rPr lang="en-GB" sz="1200" dirty="0">
                <a:effectLst/>
                <a:ea typeface="MS Mincho" panose="02020609040205080304" pitchFamily="49" charset="-128"/>
                <a:cs typeface="Times New Roman" panose="02020603050405020304" pitchFamily="18" charset="0"/>
              </a:rPr>
              <a:t>-Core, </a:t>
            </a:r>
            <a:r>
              <a:rPr lang="en-GB" sz="1200" dirty="0" err="1">
                <a:effectLst/>
                <a:ea typeface="MS Mincho" panose="02020609040205080304" pitchFamily="49" charset="-128"/>
                <a:cs typeface="Times New Roman" panose="02020603050405020304" pitchFamily="18" charset="0"/>
              </a:rPr>
              <a:t>NR_cov_enh</a:t>
            </a:r>
            <a:r>
              <a:rPr lang="en-GB" sz="1200" dirty="0">
                <a:effectLst/>
                <a:ea typeface="MS Mincho" panose="02020609040205080304" pitchFamily="49" charset="-128"/>
                <a:cs typeface="Times New Roman" panose="02020603050405020304" pitchFamily="18" charset="0"/>
              </a:rPr>
              <a:t>-Core,</a:t>
            </a:r>
          </a:p>
          <a:p>
            <a:pPr marL="0" indent="0">
              <a:spcBef>
                <a:spcPts val="200"/>
              </a:spcBef>
              <a:buNone/>
            </a:pPr>
            <a:r>
              <a:rPr lang="en-GB" sz="1200" dirty="0">
                <a:ea typeface="MS Mincho" panose="02020609040205080304" pitchFamily="49" charset="-128"/>
                <a:cs typeface="Times New Roman" panose="02020603050405020304" pitchFamily="18" charset="0"/>
              </a:rPr>
              <a:t>	</a:t>
            </a:r>
            <a:r>
              <a:rPr lang="en-GB" sz="1200" dirty="0" err="1">
                <a:effectLst/>
                <a:ea typeface="MS Mincho" panose="02020609040205080304" pitchFamily="49" charset="-128"/>
                <a:cs typeface="Times New Roman" panose="02020603050405020304" pitchFamily="18" charset="0"/>
              </a:rPr>
              <a:t>NR_SL_relay</a:t>
            </a:r>
            <a:r>
              <a:rPr lang="en-GB" sz="1200" dirty="0">
                <a:effectLst/>
                <a:ea typeface="MS Mincho" panose="02020609040205080304" pitchFamily="49" charset="-128"/>
                <a:cs typeface="Times New Roman" panose="02020603050405020304" pitchFamily="18" charset="0"/>
              </a:rPr>
              <a:t>-Core, </a:t>
            </a:r>
            <a:r>
              <a:rPr lang="en-GB" sz="1200" dirty="0" err="1">
                <a:effectLst/>
                <a:ea typeface="MS Mincho" panose="02020609040205080304" pitchFamily="49" charset="-128"/>
                <a:cs typeface="Times New Roman" panose="02020603050405020304" pitchFamily="18" charset="0"/>
              </a:rPr>
              <a:t>NR_SmallData_INACTIVE</a:t>
            </a:r>
            <a:r>
              <a:rPr lang="en-GB" sz="1200" dirty="0">
                <a:effectLst/>
                <a:ea typeface="MS Mincho" panose="02020609040205080304" pitchFamily="49" charset="-128"/>
                <a:cs typeface="Times New Roman" panose="02020603050405020304" pitchFamily="18" charset="0"/>
              </a:rPr>
              <a:t>, NR_RF_FR1_enh, TEI17, LTE_NR_DC_enh2-Core, NR_DSS-Core	0831	2	B</a:t>
            </a:r>
          </a:p>
          <a:p>
            <a:pPr marL="0" indent="0">
              <a:spcBef>
                <a:spcPts val="200"/>
              </a:spcBef>
              <a:buNone/>
            </a:pPr>
            <a:r>
              <a:rPr lang="en-GB" sz="1200" dirty="0">
                <a:effectLst/>
                <a:ea typeface="MS Mincho" panose="02020609040205080304" pitchFamily="49" charset="-128"/>
                <a:cs typeface="Times New Roman" panose="02020603050405020304" pitchFamily="18" charset="0"/>
              </a:rPr>
              <a:t>R2-2213038	Release-17 UE capabilities based on R1 and R4 feature lists (TS38.331)	Intel Corporation	CR	Rel-17	38.331	NR_MBS-Core, </a:t>
            </a:r>
            <a:r>
              <a:rPr lang="en-GB" sz="1200" dirty="0" err="1">
                <a:effectLst/>
                <a:ea typeface="MS Mincho" panose="02020609040205080304" pitchFamily="49" charset="-128"/>
                <a:cs typeface="Times New Roman" panose="02020603050405020304" pitchFamily="18" charset="0"/>
              </a:rPr>
              <a:t>NR_IAB_enh</a:t>
            </a:r>
            <a:r>
              <a:rPr lang="en-GB" sz="1200" dirty="0">
                <a:effectLst/>
                <a:ea typeface="MS Mincho" panose="02020609040205080304" pitchFamily="49" charset="-128"/>
                <a:cs typeface="Times New Roman" panose="02020603050405020304" pitchFamily="18" charset="0"/>
              </a:rPr>
              <a:t>-Core, </a:t>
            </a:r>
            <a:r>
              <a:rPr lang="en-GB" sz="1200" dirty="0" err="1">
                <a:effectLst/>
                <a:ea typeface="MS Mincho" panose="02020609040205080304" pitchFamily="49" charset="-128"/>
                <a:cs typeface="Times New Roman" panose="02020603050405020304" pitchFamily="18" charset="0"/>
              </a:rPr>
              <a:t>NR_IIOT_URLLC_enh</a:t>
            </a:r>
            <a:r>
              <a:rPr lang="en-GB" sz="1200" dirty="0">
                <a:effectLst/>
                <a:ea typeface="MS Mincho" panose="02020609040205080304" pitchFamily="49" charset="-128"/>
                <a:cs typeface="Times New Roman" panose="02020603050405020304" pitchFamily="18" charset="0"/>
              </a:rPr>
              <a:t>-Core, </a:t>
            </a:r>
            <a:r>
              <a:rPr lang="en-GB" sz="1200" dirty="0" err="1">
                <a:effectLst/>
                <a:ea typeface="MS Mincho" panose="02020609040205080304" pitchFamily="49" charset="-128"/>
                <a:cs typeface="Times New Roman" panose="02020603050405020304" pitchFamily="18" charset="0"/>
              </a:rPr>
              <a:t>NR_UE_pow_sav_enh</a:t>
            </a:r>
            <a:r>
              <a:rPr lang="en-GB" sz="1200" dirty="0">
                <a:effectLst/>
                <a:ea typeface="MS Mincho" panose="02020609040205080304" pitchFamily="49" charset="-128"/>
                <a:cs typeface="Times New Roman" panose="02020603050405020304" pitchFamily="18" charset="0"/>
              </a:rPr>
              <a:t>-Core, </a:t>
            </a:r>
            <a:r>
              <a:rPr lang="en-GB" sz="1200" dirty="0" err="1">
                <a:effectLst/>
                <a:ea typeface="MS Mincho" panose="02020609040205080304" pitchFamily="49" charset="-128"/>
                <a:cs typeface="Times New Roman" panose="02020603050405020304" pitchFamily="18" charset="0"/>
              </a:rPr>
              <a:t>NR_NTN_solutions</a:t>
            </a:r>
            <a:r>
              <a:rPr lang="en-GB" sz="1200" dirty="0">
                <a:effectLst/>
                <a:ea typeface="MS Mincho" panose="02020609040205080304" pitchFamily="49" charset="-128"/>
                <a:cs typeface="Times New Roman" panose="02020603050405020304" pitchFamily="18" charset="0"/>
              </a:rPr>
              <a:t>-Core, </a:t>
            </a:r>
            <a:r>
              <a:rPr lang="en-GB" sz="1200" dirty="0" err="1">
                <a:effectLst/>
                <a:ea typeface="MS Mincho" panose="02020609040205080304" pitchFamily="49" charset="-128"/>
                <a:cs typeface="Times New Roman" panose="02020603050405020304" pitchFamily="18" charset="0"/>
              </a:rPr>
              <a:t>NR_pos_enh</a:t>
            </a:r>
            <a:r>
              <a:rPr lang="en-GB" sz="1200" dirty="0">
                <a:effectLst/>
                <a:ea typeface="MS Mincho" panose="02020609040205080304" pitchFamily="49" charset="-128"/>
                <a:cs typeface="Times New Roman" panose="02020603050405020304" pitchFamily="18" charset="0"/>
              </a:rPr>
              <a:t>-Core, </a:t>
            </a:r>
            <a:r>
              <a:rPr lang="en-GB" sz="1200" dirty="0" err="1">
                <a:effectLst/>
                <a:ea typeface="MS Mincho" panose="02020609040205080304" pitchFamily="49" charset="-128"/>
                <a:cs typeface="Times New Roman" panose="02020603050405020304" pitchFamily="18" charset="0"/>
              </a:rPr>
              <a:t>NR_redcap</a:t>
            </a:r>
            <a:r>
              <a:rPr lang="en-GB" sz="1200" dirty="0">
                <a:effectLst/>
                <a:ea typeface="MS Mincho" panose="02020609040205080304" pitchFamily="49" charset="-128"/>
                <a:cs typeface="Times New Roman" panose="02020603050405020304" pitchFamily="18" charset="0"/>
              </a:rPr>
              <a:t>-Core,</a:t>
            </a:r>
          </a:p>
          <a:p>
            <a:pPr marL="0" indent="0">
              <a:spcBef>
                <a:spcPts val="200"/>
              </a:spcBef>
              <a:buNone/>
            </a:pPr>
            <a:r>
              <a:rPr lang="en-GB" sz="1200" dirty="0">
                <a:effectLst/>
                <a:ea typeface="MS Mincho" panose="02020609040205080304" pitchFamily="49" charset="-128"/>
                <a:cs typeface="Times New Roman" panose="02020603050405020304" pitchFamily="18" charset="0"/>
              </a:rPr>
              <a:t> 	</a:t>
            </a:r>
            <a:r>
              <a:rPr lang="en-GB" sz="1200" dirty="0" err="1">
                <a:effectLst/>
                <a:ea typeface="MS Mincho" panose="02020609040205080304" pitchFamily="49" charset="-128"/>
                <a:cs typeface="Times New Roman" panose="02020603050405020304" pitchFamily="18" charset="0"/>
              </a:rPr>
              <a:t>NR_SL_enh</a:t>
            </a:r>
            <a:r>
              <a:rPr lang="en-GB" sz="1200" dirty="0">
                <a:effectLst/>
                <a:ea typeface="MS Mincho" panose="02020609040205080304" pitchFamily="49" charset="-128"/>
                <a:cs typeface="Times New Roman" panose="02020603050405020304" pitchFamily="18" charset="0"/>
              </a:rPr>
              <a:t>-Core, </a:t>
            </a:r>
            <a:r>
              <a:rPr lang="en-GB" sz="1200" dirty="0" err="1">
                <a:effectLst/>
                <a:ea typeface="MS Mincho" panose="02020609040205080304" pitchFamily="49" charset="-128"/>
                <a:cs typeface="Times New Roman" panose="02020603050405020304" pitchFamily="18" charset="0"/>
              </a:rPr>
              <a:t>NR_FeMIMO</a:t>
            </a:r>
            <a:r>
              <a:rPr lang="en-GB" sz="1200" dirty="0">
                <a:effectLst/>
                <a:ea typeface="MS Mincho" panose="02020609040205080304" pitchFamily="49" charset="-128"/>
                <a:cs typeface="Times New Roman" panose="02020603050405020304" pitchFamily="18" charset="0"/>
              </a:rPr>
              <a:t>-Core, </a:t>
            </a:r>
            <a:r>
              <a:rPr lang="en-GB" sz="1200" dirty="0" err="1">
                <a:effectLst/>
                <a:ea typeface="MS Mincho" panose="02020609040205080304" pitchFamily="49" charset="-128"/>
                <a:cs typeface="Times New Roman" panose="02020603050405020304" pitchFamily="18" charset="0"/>
              </a:rPr>
              <a:t>NR_cov_enh</a:t>
            </a:r>
            <a:r>
              <a:rPr lang="en-GB" sz="1200" dirty="0">
                <a:effectLst/>
                <a:ea typeface="MS Mincho" panose="02020609040205080304" pitchFamily="49" charset="-128"/>
                <a:cs typeface="Times New Roman" panose="02020603050405020304" pitchFamily="18" charset="0"/>
              </a:rPr>
              <a:t>-Core, NR_DL1024QAM_FR1, TEI17, NR_HST_FR2, NR_HST_FR1_enh, NR_BCS4-Core,</a:t>
            </a:r>
          </a:p>
          <a:p>
            <a:pPr marL="0" indent="0">
              <a:spcBef>
                <a:spcPts val="200"/>
              </a:spcBef>
              <a:buNone/>
            </a:pPr>
            <a:r>
              <a:rPr lang="en-GB" sz="1200" dirty="0">
                <a:effectLst/>
                <a:ea typeface="MS Mincho" panose="02020609040205080304" pitchFamily="49" charset="-128"/>
                <a:cs typeface="Times New Roman" panose="02020603050405020304" pitchFamily="18" charset="0"/>
              </a:rPr>
              <a:t> 	NR_FR2_FWA_Bn257_Bn258-Core, NR_SAR_PC2_interB_SUL_2BUL, </a:t>
            </a:r>
            <a:r>
              <a:rPr lang="en-GB" sz="1200" dirty="0" err="1">
                <a:effectLst/>
                <a:ea typeface="MS Mincho" panose="02020609040205080304" pitchFamily="49" charset="-128"/>
                <a:cs typeface="Times New Roman" panose="02020603050405020304" pitchFamily="18" charset="0"/>
              </a:rPr>
              <a:t>NR_MG_enh</a:t>
            </a:r>
            <a:r>
              <a:rPr lang="en-GB" sz="1200" dirty="0">
                <a:effectLst/>
                <a:ea typeface="MS Mincho" panose="02020609040205080304" pitchFamily="49" charset="-128"/>
                <a:cs typeface="Times New Roman" panose="02020603050405020304" pitchFamily="18" charset="0"/>
              </a:rPr>
              <a:t>-Core, NR_ext_to_71GHz-Core, </a:t>
            </a:r>
            <a:r>
              <a:rPr lang="en-GB" sz="1200" dirty="0" err="1">
                <a:effectLst/>
                <a:ea typeface="MS Mincho" panose="02020609040205080304" pitchFamily="49" charset="-128"/>
                <a:cs typeface="Times New Roman" panose="02020603050405020304" pitchFamily="18" charset="0"/>
              </a:rPr>
              <a:t>NR_QoE</a:t>
            </a:r>
            <a:r>
              <a:rPr lang="en-GB" sz="1200" dirty="0">
                <a:effectLst/>
                <a:ea typeface="MS Mincho" panose="02020609040205080304" pitchFamily="49" charset="-128"/>
                <a:cs typeface="Times New Roman" panose="02020603050405020304" pitchFamily="18" charset="0"/>
              </a:rPr>
              <a:t>-Core,</a:t>
            </a:r>
          </a:p>
          <a:p>
            <a:pPr marL="0" indent="0">
              <a:spcBef>
                <a:spcPts val="200"/>
              </a:spcBef>
              <a:buNone/>
            </a:pPr>
            <a:r>
              <a:rPr lang="en-GB" sz="1200" dirty="0">
                <a:effectLst/>
                <a:ea typeface="MS Mincho" panose="02020609040205080304" pitchFamily="49" charset="-128"/>
                <a:cs typeface="Times New Roman" panose="02020603050405020304" pitchFamily="18" charset="0"/>
              </a:rPr>
              <a:t> 	</a:t>
            </a:r>
            <a:r>
              <a:rPr lang="en-GB" sz="1200" dirty="0" err="1">
                <a:effectLst/>
                <a:ea typeface="MS Mincho" panose="02020609040205080304" pitchFamily="49" charset="-128"/>
                <a:cs typeface="Times New Roman" panose="02020603050405020304" pitchFamily="18" charset="0"/>
              </a:rPr>
              <a:t>NR_ENDC_SON_MDT_enh</a:t>
            </a:r>
            <a:r>
              <a:rPr lang="en-GB" sz="1200" dirty="0">
                <a:effectLst/>
                <a:ea typeface="MS Mincho" panose="02020609040205080304" pitchFamily="49" charset="-128"/>
                <a:cs typeface="Times New Roman" panose="02020603050405020304" pitchFamily="18" charset="0"/>
              </a:rPr>
              <a:t>-Core, </a:t>
            </a:r>
            <a:r>
              <a:rPr lang="en-GB" sz="1200" dirty="0" err="1">
                <a:effectLst/>
                <a:ea typeface="MS Mincho" panose="02020609040205080304" pitchFamily="49" charset="-128"/>
                <a:cs typeface="Times New Roman" panose="02020603050405020304" pitchFamily="18" charset="0"/>
              </a:rPr>
              <a:t>NR_SL_relay</a:t>
            </a:r>
            <a:r>
              <a:rPr lang="en-GB" sz="1200" dirty="0">
                <a:effectLst/>
                <a:ea typeface="MS Mincho" panose="02020609040205080304" pitchFamily="49" charset="-128"/>
                <a:cs typeface="Times New Roman" panose="02020603050405020304" pitchFamily="18" charset="0"/>
              </a:rPr>
              <a:t>-Core, </a:t>
            </a:r>
            <a:r>
              <a:rPr lang="en-GB" sz="1200" dirty="0" err="1">
                <a:effectLst/>
                <a:ea typeface="MS Mincho" panose="02020609040205080304" pitchFamily="49" charset="-128"/>
                <a:cs typeface="Times New Roman" panose="02020603050405020304" pitchFamily="18" charset="0"/>
              </a:rPr>
              <a:t>NR_SmallData_INACTIVE</a:t>
            </a:r>
            <a:r>
              <a:rPr lang="en-GB" sz="1200" dirty="0">
                <a:effectLst/>
                <a:ea typeface="MS Mincho" panose="02020609040205080304" pitchFamily="49" charset="-128"/>
                <a:cs typeface="Times New Roman" panose="02020603050405020304" pitchFamily="18" charset="0"/>
              </a:rPr>
              <a:t>, LTE_NR_MUSIM-Core, NR_RF_FR1_enh, NR_UDC-Core, </a:t>
            </a:r>
          </a:p>
          <a:p>
            <a:pPr marL="0" indent="0">
              <a:spcBef>
                <a:spcPts val="200"/>
              </a:spcBef>
              <a:buNone/>
            </a:pPr>
            <a:r>
              <a:rPr lang="en-GB" sz="1200" dirty="0">
                <a:ea typeface="MS Mincho" panose="02020609040205080304" pitchFamily="49" charset="-128"/>
                <a:cs typeface="Times New Roman" panose="02020603050405020304" pitchFamily="18" charset="0"/>
              </a:rPr>
              <a:t>	</a:t>
            </a:r>
            <a:r>
              <a:rPr lang="en-GB" sz="1200" dirty="0">
                <a:effectLst/>
                <a:ea typeface="MS Mincho" panose="02020609040205080304" pitchFamily="49" charset="-128"/>
                <a:cs typeface="Times New Roman" panose="02020603050405020304" pitchFamily="18" charset="0"/>
              </a:rPr>
              <a:t>LTE_NR_DC_enh2-Core, </a:t>
            </a:r>
            <a:r>
              <a:rPr lang="en-GB" sz="1200" dirty="0" err="1">
                <a:effectLst/>
                <a:ea typeface="MS Mincho" panose="02020609040205080304" pitchFamily="49" charset="-128"/>
                <a:cs typeface="Times New Roman" panose="02020603050405020304" pitchFamily="18" charset="0"/>
              </a:rPr>
              <a:t>NR_slice</a:t>
            </a:r>
            <a:r>
              <a:rPr lang="en-GB" sz="1200" dirty="0">
                <a:effectLst/>
                <a:ea typeface="MS Mincho" panose="02020609040205080304" pitchFamily="49" charset="-128"/>
                <a:cs typeface="Times New Roman" panose="02020603050405020304" pitchFamily="18" charset="0"/>
              </a:rPr>
              <a:t>-Core	3621	2	B</a:t>
            </a:r>
          </a:p>
          <a:p>
            <a:pPr marL="0" indent="0">
              <a:spcBef>
                <a:spcPts val="200"/>
              </a:spcBef>
              <a:buNone/>
            </a:pPr>
            <a:r>
              <a:rPr lang="en-GB" sz="1200" dirty="0">
                <a:effectLst/>
                <a:ea typeface="MS Mincho" panose="02020609040205080304" pitchFamily="49" charset="-128"/>
                <a:cs typeface="Times New Roman" panose="02020603050405020304" pitchFamily="18" charset="0"/>
              </a:rPr>
              <a:t>R2-2213313	Parallel PRACH and SRS/PUCCH/PUSCH transmissions across CCs in intra-band non-contiguous CA [NC-PRACH-</a:t>
            </a:r>
            <a:r>
              <a:rPr lang="en-GB" sz="1200" dirty="0" err="1">
                <a:effectLst/>
                <a:ea typeface="MS Mincho" panose="02020609040205080304" pitchFamily="49" charset="-128"/>
                <a:cs typeface="Times New Roman" panose="02020603050405020304" pitchFamily="18" charset="0"/>
              </a:rPr>
              <a:t>SimulTx</a:t>
            </a:r>
            <a:r>
              <a:rPr lang="en-GB" sz="1200" dirty="0">
                <a:effectLst/>
                <a:ea typeface="MS Mincho" panose="02020609040205080304" pitchFamily="49" charset="-128"/>
                <a:cs typeface="Times New Roman" panose="02020603050405020304" pitchFamily="18" charset="0"/>
              </a:rPr>
              <a:t>]	Qualcomm Incorporated, </a:t>
            </a:r>
          </a:p>
          <a:p>
            <a:pPr marL="0" indent="0">
              <a:spcBef>
                <a:spcPts val="200"/>
              </a:spcBef>
              <a:buNone/>
            </a:pPr>
            <a:r>
              <a:rPr lang="en-GB" sz="1200" dirty="0">
                <a:ea typeface="MS Mincho" panose="02020609040205080304" pitchFamily="49" charset="-128"/>
                <a:cs typeface="Times New Roman" panose="02020603050405020304" pitchFamily="18" charset="0"/>
              </a:rPr>
              <a:t>	</a:t>
            </a:r>
            <a:r>
              <a:rPr lang="en-GB" sz="1200" dirty="0">
                <a:effectLst/>
                <a:ea typeface="MS Mincho" panose="02020609040205080304" pitchFamily="49" charset="-128"/>
                <a:cs typeface="Times New Roman" panose="02020603050405020304" pitchFamily="18" charset="0"/>
              </a:rPr>
              <a:t>Nokia, Nokia Shanghai Bell, Huawei, </a:t>
            </a:r>
            <a:r>
              <a:rPr lang="en-GB" sz="1200" dirty="0" err="1">
                <a:effectLst/>
                <a:ea typeface="MS Mincho" panose="02020609040205080304" pitchFamily="49" charset="-128"/>
                <a:cs typeface="Times New Roman" panose="02020603050405020304" pitchFamily="18" charset="0"/>
              </a:rPr>
              <a:t>HiSilicon</a:t>
            </a:r>
            <a:r>
              <a:rPr lang="en-GB" sz="1200" dirty="0">
                <a:effectLst/>
                <a:ea typeface="MS Mincho" panose="02020609040205080304" pitchFamily="49" charset="-128"/>
                <a:cs typeface="Times New Roman" panose="02020603050405020304" pitchFamily="18" charset="0"/>
              </a:rPr>
              <a:t>, Ericsson	CR	Rel-17	38.331	TEI17	3577	2	B</a:t>
            </a:r>
          </a:p>
          <a:p>
            <a:pPr marL="0" indent="0">
              <a:spcBef>
                <a:spcPts val="200"/>
              </a:spcBef>
              <a:buNone/>
            </a:pPr>
            <a:endParaRPr lang="en-GB" sz="1200" dirty="0">
              <a:effectLst/>
              <a:ea typeface="MS Mincho" panose="02020609040205080304" pitchFamily="49" charset="-128"/>
              <a:cs typeface="Times New Roman" panose="02020603050405020304" pitchFamily="18" charset="0"/>
            </a:endParaRPr>
          </a:p>
          <a:p>
            <a:pPr marL="0" indent="0">
              <a:spcBef>
                <a:spcPts val="200"/>
              </a:spcBef>
              <a:buNone/>
            </a:pPr>
            <a:endParaRPr lang="en-GB" sz="1400" b="1" dirty="0">
              <a:effectLst/>
              <a:latin typeface="Arial" panose="020B0604020202020204" pitchFamily="34" charset="0"/>
              <a:ea typeface="MS Mincho" panose="02020609040205080304" pitchFamily="49" charset="-128"/>
              <a:cs typeface="Times New Roman" panose="02020603050405020304" pitchFamily="18" charset="0"/>
            </a:endParaRPr>
          </a:p>
          <a:p>
            <a:pPr marL="0" indent="0">
              <a:spcBef>
                <a:spcPts val="200"/>
              </a:spcBef>
              <a:buNone/>
            </a:pPr>
            <a:endParaRPr lang="en-GB" sz="1400" b="1" dirty="0">
              <a:effectLst/>
              <a:latin typeface="Arial" panose="020B0604020202020204" pitchFamily="34" charset="0"/>
              <a:ea typeface="MS Mincho" panose="02020609040205080304" pitchFamily="49" charset="-128"/>
              <a:cs typeface="Times New Roman" panose="02020603050405020304" pitchFamily="18" charset="0"/>
            </a:endParaRPr>
          </a:p>
          <a:p>
            <a:pPr marL="0" indent="0">
              <a:spcBef>
                <a:spcPts val="200"/>
              </a:spcBef>
              <a:buNone/>
            </a:pPr>
            <a:endParaRPr lang="en-GB" sz="1400" b="1" dirty="0">
              <a:effectLst/>
              <a:latin typeface="Arial" panose="020B0604020202020204" pitchFamily="34" charset="0"/>
              <a:ea typeface="MS Mincho" panose="02020609040205080304" pitchFamily="49" charset="-128"/>
              <a:cs typeface="Times New Roman" panose="02020603050405020304" pitchFamily="18" charset="0"/>
            </a:endParaRPr>
          </a:p>
          <a:p>
            <a:pPr marL="0" indent="0">
              <a:spcBef>
                <a:spcPts val="200"/>
              </a:spcBef>
              <a:buNone/>
            </a:pPr>
            <a:endParaRPr lang="en-GB" sz="1400" b="1" dirty="0">
              <a:effectLst/>
              <a:latin typeface="Arial" panose="020B0604020202020204" pitchFamily="34" charset="0"/>
              <a:ea typeface="MS Mincho" panose="02020609040205080304" pitchFamily="49" charset="-128"/>
              <a:cs typeface="Times New Roman" panose="02020603050405020304" pitchFamily="18" charset="0"/>
            </a:endParaRPr>
          </a:p>
          <a:p>
            <a:pPr marL="0" indent="0">
              <a:spcBef>
                <a:spcPts val="200"/>
              </a:spcBef>
              <a:buNone/>
            </a:pPr>
            <a:endParaRPr lang="en-GB" sz="1400" b="1" dirty="0">
              <a:effectLst/>
              <a:latin typeface="Arial" panose="020B0604020202020204" pitchFamily="34" charset="0"/>
              <a:ea typeface="MS Mincho" panose="02020609040205080304" pitchFamily="49" charset="-128"/>
              <a:cs typeface="Times New Roman" panose="02020603050405020304" pitchFamily="18" charset="0"/>
            </a:endParaRPr>
          </a:p>
          <a:p>
            <a:pPr marL="0" indent="0">
              <a:spcBef>
                <a:spcPts val="200"/>
              </a:spcBef>
              <a:buNone/>
            </a:pPr>
            <a:endParaRPr lang="en-GB" sz="1400" b="1" dirty="0">
              <a:latin typeface="Arial" panose="020B0604020202020204" pitchFamily="34" charset="0"/>
              <a:ea typeface="MS Mincho" panose="02020609040205080304" pitchFamily="49" charset="-128"/>
              <a:cs typeface="Times New Roman" panose="02020603050405020304" pitchFamily="18" charset="0"/>
            </a:endParaRPr>
          </a:p>
          <a:p>
            <a:pPr marL="0" indent="0">
              <a:spcBef>
                <a:spcPts val="200"/>
              </a:spcBef>
              <a:buNone/>
            </a:pPr>
            <a:endParaRPr lang="en-GB" sz="1400" b="1" dirty="0">
              <a:effectLst/>
              <a:latin typeface="Arial" panose="020B0604020202020204" pitchFamily="34" charset="0"/>
              <a:ea typeface="MS Mincho" panose="02020609040205080304" pitchFamily="49" charset="-128"/>
              <a:cs typeface="Times New Roman" panose="02020603050405020304" pitchFamily="18" charset="0"/>
            </a:endParaRPr>
          </a:p>
          <a:p>
            <a:pPr marL="0" indent="0">
              <a:spcBef>
                <a:spcPts val="200"/>
              </a:spcBef>
              <a:buNone/>
            </a:pPr>
            <a:r>
              <a:rPr lang="en-GB" sz="1400" b="1" dirty="0">
                <a:effectLst/>
                <a:latin typeface="Arial" panose="020B0604020202020204" pitchFamily="34" charset="0"/>
                <a:ea typeface="MS Mincho" panose="02020609040205080304" pitchFamily="49" charset="-128"/>
                <a:cs typeface="Times New Roman" panose="02020603050405020304" pitchFamily="18" charset="0"/>
              </a:rPr>
              <a:t> </a:t>
            </a:r>
          </a:p>
        </p:txBody>
      </p:sp>
    </p:spTree>
    <p:extLst>
      <p:ext uri="{BB962C8B-B14F-4D97-AF65-F5344CB8AC3E}">
        <p14:creationId xmlns:p14="http://schemas.microsoft.com/office/powerpoint/2010/main" val="1259847069"/>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GB" altLang="en-US" dirty="0"/>
              <a:t>TEI Report</a:t>
            </a:r>
            <a:br>
              <a:rPr lang="en-GB" altLang="en-US" dirty="0"/>
            </a:br>
            <a:r>
              <a:rPr lang="en-GB" altLang="en-US" sz="1800" dirty="0"/>
              <a:t>Agreed CRs (except Cat A)</a:t>
            </a:r>
            <a:endParaRPr lang="en-GB" altLang="en-US" dirty="0"/>
          </a:p>
        </p:txBody>
      </p:sp>
      <p:sp>
        <p:nvSpPr>
          <p:cNvPr id="3" name="Content Placeholder 2"/>
          <p:cNvSpPr>
            <a:spLocks noGrp="1"/>
          </p:cNvSpPr>
          <p:nvPr>
            <p:ph idx="1"/>
          </p:nvPr>
        </p:nvSpPr>
        <p:spPr>
          <a:xfrm>
            <a:off x="838200" y="1939927"/>
            <a:ext cx="10515600" cy="4047215"/>
          </a:xfrm>
        </p:spPr>
        <p:txBody>
          <a:bodyPr/>
          <a:lstStyle/>
          <a:p>
            <a:pPr marL="0" indent="0">
              <a:spcBef>
                <a:spcPts val="200"/>
              </a:spcBef>
              <a:buNone/>
            </a:pPr>
            <a:r>
              <a:rPr lang="en-GB" sz="1200" b="1" u="sng" dirty="0">
                <a:effectLst/>
                <a:ea typeface="MS Mincho" panose="02020609040205080304" pitchFamily="49" charset="-128"/>
                <a:cs typeface="Times New Roman" panose="02020603050405020304" pitchFamily="18" charset="0"/>
              </a:rPr>
              <a:t>Rel-17 NR CAT B/C - Technically Endorsed by RAN2</a:t>
            </a:r>
          </a:p>
          <a:p>
            <a:pPr marL="0" indent="0">
              <a:spcBef>
                <a:spcPts val="200"/>
              </a:spcBef>
              <a:buNone/>
            </a:pPr>
            <a:r>
              <a:rPr lang="en-GB" sz="1200" dirty="0">
                <a:effectLst/>
                <a:ea typeface="MS Mincho" panose="02020609040205080304" pitchFamily="49" charset="-128"/>
                <a:cs typeface="Times New Roman" panose="02020603050405020304" pitchFamily="18" charset="0"/>
              </a:rPr>
              <a:t>R2-2213346	Higher granularity for per-FR gap capability [</a:t>
            </a:r>
            <a:r>
              <a:rPr lang="en-GB" sz="1200" dirty="0" err="1">
                <a:effectLst/>
                <a:ea typeface="MS Mincho" panose="02020609040205080304" pitchFamily="49" charset="-128"/>
                <a:cs typeface="Times New Roman" panose="02020603050405020304" pitchFamily="18" charset="0"/>
              </a:rPr>
              <a:t>MaxCCPerFRGap</a:t>
            </a:r>
            <a:r>
              <a:rPr lang="en-GB" sz="1200" dirty="0">
                <a:effectLst/>
                <a:ea typeface="MS Mincho" panose="02020609040205080304" pitchFamily="49" charset="-128"/>
                <a:cs typeface="Times New Roman" panose="02020603050405020304" pitchFamily="18" charset="0"/>
              </a:rPr>
              <a:t>]	Qualcomm Incorporated	CR	Rel-17	38.306	TEI17	0840	1	C</a:t>
            </a:r>
          </a:p>
          <a:p>
            <a:pPr marL="0" indent="0">
              <a:spcBef>
                <a:spcPts val="200"/>
              </a:spcBef>
              <a:buNone/>
            </a:pPr>
            <a:r>
              <a:rPr lang="en-GB" sz="1200" dirty="0">
                <a:effectLst/>
                <a:ea typeface="MS Mincho" panose="02020609040205080304" pitchFamily="49" charset="-128"/>
                <a:cs typeface="Times New Roman" panose="02020603050405020304" pitchFamily="18" charset="0"/>
              </a:rPr>
              <a:t>R2-2213347	Higher granularity for per-FR gap capability[</a:t>
            </a:r>
            <a:r>
              <a:rPr lang="en-GB" sz="1200" dirty="0" err="1">
                <a:effectLst/>
                <a:ea typeface="MS Mincho" panose="02020609040205080304" pitchFamily="49" charset="-128"/>
                <a:cs typeface="Times New Roman" panose="02020603050405020304" pitchFamily="18" charset="0"/>
              </a:rPr>
              <a:t>MaxCCPerFRGap</a:t>
            </a:r>
            <a:r>
              <a:rPr lang="en-GB" sz="1200" dirty="0">
                <a:effectLst/>
                <a:ea typeface="MS Mincho" panose="02020609040205080304" pitchFamily="49" charset="-128"/>
                <a:cs typeface="Times New Roman" panose="02020603050405020304" pitchFamily="18" charset="0"/>
              </a:rPr>
              <a:t>]	Qualcomm Incorporated	CR	Rel-17	38.331	TEI17	3704	1	C</a:t>
            </a:r>
          </a:p>
          <a:p>
            <a:pPr marL="0" indent="0">
              <a:spcBef>
                <a:spcPts val="200"/>
              </a:spcBef>
              <a:buNone/>
            </a:pPr>
            <a:endParaRPr lang="en-GB" sz="1200" dirty="0">
              <a:effectLst/>
              <a:ea typeface="MS Mincho" panose="02020609040205080304" pitchFamily="49" charset="-128"/>
              <a:cs typeface="Times New Roman" panose="02020603050405020304" pitchFamily="18" charset="0"/>
            </a:endParaRPr>
          </a:p>
          <a:p>
            <a:pPr marL="0" indent="0">
              <a:spcBef>
                <a:spcPts val="200"/>
              </a:spcBef>
              <a:buNone/>
            </a:pPr>
            <a:r>
              <a:rPr lang="en-GB" sz="1200" b="1" u="sng" dirty="0">
                <a:effectLst/>
                <a:ea typeface="MS Mincho" panose="02020609040205080304" pitchFamily="49" charset="-128"/>
                <a:cs typeface="Times New Roman" panose="02020603050405020304" pitchFamily="18" charset="0"/>
              </a:rPr>
              <a:t>Rel-17 EUTRA CAT F </a:t>
            </a:r>
          </a:p>
          <a:p>
            <a:pPr marL="0" indent="0">
              <a:spcBef>
                <a:spcPts val="200"/>
              </a:spcBef>
              <a:buNone/>
            </a:pPr>
            <a:r>
              <a:rPr lang="en-GB" sz="1200" dirty="0">
                <a:effectLst/>
                <a:ea typeface="MS Mincho" panose="02020609040205080304" pitchFamily="49" charset="-128"/>
                <a:cs typeface="Times New Roman" panose="02020603050405020304" pitchFamily="18" charset="0"/>
              </a:rPr>
              <a:t>R2-2211364	Removal of FFS from LTE Relay description	Nokia (rapporteur), Ericsson	CR	Rel-17	36.300	TEI17, </a:t>
            </a:r>
            <a:r>
              <a:rPr lang="en-GB" sz="1200" dirty="0" err="1">
                <a:effectLst/>
                <a:ea typeface="MS Mincho" panose="02020609040205080304" pitchFamily="49" charset="-128"/>
                <a:cs typeface="Times New Roman" panose="02020603050405020304" pitchFamily="18" charset="0"/>
              </a:rPr>
              <a:t>LTE_Relay</a:t>
            </a:r>
            <a:r>
              <a:rPr lang="en-GB" sz="1200" dirty="0">
                <a:effectLst/>
                <a:ea typeface="MS Mincho" panose="02020609040205080304" pitchFamily="49" charset="-128"/>
                <a:cs typeface="Times New Roman" panose="02020603050405020304" pitchFamily="18" charset="0"/>
              </a:rPr>
              <a:t>-Core	1374		F</a:t>
            </a:r>
          </a:p>
          <a:p>
            <a:pPr marL="0" indent="0">
              <a:spcBef>
                <a:spcPts val="200"/>
              </a:spcBef>
              <a:buNone/>
            </a:pPr>
            <a:r>
              <a:rPr lang="en-GB" sz="1200" dirty="0">
                <a:effectLst/>
                <a:ea typeface="MS Mincho" panose="02020609040205080304" pitchFamily="49" charset="-128"/>
                <a:cs typeface="Times New Roman" panose="02020603050405020304" pitchFamily="18" charset="0"/>
              </a:rPr>
              <a:t>R2-2211751	Correction on </a:t>
            </a:r>
            <a:r>
              <a:rPr lang="en-GB" sz="1200" dirty="0" err="1">
                <a:effectLst/>
                <a:ea typeface="MS Mincho" panose="02020609040205080304" pitchFamily="49" charset="-128"/>
                <a:cs typeface="Times New Roman" panose="02020603050405020304" pitchFamily="18" charset="0"/>
              </a:rPr>
              <a:t>ue-ConfigRelease</a:t>
            </a:r>
            <a:r>
              <a:rPr lang="en-GB" sz="1200" dirty="0">
                <a:effectLst/>
                <a:ea typeface="MS Mincho" panose="02020609040205080304" pitchFamily="49" charset="-128"/>
                <a:cs typeface="Times New Roman" panose="02020603050405020304" pitchFamily="18" charset="0"/>
              </a:rPr>
              <a:t>	Huawei, </a:t>
            </a:r>
            <a:r>
              <a:rPr lang="en-GB" sz="1200" dirty="0" err="1">
                <a:effectLst/>
                <a:ea typeface="MS Mincho" panose="02020609040205080304" pitchFamily="49" charset="-128"/>
                <a:cs typeface="Times New Roman" panose="02020603050405020304" pitchFamily="18" charset="0"/>
              </a:rPr>
              <a:t>HiSilicon</a:t>
            </a:r>
            <a:r>
              <a:rPr lang="en-GB" sz="1200" dirty="0">
                <a:effectLst/>
                <a:ea typeface="MS Mincho" panose="02020609040205080304" pitchFamily="49" charset="-128"/>
                <a:cs typeface="Times New Roman" panose="02020603050405020304" pitchFamily="18" charset="0"/>
              </a:rPr>
              <a:t>	CR	Rel-17	36.331	TEI17	4889		F</a:t>
            </a:r>
          </a:p>
          <a:p>
            <a:pPr marL="0" indent="0">
              <a:spcBef>
                <a:spcPts val="200"/>
              </a:spcBef>
              <a:buNone/>
            </a:pPr>
            <a:r>
              <a:rPr lang="en-GB" sz="1200" dirty="0">
                <a:effectLst/>
                <a:ea typeface="MS Mincho" panose="02020609040205080304" pitchFamily="49" charset="-128"/>
                <a:cs typeface="Times New Roman" panose="02020603050405020304" pitchFamily="18" charset="0"/>
              </a:rPr>
              <a:t>R2-2213286	Support of Multiple CSI Subframe Sets on CQI-</a:t>
            </a:r>
            <a:r>
              <a:rPr lang="en-GB" sz="1200" dirty="0" err="1">
                <a:effectLst/>
                <a:ea typeface="MS Mincho" panose="02020609040205080304" pitchFamily="49" charset="-128"/>
                <a:cs typeface="Times New Roman" panose="02020603050405020304" pitchFamily="18" charset="0"/>
              </a:rPr>
              <a:t>ReportPeriodicScell</a:t>
            </a:r>
            <a:r>
              <a:rPr lang="en-GB" sz="1200" dirty="0">
                <a:effectLst/>
                <a:ea typeface="MS Mincho" panose="02020609040205080304" pitchFamily="49" charset="-128"/>
                <a:cs typeface="Times New Roman" panose="02020603050405020304" pitchFamily="18" charset="0"/>
              </a:rPr>
              <a:t>	Samsung	CR	Rel-17	36.306	</a:t>
            </a:r>
            <a:r>
              <a:rPr lang="en-GB" sz="1200" dirty="0" err="1">
                <a:effectLst/>
                <a:ea typeface="MS Mincho" panose="02020609040205080304" pitchFamily="49" charset="-128"/>
                <a:cs typeface="Times New Roman" panose="02020603050405020304" pitchFamily="18" charset="0"/>
              </a:rPr>
              <a:t>LTE_euCA</a:t>
            </a:r>
            <a:r>
              <a:rPr lang="en-GB" sz="1200" dirty="0">
                <a:effectLst/>
                <a:ea typeface="MS Mincho" panose="02020609040205080304" pitchFamily="49" charset="-128"/>
                <a:cs typeface="Times New Roman" panose="02020603050405020304" pitchFamily="18" charset="0"/>
              </a:rPr>
              <a:t>-Core, TEI17	1866		F</a:t>
            </a:r>
          </a:p>
          <a:p>
            <a:pPr marL="0" indent="0">
              <a:spcBef>
                <a:spcPts val="200"/>
              </a:spcBef>
              <a:buNone/>
            </a:pPr>
            <a:r>
              <a:rPr lang="en-GB" sz="1200" dirty="0">
                <a:effectLst/>
                <a:ea typeface="MS Mincho" panose="02020609040205080304" pitchFamily="49" charset="-128"/>
                <a:cs typeface="Times New Roman" panose="02020603050405020304" pitchFamily="18" charset="0"/>
              </a:rPr>
              <a:t>R2-2213287	Support of Multiple CSI Subframe Sets on CQI-</a:t>
            </a:r>
            <a:r>
              <a:rPr lang="en-GB" sz="1200" dirty="0" err="1">
                <a:effectLst/>
                <a:ea typeface="MS Mincho" panose="02020609040205080304" pitchFamily="49" charset="-128"/>
                <a:cs typeface="Times New Roman" panose="02020603050405020304" pitchFamily="18" charset="0"/>
              </a:rPr>
              <a:t>ReportPeriodicScell</a:t>
            </a:r>
            <a:r>
              <a:rPr lang="en-GB" sz="1200" dirty="0">
                <a:effectLst/>
                <a:ea typeface="MS Mincho" panose="02020609040205080304" pitchFamily="49" charset="-128"/>
                <a:cs typeface="Times New Roman" panose="02020603050405020304" pitchFamily="18" charset="0"/>
              </a:rPr>
              <a:t>	Samsung	CR	Rel-17	36.331	</a:t>
            </a:r>
            <a:r>
              <a:rPr lang="en-GB" sz="1200" dirty="0" err="1">
                <a:effectLst/>
                <a:ea typeface="MS Mincho" panose="02020609040205080304" pitchFamily="49" charset="-128"/>
                <a:cs typeface="Times New Roman" panose="02020603050405020304" pitchFamily="18" charset="0"/>
              </a:rPr>
              <a:t>LTE_euCA</a:t>
            </a:r>
            <a:r>
              <a:rPr lang="en-GB" sz="1200" dirty="0">
                <a:effectLst/>
                <a:ea typeface="MS Mincho" panose="02020609040205080304" pitchFamily="49" charset="-128"/>
                <a:cs typeface="Times New Roman" panose="02020603050405020304" pitchFamily="18" charset="0"/>
              </a:rPr>
              <a:t>-Core, TEI17	4899	F</a:t>
            </a:r>
          </a:p>
          <a:p>
            <a:pPr marL="0" indent="0">
              <a:spcBef>
                <a:spcPts val="200"/>
              </a:spcBef>
              <a:buNone/>
            </a:pPr>
            <a:endParaRPr lang="en-GB" sz="1200" dirty="0">
              <a:effectLst/>
              <a:ea typeface="MS Mincho" panose="02020609040205080304" pitchFamily="49" charset="-128"/>
              <a:cs typeface="Times New Roman" panose="02020603050405020304" pitchFamily="18" charset="0"/>
            </a:endParaRPr>
          </a:p>
        </p:txBody>
      </p:sp>
    </p:spTree>
    <p:extLst>
      <p:ext uri="{BB962C8B-B14F-4D97-AF65-F5344CB8AC3E}">
        <p14:creationId xmlns:p14="http://schemas.microsoft.com/office/powerpoint/2010/main" val="3567785932"/>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GB" altLang="en-US" dirty="0"/>
              <a:t>TEI Report</a:t>
            </a:r>
            <a:br>
              <a:rPr lang="en-GB" altLang="en-US" dirty="0"/>
            </a:br>
            <a:r>
              <a:rPr lang="en-GB" altLang="en-US" sz="1800" dirty="0"/>
              <a:t>Agreed CRs (except Cat A)</a:t>
            </a:r>
            <a:endParaRPr lang="en-GB" altLang="en-US" dirty="0"/>
          </a:p>
        </p:txBody>
      </p:sp>
      <p:sp>
        <p:nvSpPr>
          <p:cNvPr id="3" name="Content Placeholder 2"/>
          <p:cNvSpPr>
            <a:spLocks noGrp="1"/>
          </p:cNvSpPr>
          <p:nvPr>
            <p:ph idx="1"/>
          </p:nvPr>
        </p:nvSpPr>
        <p:spPr>
          <a:xfrm>
            <a:off x="838200" y="1939927"/>
            <a:ext cx="10515600" cy="4047215"/>
          </a:xfrm>
        </p:spPr>
        <p:txBody>
          <a:bodyPr/>
          <a:lstStyle/>
          <a:p>
            <a:pPr marL="0" indent="0">
              <a:spcBef>
                <a:spcPts val="200"/>
              </a:spcBef>
              <a:buNone/>
            </a:pPr>
            <a:r>
              <a:rPr lang="en-GB" sz="1200" b="1" u="sng" dirty="0">
                <a:effectLst/>
                <a:ea typeface="MS Mincho" panose="02020609040205080304" pitchFamily="49" charset="-128"/>
                <a:cs typeface="Times New Roman" panose="02020603050405020304" pitchFamily="18" charset="0"/>
              </a:rPr>
              <a:t>Rel-17 NR and Joint CAT F </a:t>
            </a:r>
            <a:endParaRPr lang="en-GB" sz="1200" dirty="0">
              <a:effectLst/>
              <a:ea typeface="MS Mincho" panose="02020609040205080304" pitchFamily="49" charset="-128"/>
              <a:cs typeface="Times New Roman" panose="02020603050405020304" pitchFamily="18" charset="0"/>
            </a:endParaRPr>
          </a:p>
          <a:p>
            <a:pPr marL="0" indent="0">
              <a:spcBef>
                <a:spcPts val="200"/>
              </a:spcBef>
              <a:buNone/>
            </a:pPr>
            <a:r>
              <a:rPr lang="en-GB" sz="1200" dirty="0">
                <a:effectLst/>
                <a:ea typeface="MS Mincho" panose="02020609040205080304" pitchFamily="49" charset="-128"/>
                <a:cs typeface="Times New Roman" panose="02020603050405020304" pitchFamily="18" charset="0"/>
              </a:rPr>
              <a:t>R2-2212421	Correction to </a:t>
            </a:r>
            <a:r>
              <a:rPr lang="en-GB" sz="1200" dirty="0" err="1">
                <a:effectLst/>
                <a:ea typeface="MS Mincho" panose="02020609040205080304" pitchFamily="49" charset="-128"/>
                <a:cs typeface="Times New Roman" panose="02020603050405020304" pitchFamily="18" charset="0"/>
              </a:rPr>
              <a:t>disasterRoamingFromAnyPLMN</a:t>
            </a:r>
            <a:r>
              <a:rPr lang="en-GB" sz="1200" dirty="0">
                <a:effectLst/>
                <a:ea typeface="MS Mincho" panose="02020609040205080304" pitchFamily="49" charset="-128"/>
                <a:cs typeface="Times New Roman" panose="02020603050405020304" pitchFamily="18" charset="0"/>
              </a:rPr>
              <a:t> [MINT]	Ericsson, Lenovo	CR	Rel-17	36.331	TEI17	4878	2	F</a:t>
            </a:r>
          </a:p>
          <a:p>
            <a:pPr marL="0" indent="0">
              <a:spcBef>
                <a:spcPts val="200"/>
              </a:spcBef>
              <a:buNone/>
            </a:pPr>
            <a:r>
              <a:rPr lang="en-GB" sz="1200" dirty="0">
                <a:effectLst/>
                <a:ea typeface="MS Mincho" panose="02020609040205080304" pitchFamily="49" charset="-128"/>
                <a:cs typeface="Times New Roman" panose="02020603050405020304" pitchFamily="18" charset="0"/>
              </a:rPr>
              <a:t>R2-2212422	Correction to </a:t>
            </a:r>
            <a:r>
              <a:rPr lang="en-GB" sz="1200" dirty="0" err="1">
                <a:effectLst/>
                <a:ea typeface="MS Mincho" panose="02020609040205080304" pitchFamily="49" charset="-128"/>
                <a:cs typeface="Times New Roman" panose="02020603050405020304" pitchFamily="18" charset="0"/>
              </a:rPr>
              <a:t>disasterRoamingFromAnyPLMN</a:t>
            </a:r>
            <a:r>
              <a:rPr lang="en-GB" sz="1200" dirty="0">
                <a:effectLst/>
                <a:ea typeface="MS Mincho" panose="02020609040205080304" pitchFamily="49" charset="-128"/>
                <a:cs typeface="Times New Roman" panose="02020603050405020304" pitchFamily="18" charset="0"/>
              </a:rPr>
              <a:t> [MINT]	Ericsson, Lenovo	CR	Rel-17	38.331	TEI17	3557	2	F</a:t>
            </a:r>
          </a:p>
          <a:p>
            <a:pPr marL="0" indent="0">
              <a:spcBef>
                <a:spcPts val="200"/>
              </a:spcBef>
              <a:buNone/>
            </a:pPr>
            <a:r>
              <a:rPr lang="en-GB" sz="1200" dirty="0">
                <a:effectLst/>
                <a:ea typeface="MS Mincho" panose="02020609040205080304" pitchFamily="49" charset="-128"/>
                <a:cs typeface="Times New Roman" panose="02020603050405020304" pitchFamily="18" charset="0"/>
              </a:rPr>
              <a:t>R2-2213213	Corrections for DCCA enhancement	ZTE Corporation (Rapporteur), </a:t>
            </a:r>
            <a:r>
              <a:rPr lang="en-GB" sz="1200" dirty="0" err="1">
                <a:effectLst/>
                <a:ea typeface="MS Mincho" panose="02020609040205080304" pitchFamily="49" charset="-128"/>
                <a:cs typeface="Times New Roman" panose="02020603050405020304" pitchFamily="18" charset="0"/>
              </a:rPr>
              <a:t>Sanechips</a:t>
            </a:r>
            <a:r>
              <a:rPr lang="en-GB" sz="1200" dirty="0">
                <a:effectLst/>
                <a:ea typeface="MS Mincho" panose="02020609040205080304" pitchFamily="49" charset="-128"/>
                <a:cs typeface="Times New Roman" panose="02020603050405020304" pitchFamily="18" charset="0"/>
              </a:rPr>
              <a:t>; Ericsson; CATT	CR	Rel-17	37.340	TEI17, LTE_NR_DC_enh2-Core	0350	4	F</a:t>
            </a:r>
          </a:p>
          <a:p>
            <a:pPr marL="0" indent="0">
              <a:spcBef>
                <a:spcPts val="200"/>
              </a:spcBef>
              <a:buNone/>
            </a:pPr>
            <a:r>
              <a:rPr lang="en-GB" sz="1200" dirty="0">
                <a:effectLst/>
                <a:ea typeface="MS Mincho" panose="02020609040205080304" pitchFamily="49" charset="-128"/>
                <a:cs typeface="Times New Roman" panose="02020603050405020304" pitchFamily="18" charset="0"/>
              </a:rPr>
              <a:t>	F</a:t>
            </a:r>
          </a:p>
          <a:p>
            <a:pPr marL="0" indent="0">
              <a:spcBef>
                <a:spcPts val="200"/>
              </a:spcBef>
              <a:buNone/>
            </a:pPr>
            <a:r>
              <a:rPr lang="en-GB" sz="1200" dirty="0">
                <a:effectLst/>
                <a:ea typeface="MS Mincho" panose="02020609040205080304" pitchFamily="49" charset="-128"/>
                <a:cs typeface="Times New Roman" panose="02020603050405020304" pitchFamily="18" charset="0"/>
              </a:rPr>
              <a:t>R2-2213303	Correction to explicit indication of SI Scheduling window position [SI-SCHEDULING]	Huawei, </a:t>
            </a:r>
            <a:r>
              <a:rPr lang="en-GB" sz="1200" dirty="0" err="1">
                <a:effectLst/>
                <a:ea typeface="MS Mincho" panose="02020609040205080304" pitchFamily="49" charset="-128"/>
                <a:cs typeface="Times New Roman" panose="02020603050405020304" pitchFamily="18" charset="0"/>
              </a:rPr>
              <a:t>HiSilicon</a:t>
            </a:r>
            <a:r>
              <a:rPr lang="en-GB" sz="1200" dirty="0">
                <a:effectLst/>
                <a:ea typeface="MS Mincho" panose="02020609040205080304" pitchFamily="49" charset="-128"/>
                <a:cs typeface="Times New Roman" panose="02020603050405020304" pitchFamily="18" charset="0"/>
              </a:rPr>
              <a:t>	CR	Rel-17	38.331	TEI17, </a:t>
            </a:r>
            <a:r>
              <a:rPr lang="en-GB" sz="1200" dirty="0" err="1">
                <a:effectLst/>
                <a:ea typeface="MS Mincho" panose="02020609040205080304" pitchFamily="49" charset="-128"/>
                <a:cs typeface="Times New Roman" panose="02020603050405020304" pitchFamily="18" charset="0"/>
              </a:rPr>
              <a:t>NR_pos_enh</a:t>
            </a:r>
            <a:r>
              <a:rPr lang="en-GB" sz="1200" dirty="0">
                <a:effectLst/>
                <a:ea typeface="MS Mincho" panose="02020609040205080304" pitchFamily="49" charset="-128"/>
                <a:cs typeface="Times New Roman" panose="02020603050405020304" pitchFamily="18" charset="0"/>
              </a:rPr>
              <a:t>-Core	3486	3	F</a:t>
            </a:r>
          </a:p>
          <a:p>
            <a:pPr marL="0" indent="0">
              <a:spcBef>
                <a:spcPts val="200"/>
              </a:spcBef>
              <a:buNone/>
            </a:pPr>
            <a:r>
              <a:rPr lang="en-GB" sz="1200" dirty="0">
                <a:effectLst/>
                <a:ea typeface="MS Mincho" panose="02020609040205080304" pitchFamily="49" charset="-128"/>
                <a:cs typeface="Times New Roman" panose="02020603050405020304" pitchFamily="18" charset="0"/>
              </a:rPr>
              <a:t>R2-2213338	Clarification on cell reselection priority handling for HSDN, MBS, V2X/NR </a:t>
            </a:r>
            <a:r>
              <a:rPr lang="en-GB" sz="1200" dirty="0" err="1">
                <a:effectLst/>
                <a:ea typeface="MS Mincho" panose="02020609040205080304" pitchFamily="49" charset="-128"/>
                <a:cs typeface="Times New Roman" panose="02020603050405020304" pitchFamily="18" charset="0"/>
              </a:rPr>
              <a:t>sidelink</a:t>
            </a:r>
            <a:r>
              <a:rPr lang="en-GB" sz="1200" dirty="0">
                <a:effectLst/>
                <a:ea typeface="MS Mincho" panose="02020609040205080304" pitchFamily="49" charset="-128"/>
                <a:cs typeface="Times New Roman" panose="02020603050405020304" pitchFamily="18" charset="0"/>
              </a:rPr>
              <a:t>, Slicing and </a:t>
            </a:r>
            <a:r>
              <a:rPr lang="en-GB" sz="1200" dirty="0" err="1">
                <a:effectLst/>
                <a:ea typeface="MS Mincho" panose="02020609040205080304" pitchFamily="49" charset="-128"/>
                <a:cs typeface="Times New Roman" panose="02020603050405020304" pitchFamily="18" charset="0"/>
              </a:rPr>
              <a:t>deprioritization</a:t>
            </a:r>
            <a:r>
              <a:rPr lang="en-GB" sz="1200" dirty="0">
                <a:effectLst/>
                <a:ea typeface="MS Mincho" panose="02020609040205080304" pitchFamily="49" charset="-128"/>
                <a:cs typeface="Times New Roman" panose="02020603050405020304" pitchFamily="18" charset="0"/>
              </a:rPr>
              <a:t> request	Kyocera, LG Electronics, </a:t>
            </a:r>
          </a:p>
          <a:p>
            <a:pPr marL="0" indent="0">
              <a:spcBef>
                <a:spcPts val="200"/>
              </a:spcBef>
              <a:buNone/>
            </a:pPr>
            <a:r>
              <a:rPr lang="en-GB" sz="1200" dirty="0">
                <a:ea typeface="MS Mincho" panose="02020609040205080304" pitchFamily="49" charset="-128"/>
                <a:cs typeface="Times New Roman" panose="02020603050405020304" pitchFamily="18" charset="0"/>
              </a:rPr>
              <a:t>	</a:t>
            </a:r>
            <a:r>
              <a:rPr lang="en-GB" sz="1200" dirty="0">
                <a:effectLst/>
                <a:ea typeface="MS Mincho" panose="02020609040205080304" pitchFamily="49" charset="-128"/>
                <a:cs typeface="Times New Roman" panose="02020603050405020304" pitchFamily="18" charset="0"/>
              </a:rPr>
              <a:t>Nokia, Nokia Shanghai Bell, Samsung, vivo, Qualcomm Incorporated	CR	Rel-17	38.304	5G_V2X_NRSL-Core, TEI17,</a:t>
            </a:r>
          </a:p>
          <a:p>
            <a:pPr marL="0" indent="0">
              <a:spcBef>
                <a:spcPts val="200"/>
              </a:spcBef>
              <a:buNone/>
            </a:pPr>
            <a:r>
              <a:rPr lang="en-GB" sz="1200" dirty="0">
                <a:effectLst/>
                <a:ea typeface="MS Mincho" panose="02020609040205080304" pitchFamily="49" charset="-128"/>
                <a:cs typeface="Times New Roman" panose="02020603050405020304" pitchFamily="18" charset="0"/>
              </a:rPr>
              <a:t> 	NR_MBS-Core, </a:t>
            </a:r>
            <a:r>
              <a:rPr lang="en-GB" sz="1200" dirty="0" err="1">
                <a:effectLst/>
                <a:ea typeface="MS Mincho" panose="02020609040205080304" pitchFamily="49" charset="-128"/>
                <a:cs typeface="Times New Roman" panose="02020603050405020304" pitchFamily="18" charset="0"/>
              </a:rPr>
              <a:t>NR_slice</a:t>
            </a:r>
            <a:r>
              <a:rPr lang="en-GB" sz="1200" dirty="0">
                <a:effectLst/>
                <a:ea typeface="MS Mincho" panose="02020609040205080304" pitchFamily="49" charset="-128"/>
                <a:cs typeface="Times New Roman" panose="02020603050405020304" pitchFamily="18" charset="0"/>
              </a:rPr>
              <a:t>-Core	0310	1	F</a:t>
            </a:r>
          </a:p>
          <a:p>
            <a:pPr marL="0" indent="0">
              <a:spcBef>
                <a:spcPts val="200"/>
              </a:spcBef>
              <a:buNone/>
            </a:pPr>
            <a:endParaRPr lang="en-GB" sz="1200" b="1" dirty="0">
              <a:effectLst/>
              <a:latin typeface="Arial" panose="020B0604020202020204" pitchFamily="34" charset="0"/>
              <a:ea typeface="MS Mincho" panose="02020609040205080304" pitchFamily="49" charset="-128"/>
              <a:cs typeface="Times New Roman" panose="02020603050405020304" pitchFamily="18" charset="0"/>
            </a:endParaRPr>
          </a:p>
          <a:p>
            <a:pPr marL="0" indent="0">
              <a:spcBef>
                <a:spcPts val="200"/>
              </a:spcBef>
              <a:buNone/>
            </a:pPr>
            <a:endParaRPr lang="en-GB" sz="1400" b="1" dirty="0">
              <a:effectLst/>
              <a:latin typeface="Arial" panose="020B0604020202020204" pitchFamily="34" charset="0"/>
              <a:ea typeface="MS Mincho" panose="02020609040205080304" pitchFamily="49" charset="-128"/>
              <a:cs typeface="Times New Roman" panose="02020603050405020304" pitchFamily="18" charset="0"/>
            </a:endParaRPr>
          </a:p>
          <a:p>
            <a:pPr marL="0" indent="0">
              <a:spcBef>
                <a:spcPts val="200"/>
              </a:spcBef>
              <a:buNone/>
            </a:pPr>
            <a:endParaRPr lang="en-GB" sz="1400" b="1" dirty="0">
              <a:effectLst/>
              <a:latin typeface="Arial" panose="020B0604020202020204" pitchFamily="34" charset="0"/>
              <a:ea typeface="MS Mincho" panose="02020609040205080304" pitchFamily="49" charset="-128"/>
              <a:cs typeface="Times New Roman" panose="02020603050405020304" pitchFamily="18" charset="0"/>
            </a:endParaRPr>
          </a:p>
          <a:p>
            <a:pPr marL="0" indent="0">
              <a:spcBef>
                <a:spcPts val="200"/>
              </a:spcBef>
              <a:buNone/>
            </a:pPr>
            <a:endParaRPr lang="en-GB" sz="1400" b="1" dirty="0">
              <a:effectLst/>
              <a:latin typeface="Arial" panose="020B0604020202020204" pitchFamily="34" charset="0"/>
              <a:ea typeface="MS Mincho" panose="02020609040205080304" pitchFamily="49" charset="-128"/>
              <a:cs typeface="Times New Roman" panose="02020603050405020304" pitchFamily="18" charset="0"/>
            </a:endParaRPr>
          </a:p>
          <a:p>
            <a:pPr marL="0" indent="0">
              <a:spcBef>
                <a:spcPts val="200"/>
              </a:spcBef>
              <a:buNone/>
            </a:pPr>
            <a:endParaRPr lang="en-GB" sz="1400" b="1" dirty="0">
              <a:effectLst/>
              <a:latin typeface="Arial" panose="020B0604020202020204" pitchFamily="34" charset="0"/>
              <a:ea typeface="MS Mincho" panose="02020609040205080304" pitchFamily="49" charset="-128"/>
              <a:cs typeface="Times New Roman" panose="02020603050405020304" pitchFamily="18" charset="0"/>
            </a:endParaRPr>
          </a:p>
          <a:p>
            <a:pPr marL="0" indent="0">
              <a:spcBef>
                <a:spcPts val="200"/>
              </a:spcBef>
              <a:buNone/>
            </a:pPr>
            <a:endParaRPr lang="en-GB" sz="1400" b="1" dirty="0">
              <a:effectLst/>
              <a:latin typeface="Arial" panose="020B0604020202020204" pitchFamily="34" charset="0"/>
              <a:ea typeface="MS Mincho" panose="02020609040205080304" pitchFamily="49" charset="-128"/>
              <a:cs typeface="Times New Roman" panose="02020603050405020304" pitchFamily="18" charset="0"/>
            </a:endParaRPr>
          </a:p>
          <a:p>
            <a:pPr marL="0" indent="0">
              <a:spcBef>
                <a:spcPts val="200"/>
              </a:spcBef>
              <a:buNone/>
            </a:pPr>
            <a:endParaRPr lang="en-GB" sz="1400" b="1" dirty="0">
              <a:latin typeface="Arial" panose="020B0604020202020204" pitchFamily="34" charset="0"/>
              <a:ea typeface="MS Mincho" panose="02020609040205080304" pitchFamily="49" charset="-128"/>
              <a:cs typeface="Times New Roman" panose="02020603050405020304" pitchFamily="18" charset="0"/>
            </a:endParaRPr>
          </a:p>
          <a:p>
            <a:pPr marL="0" indent="0">
              <a:spcBef>
                <a:spcPts val="200"/>
              </a:spcBef>
              <a:buNone/>
            </a:pPr>
            <a:endParaRPr lang="en-GB" sz="1400" b="1" dirty="0">
              <a:effectLst/>
              <a:latin typeface="Arial" panose="020B0604020202020204" pitchFamily="34" charset="0"/>
              <a:ea typeface="MS Mincho" panose="02020609040205080304" pitchFamily="49" charset="-128"/>
              <a:cs typeface="Times New Roman" panose="02020603050405020304" pitchFamily="18" charset="0"/>
            </a:endParaRPr>
          </a:p>
          <a:p>
            <a:pPr marL="0" indent="0">
              <a:spcBef>
                <a:spcPts val="200"/>
              </a:spcBef>
              <a:buNone/>
            </a:pPr>
            <a:r>
              <a:rPr lang="en-GB" sz="1400" b="1" dirty="0">
                <a:effectLst/>
                <a:latin typeface="Arial" panose="020B0604020202020204" pitchFamily="34" charset="0"/>
                <a:ea typeface="MS Mincho" panose="02020609040205080304" pitchFamily="49" charset="-128"/>
                <a:cs typeface="Times New Roman" panose="02020603050405020304" pitchFamily="18" charset="0"/>
              </a:rPr>
              <a:t> </a:t>
            </a:r>
          </a:p>
        </p:txBody>
      </p:sp>
    </p:spTree>
    <p:extLst>
      <p:ext uri="{BB962C8B-B14F-4D97-AF65-F5344CB8AC3E}">
        <p14:creationId xmlns:p14="http://schemas.microsoft.com/office/powerpoint/2010/main" val="1764812791"/>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0210D0-08DD-4D13-BF94-4BA6523EC992}"/>
              </a:ext>
            </a:extLst>
          </p:cNvPr>
          <p:cNvSpPr>
            <a:spLocks noGrp="1"/>
          </p:cNvSpPr>
          <p:nvPr>
            <p:ph type="title"/>
          </p:nvPr>
        </p:nvSpPr>
        <p:spPr/>
        <p:txBody>
          <a:bodyPr/>
          <a:lstStyle/>
          <a:p>
            <a:r>
              <a:rPr lang="en-GB" sz="5400" dirty="0"/>
              <a:t>Appendix</a:t>
            </a:r>
            <a:r>
              <a:rPr lang="en-GB" sz="4400" dirty="0"/>
              <a:t>: CRs with compatibility issues / comments</a:t>
            </a:r>
          </a:p>
        </p:txBody>
      </p:sp>
    </p:spTree>
    <p:extLst>
      <p:ext uri="{BB962C8B-B14F-4D97-AF65-F5344CB8AC3E}">
        <p14:creationId xmlns:p14="http://schemas.microsoft.com/office/powerpoint/2010/main" val="19045705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2022 Q4 - two meetings</a:t>
            </a:r>
          </a:p>
        </p:txBody>
      </p:sp>
      <p:sp>
        <p:nvSpPr>
          <p:cNvPr id="3" name="Content Placeholder 2"/>
          <p:cNvSpPr>
            <a:spLocks noGrp="1"/>
          </p:cNvSpPr>
          <p:nvPr>
            <p:ph idx="1"/>
          </p:nvPr>
        </p:nvSpPr>
        <p:spPr>
          <a:xfrm>
            <a:off x="838200" y="2011679"/>
            <a:ext cx="10515600" cy="4165283"/>
          </a:xfrm>
        </p:spPr>
        <p:txBody>
          <a:bodyPr/>
          <a:lstStyle/>
          <a:p>
            <a:r>
              <a:rPr lang="en-US" sz="2400" dirty="0"/>
              <a:t>R2 119bis electronic </a:t>
            </a:r>
          </a:p>
          <a:p>
            <a:pPr lvl="1"/>
            <a:r>
              <a:rPr lang="en-US" sz="2000" dirty="0"/>
              <a:t>October 10-19: 5+3 days</a:t>
            </a:r>
          </a:p>
          <a:p>
            <a:pPr lvl="1"/>
            <a:r>
              <a:rPr lang="en-US" sz="2000" dirty="0"/>
              <a:t>Reduced Agenda: </a:t>
            </a:r>
          </a:p>
          <a:p>
            <a:pPr lvl="2"/>
            <a:r>
              <a:rPr lang="en-US" sz="1800" dirty="0"/>
              <a:t>Full Rel-18 Agenda, </a:t>
            </a:r>
          </a:p>
          <a:p>
            <a:pPr lvl="2"/>
            <a:r>
              <a:rPr lang="en-US" sz="1800" dirty="0"/>
              <a:t>50% of Rel-17 WIs, </a:t>
            </a:r>
          </a:p>
          <a:p>
            <a:pPr lvl="2"/>
            <a:r>
              <a:rPr lang="en-US" sz="1800" dirty="0"/>
              <a:t>No Maintenance for Rel16 and earlier.</a:t>
            </a:r>
          </a:p>
          <a:p>
            <a:pPr marL="914400" lvl="2" indent="0">
              <a:buNone/>
            </a:pPr>
            <a:endParaRPr lang="en-US" sz="1800" dirty="0"/>
          </a:p>
          <a:p>
            <a:r>
              <a:rPr lang="en-US" sz="2400" dirty="0"/>
              <a:t>R2 120 Toulouse, France </a:t>
            </a:r>
          </a:p>
          <a:p>
            <a:pPr lvl="1"/>
            <a:r>
              <a:rPr lang="en-US" sz="2000" dirty="0"/>
              <a:t>Nov 14-18</a:t>
            </a:r>
          </a:p>
          <a:p>
            <a:pPr lvl="1"/>
            <a:r>
              <a:rPr lang="en-US" sz="2000" dirty="0"/>
              <a:t>Full Agenda</a:t>
            </a:r>
          </a:p>
        </p:txBody>
      </p:sp>
    </p:spTree>
    <p:extLst>
      <p:ext uri="{BB962C8B-B14F-4D97-AF65-F5344CB8AC3E}">
        <p14:creationId xmlns:p14="http://schemas.microsoft.com/office/powerpoint/2010/main" val="2012678577"/>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GB" altLang="en-US" dirty="0"/>
              <a:t>CR with interoperability issues</a:t>
            </a:r>
          </a:p>
        </p:txBody>
      </p:sp>
      <p:sp>
        <p:nvSpPr>
          <p:cNvPr id="3" name="Content Placeholder 2"/>
          <p:cNvSpPr>
            <a:spLocks noGrp="1"/>
          </p:cNvSpPr>
          <p:nvPr>
            <p:ph idx="1"/>
          </p:nvPr>
        </p:nvSpPr>
        <p:spPr>
          <a:xfrm>
            <a:off x="838200" y="1939927"/>
            <a:ext cx="10515600" cy="4047215"/>
          </a:xfrm>
        </p:spPr>
        <p:txBody>
          <a:bodyPr/>
          <a:lstStyle/>
          <a:p>
            <a:pPr marL="0" indent="0">
              <a:spcBef>
                <a:spcPts val="200"/>
              </a:spcBef>
              <a:buNone/>
            </a:pPr>
            <a:r>
              <a:rPr lang="en-GB" sz="1200" b="1" dirty="0">
                <a:effectLst/>
                <a:latin typeface="Calibri" panose="020F0502020204030204" pitchFamily="34" charset="0"/>
                <a:ea typeface="DengXian" panose="02010600030101010101" pitchFamily="2" charset="-122"/>
              </a:rPr>
              <a:t>All CRs in this quarter are backwards compatible on ASN.1 level. Below CRs are mandatory </a:t>
            </a:r>
            <a:r>
              <a:rPr lang="en-GB" sz="1200" b="1" dirty="0">
                <a:latin typeface="Calibri" panose="020F0502020204030204" pitchFamily="34" charset="0"/>
                <a:ea typeface="DengXian" panose="02010600030101010101" pitchFamily="2" charset="-122"/>
              </a:rPr>
              <a:t>and/or has interoperability </a:t>
            </a:r>
            <a:r>
              <a:rPr lang="en-GB" sz="1200" b="1" dirty="0">
                <a:effectLst/>
                <a:latin typeface="Calibri" panose="020F0502020204030204" pitchFamily="34" charset="0"/>
                <a:ea typeface="DengXian" panose="02010600030101010101" pitchFamily="2" charset="-122"/>
              </a:rPr>
              <a:t>issue on functional level. </a:t>
            </a:r>
            <a:endParaRPr lang="en-GB" sz="1400" dirty="0">
              <a:latin typeface="Arial "/>
              <a:ea typeface="DengXian" panose="02010600030101010101" pitchFamily="2" charset="-122"/>
            </a:endParaRPr>
          </a:p>
          <a:p>
            <a:pPr marL="0" indent="0">
              <a:spcBef>
                <a:spcPts val="200"/>
              </a:spcBef>
              <a:buNone/>
            </a:pPr>
            <a:endParaRPr lang="en-GB" sz="1200" b="1" dirty="0">
              <a:latin typeface="Calibri" panose="020F0502020204030204" pitchFamily="34" charset="0"/>
              <a:ea typeface="DengXian" panose="02010600030101010101" pitchFamily="2" charset="-122"/>
            </a:endParaRPr>
          </a:p>
          <a:p>
            <a:pPr marL="0" indent="0">
              <a:spcBef>
                <a:spcPts val="200"/>
              </a:spcBef>
              <a:buNone/>
            </a:pPr>
            <a:r>
              <a:rPr lang="en-GB" sz="1200" b="1" dirty="0">
                <a:latin typeface="Calibri" panose="020F0502020204030204" pitchFamily="34" charset="0"/>
                <a:ea typeface="DengXian" panose="02010600030101010101" pitchFamily="2" charset="-122"/>
              </a:rPr>
              <a:t>Rel-16</a:t>
            </a:r>
          </a:p>
          <a:p>
            <a:pPr marL="0" indent="0">
              <a:spcBef>
                <a:spcPts val="200"/>
              </a:spcBef>
              <a:buNone/>
            </a:pPr>
            <a:r>
              <a:rPr lang="en-GB" sz="1200" dirty="0">
                <a:effectLst/>
                <a:latin typeface="Calibri" panose="020F0502020204030204" pitchFamily="34" charset="0"/>
                <a:ea typeface="DengXian" panose="02010600030101010101" pitchFamily="2" charset="-122"/>
              </a:rPr>
              <a:t>R2-2213315	Correction on PUSCH-Allocation configuration	38331	Rel-16	NR_IIOT-Core</a:t>
            </a:r>
          </a:p>
          <a:p>
            <a:pPr marL="0" indent="0">
              <a:spcBef>
                <a:spcPts val="200"/>
              </a:spcBef>
              <a:buNone/>
            </a:pPr>
            <a:r>
              <a:rPr lang="en-GB" sz="1200" dirty="0">
                <a:effectLst/>
                <a:latin typeface="Calibri" panose="020F0502020204030204" pitchFamily="34" charset="0"/>
                <a:ea typeface="DengXian" panose="02010600030101010101" pitchFamily="2" charset="-122"/>
              </a:rPr>
              <a:t>R2-2213316	Correction on PUSCH configuration	38331	Rel-17	NR_IIOT-Core</a:t>
            </a:r>
          </a:p>
          <a:p>
            <a:pPr marL="457200" lvl="1" indent="0">
              <a:spcBef>
                <a:spcPts val="200"/>
              </a:spcBef>
              <a:buNone/>
            </a:pPr>
            <a:r>
              <a:rPr lang="en-GB" sz="1200" dirty="0">
                <a:latin typeface="Calibri" panose="020F0502020204030204" pitchFamily="34" charset="0"/>
                <a:ea typeface="DengXian" panose="02010600030101010101" pitchFamily="2" charset="-122"/>
              </a:rPr>
              <a:t>Above</a:t>
            </a:r>
            <a:r>
              <a:rPr lang="en-GB" sz="1200" dirty="0">
                <a:effectLst/>
                <a:latin typeface="Calibri" panose="020F0502020204030204" pitchFamily="34" charset="0"/>
                <a:ea typeface="DengXian" panose="02010600030101010101" pitchFamily="2" charset="-122"/>
              </a:rPr>
              <a:t> CRs are mandatory for NW and UE supporting the PUSCH repetition type A/B</a:t>
            </a:r>
          </a:p>
          <a:p>
            <a:pPr marL="0" indent="0">
              <a:spcBef>
                <a:spcPts val="200"/>
              </a:spcBef>
              <a:buNone/>
            </a:pPr>
            <a:endParaRPr lang="en-GB" sz="1200" b="1" dirty="0">
              <a:latin typeface="Calibri" panose="020F0502020204030204" pitchFamily="34" charset="0"/>
              <a:ea typeface="DengXian" panose="02010600030101010101" pitchFamily="2" charset="-122"/>
              <a:cs typeface="Times New Roman" panose="02020603050405020304" pitchFamily="18" charset="0"/>
            </a:endParaRPr>
          </a:p>
          <a:p>
            <a:pPr marL="0" indent="0">
              <a:spcBef>
                <a:spcPts val="200"/>
              </a:spcBef>
              <a:buNone/>
            </a:pPr>
            <a:r>
              <a:rPr lang="en-GB" sz="1200" b="1" dirty="0">
                <a:latin typeface="Calibri" panose="020F0502020204030204" pitchFamily="34" charset="0"/>
                <a:ea typeface="DengXian" panose="02010600030101010101" pitchFamily="2" charset="-122"/>
                <a:cs typeface="Times New Roman" panose="02020603050405020304" pitchFamily="18" charset="0"/>
              </a:rPr>
              <a:t>Rel-17</a:t>
            </a:r>
          </a:p>
          <a:p>
            <a:pPr marL="0" indent="0">
              <a:spcBef>
                <a:spcPts val="200"/>
              </a:spcBef>
              <a:buNone/>
            </a:pPr>
            <a:r>
              <a:rPr lang="en-GB" sz="1200" dirty="0">
                <a:latin typeface="Calibri" panose="020F0502020204030204" pitchFamily="34" charset="0"/>
                <a:ea typeface="DengXian" panose="02010600030101010101" pitchFamily="2" charset="-122"/>
                <a:cs typeface="Times New Roman" panose="02020603050405020304" pitchFamily="18" charset="0"/>
              </a:rPr>
              <a:t>R2-2213216	Correction to RRC for 71 GHz	38331	Rel-17	NR_ext_to_71GHz-Core</a:t>
            </a:r>
          </a:p>
          <a:p>
            <a:pPr marL="457200" lvl="1" indent="0">
              <a:spcBef>
                <a:spcPts val="200"/>
              </a:spcBef>
              <a:buNone/>
            </a:pPr>
            <a:r>
              <a:rPr lang="en-GB" sz="1200" dirty="0">
                <a:latin typeface="Calibri" panose="020F0502020204030204" pitchFamily="34" charset="0"/>
                <a:ea typeface="DengXian" panose="02010600030101010101" pitchFamily="2" charset="-122"/>
                <a:cs typeface="Times New Roman" panose="02020603050405020304" pitchFamily="18" charset="0"/>
              </a:rPr>
              <a:t>Above CR is mandatory to implement for UEs and networks supporting the feature “Multi-PDSCH scheduling by single DCI” and/or the feature “configured grant based transmission in FR2-2”.</a:t>
            </a:r>
          </a:p>
          <a:p>
            <a:pPr marL="0" indent="0">
              <a:spcBef>
                <a:spcPts val="200"/>
              </a:spcBef>
              <a:buNone/>
            </a:pPr>
            <a:r>
              <a:rPr lang="en-GB" sz="1200" dirty="0">
                <a:latin typeface="Calibri" panose="020F0502020204030204" pitchFamily="34" charset="0"/>
                <a:ea typeface="DengXian" panose="02010600030101010101" pitchFamily="2" charset="-122"/>
                <a:cs typeface="Times New Roman" panose="02020603050405020304" pitchFamily="18" charset="0"/>
              </a:rPr>
              <a:t>R2-2213965	Corrections for Release-17 </a:t>
            </a:r>
            <a:r>
              <a:rPr lang="en-GB" sz="1200" dirty="0" err="1">
                <a:latin typeface="Calibri" panose="020F0502020204030204" pitchFamily="34" charset="0"/>
                <a:ea typeface="DengXian" panose="02010600030101010101" pitchFamily="2" charset="-122"/>
                <a:cs typeface="Times New Roman" panose="02020603050405020304" pitchFamily="18" charset="0"/>
              </a:rPr>
              <a:t>feMIMO</a:t>
            </a:r>
            <a:r>
              <a:rPr lang="en-GB" sz="1200" dirty="0">
                <a:latin typeface="Calibri" panose="020F0502020204030204" pitchFamily="34" charset="0"/>
                <a:ea typeface="DengXian" panose="02010600030101010101" pitchFamily="2" charset="-122"/>
                <a:cs typeface="Times New Roman" panose="02020603050405020304" pitchFamily="18" charset="0"/>
              </a:rPr>
              <a:t>	38331	Rel-17	</a:t>
            </a:r>
            <a:r>
              <a:rPr lang="en-GB" sz="1200" dirty="0" err="1">
                <a:latin typeface="Calibri" panose="020F0502020204030204" pitchFamily="34" charset="0"/>
                <a:ea typeface="DengXian" panose="02010600030101010101" pitchFamily="2" charset="-122"/>
                <a:cs typeface="Times New Roman" panose="02020603050405020304" pitchFamily="18" charset="0"/>
              </a:rPr>
              <a:t>NR_feMIMO</a:t>
            </a:r>
            <a:r>
              <a:rPr lang="en-GB" sz="1200" dirty="0">
                <a:latin typeface="Calibri" panose="020F0502020204030204" pitchFamily="34" charset="0"/>
                <a:ea typeface="DengXian" panose="02010600030101010101" pitchFamily="2" charset="-122"/>
                <a:cs typeface="Times New Roman" panose="02020603050405020304" pitchFamily="18" charset="0"/>
              </a:rPr>
              <a:t>-Core</a:t>
            </a:r>
          </a:p>
          <a:p>
            <a:pPr marL="457200" lvl="1" indent="0">
              <a:spcBef>
                <a:spcPts val="200"/>
              </a:spcBef>
              <a:buNone/>
            </a:pPr>
            <a:r>
              <a:rPr lang="en-GB" sz="1200" dirty="0">
                <a:latin typeface="Calibri" panose="020F0502020204030204" pitchFamily="34" charset="0"/>
                <a:ea typeface="DengXian" panose="02010600030101010101" pitchFamily="2" charset="-122"/>
                <a:cs typeface="Times New Roman" panose="02020603050405020304" pitchFamily="18" charset="0"/>
              </a:rPr>
              <a:t>Above CR has to be implemented by UE and network to support Release-17 codebookType1 functionality, unified TCI state operation for SRS and power control for unified TCI state. </a:t>
            </a:r>
          </a:p>
          <a:p>
            <a:pPr marL="0" indent="0">
              <a:spcBef>
                <a:spcPts val="200"/>
              </a:spcBef>
              <a:buNone/>
            </a:pPr>
            <a:r>
              <a:rPr lang="en-GB" sz="1200" dirty="0">
                <a:latin typeface="Calibri" panose="020F0502020204030204" pitchFamily="34" charset="0"/>
                <a:ea typeface="DengXian" panose="02010600030101010101" pitchFamily="2" charset="-122"/>
                <a:cs typeface="Times New Roman" panose="02020603050405020304" pitchFamily="18" charset="0"/>
              </a:rPr>
              <a:t>R2-2213110 	MBS Correction for RRC 	38331	Rel-17 	NR_MBS-Core</a:t>
            </a:r>
          </a:p>
          <a:p>
            <a:pPr marL="457200" lvl="1" indent="0">
              <a:spcBef>
                <a:spcPts val="200"/>
              </a:spcBef>
              <a:buNone/>
            </a:pPr>
            <a:r>
              <a:rPr lang="en-GB" sz="1200" dirty="0">
                <a:latin typeface="Calibri" panose="020F0502020204030204" pitchFamily="34" charset="0"/>
                <a:ea typeface="DengXian" panose="02010600030101010101" pitchFamily="2" charset="-122"/>
                <a:cs typeface="Times New Roman" panose="02020603050405020304" pitchFamily="18" charset="0"/>
              </a:rPr>
              <a:t>Behaviour in Above CR has to be allowed by UE and network for support of PDCP initialization for multicast MRB: conditional presence of one field initialRX-DELIV-r17 changed such that implementations with strict presence checks may behave unpredictably if not implemented </a:t>
            </a:r>
            <a:r>
              <a:rPr lang="en-GB" sz="1200" dirty="0" err="1">
                <a:latin typeface="Calibri" panose="020F0502020204030204" pitchFamily="34" charset="0"/>
                <a:ea typeface="DengXian" panose="02010600030101010101" pitchFamily="2" charset="-122"/>
                <a:cs typeface="Times New Roman" panose="02020603050405020304" pitchFamily="18" charset="0"/>
              </a:rPr>
              <a:t>acc</a:t>
            </a:r>
            <a:r>
              <a:rPr lang="en-GB" sz="1200" dirty="0">
                <a:latin typeface="Calibri" panose="020F0502020204030204" pitchFamily="34" charset="0"/>
                <a:ea typeface="DengXian" panose="02010600030101010101" pitchFamily="2" charset="-122"/>
                <a:cs typeface="Times New Roman" panose="02020603050405020304" pitchFamily="18" charset="0"/>
              </a:rPr>
              <a:t> to CR. </a:t>
            </a:r>
          </a:p>
          <a:p>
            <a:pPr marL="0" indent="0">
              <a:spcBef>
                <a:spcPts val="200"/>
              </a:spcBef>
              <a:buNone/>
            </a:pPr>
            <a:r>
              <a:rPr lang="en-GB" sz="1200" dirty="0">
                <a:latin typeface="Calibri" panose="020F0502020204030204" pitchFamily="34" charset="0"/>
                <a:ea typeface="DengXian" panose="02010600030101010101" pitchFamily="2" charset="-122"/>
                <a:cs typeface="Times New Roman" panose="02020603050405020304" pitchFamily="18" charset="0"/>
              </a:rPr>
              <a:t>R2-2211256	Correction to UE capability for DL-</a:t>
            </a:r>
            <a:r>
              <a:rPr lang="en-GB" sz="1200" dirty="0" err="1">
                <a:latin typeface="Calibri" panose="020F0502020204030204" pitchFamily="34" charset="0"/>
                <a:ea typeface="DengXian" panose="02010600030101010101" pitchFamily="2" charset="-122"/>
                <a:cs typeface="Times New Roman" panose="02020603050405020304" pitchFamily="18" charset="0"/>
              </a:rPr>
              <a:t>AoD</a:t>
            </a:r>
            <a:r>
              <a:rPr lang="en-GB" sz="1200" dirty="0">
                <a:latin typeface="Calibri" panose="020F0502020204030204" pitchFamily="34" charset="0"/>
                <a:ea typeface="DengXian" panose="02010600030101010101" pitchFamily="2" charset="-122"/>
                <a:cs typeface="Times New Roman" panose="02020603050405020304" pitchFamily="18" charset="0"/>
              </a:rPr>
              <a:t>	37355	Rel-17	</a:t>
            </a:r>
            <a:r>
              <a:rPr lang="en-GB" sz="1200" dirty="0" err="1">
                <a:latin typeface="Calibri" panose="020F0502020204030204" pitchFamily="34" charset="0"/>
                <a:ea typeface="DengXian" panose="02010600030101010101" pitchFamily="2" charset="-122"/>
                <a:cs typeface="Times New Roman" panose="02020603050405020304" pitchFamily="18" charset="0"/>
              </a:rPr>
              <a:t>NR_pos_enh</a:t>
            </a:r>
            <a:r>
              <a:rPr lang="en-GB" sz="1200" dirty="0">
                <a:latin typeface="Calibri" panose="020F0502020204030204" pitchFamily="34" charset="0"/>
                <a:ea typeface="DengXian" panose="02010600030101010101" pitchFamily="2" charset="-122"/>
                <a:cs typeface="Times New Roman" panose="02020603050405020304" pitchFamily="18" charset="0"/>
              </a:rPr>
              <a:t>-Core</a:t>
            </a:r>
          </a:p>
          <a:p>
            <a:pPr marL="457200" lvl="1" indent="0">
              <a:spcBef>
                <a:spcPts val="200"/>
              </a:spcBef>
              <a:buNone/>
            </a:pPr>
            <a:r>
              <a:rPr lang="en-GB" sz="1200" dirty="0">
                <a:latin typeface="Calibri" panose="020F0502020204030204" pitchFamily="34" charset="0"/>
                <a:ea typeface="DengXian" panose="02010600030101010101" pitchFamily="2" charset="-122"/>
                <a:cs typeface="Times New Roman" panose="02020603050405020304" pitchFamily="18" charset="0"/>
              </a:rPr>
              <a:t>Above CR is Mandatory CR for UE and Network for DL-</a:t>
            </a:r>
            <a:r>
              <a:rPr lang="en-GB" sz="1200" dirty="0" err="1">
                <a:latin typeface="Calibri" panose="020F0502020204030204" pitchFamily="34" charset="0"/>
                <a:ea typeface="DengXian" panose="02010600030101010101" pitchFamily="2" charset="-122"/>
                <a:cs typeface="Times New Roman" panose="02020603050405020304" pitchFamily="18" charset="0"/>
              </a:rPr>
              <a:t>AoD</a:t>
            </a:r>
            <a:r>
              <a:rPr lang="en-GB" sz="1200" dirty="0">
                <a:latin typeface="Calibri" panose="020F0502020204030204" pitchFamily="34" charset="0"/>
                <a:ea typeface="DengXian" panose="02010600030101010101" pitchFamily="2" charset="-122"/>
                <a:cs typeface="Times New Roman" panose="02020603050405020304" pitchFamily="18" charset="0"/>
              </a:rPr>
              <a:t>, this CR corrects a </a:t>
            </a:r>
            <a:r>
              <a:rPr lang="en-GB" sz="1200" dirty="0" err="1">
                <a:latin typeface="Calibri" panose="020F0502020204030204" pitchFamily="34" charset="0"/>
                <a:ea typeface="DengXian" panose="02010600030101010101" pitchFamily="2" charset="-122"/>
                <a:cs typeface="Times New Roman" panose="02020603050405020304" pitchFamily="18" charset="0"/>
              </a:rPr>
              <a:t>mixup</a:t>
            </a:r>
            <a:r>
              <a:rPr lang="en-GB" sz="1200" dirty="0">
                <a:latin typeface="Calibri" panose="020F0502020204030204" pitchFamily="34" charset="0"/>
                <a:ea typeface="DengXian" panose="02010600030101010101" pitchFamily="2" charset="-122"/>
                <a:cs typeface="Times New Roman" panose="02020603050405020304" pitchFamily="18" charset="0"/>
              </a:rPr>
              <a:t> between two UE capabilities, with no change to signalling. The previous version didn’t make sense as the type and name didn’t match (compatibility is a secondary aspect)</a:t>
            </a:r>
          </a:p>
          <a:p>
            <a:pPr marL="0" indent="0">
              <a:spcBef>
                <a:spcPts val="200"/>
              </a:spcBef>
              <a:buNone/>
            </a:pPr>
            <a:endParaRPr lang="en-GB" sz="1200" dirty="0">
              <a:latin typeface="Calibri" panose="020F0502020204030204" pitchFamily="34" charset="0"/>
              <a:ea typeface="DengXian" panose="02010600030101010101" pitchFamily="2" charset="-122"/>
              <a:cs typeface="Times New Roman" panose="02020603050405020304" pitchFamily="18" charset="0"/>
            </a:endParaRPr>
          </a:p>
          <a:p>
            <a:pPr marL="0" indent="0">
              <a:spcBef>
                <a:spcPts val="200"/>
              </a:spcBef>
              <a:buNone/>
            </a:pPr>
            <a:endParaRPr lang="en-GB" sz="1200" b="1" dirty="0">
              <a:latin typeface="Calibri" panose="020F0502020204030204" pitchFamily="34" charset="0"/>
              <a:ea typeface="DengXian"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869259624"/>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Rel-16 and earlier</a:t>
            </a:r>
          </a:p>
        </p:txBody>
      </p:sp>
      <p:sp>
        <p:nvSpPr>
          <p:cNvPr id="6" name="TextBox 5"/>
          <p:cNvSpPr txBox="1"/>
          <p:nvPr/>
        </p:nvSpPr>
        <p:spPr>
          <a:xfrm>
            <a:off x="8588661" y="1896600"/>
            <a:ext cx="2589170" cy="646331"/>
          </a:xfrm>
          <a:prstGeom prst="rect">
            <a:avLst/>
          </a:prstGeom>
          <a:noFill/>
          <a:ln>
            <a:solidFill>
              <a:schemeClr val="bg2">
                <a:lumMod val="90000"/>
              </a:schemeClr>
            </a:solidFill>
          </a:ln>
        </p:spPr>
        <p:txBody>
          <a:bodyPr wrap="none" rtlCol="0">
            <a:spAutoFit/>
          </a:bodyPr>
          <a:lstStyle/>
          <a:p>
            <a:r>
              <a:rPr lang="en-US" sz="900" dirty="0"/>
              <a:t>- Agreed CRs Does not include Cat A CRs</a:t>
            </a:r>
          </a:p>
          <a:p>
            <a:r>
              <a:rPr lang="en-US" sz="900" dirty="0"/>
              <a:t>- Drafts include no of offline drafts on the </a:t>
            </a:r>
          </a:p>
          <a:p>
            <a:r>
              <a:rPr lang="en-US" sz="900" dirty="0"/>
              <a:t>   meeting server </a:t>
            </a:r>
          </a:p>
          <a:p>
            <a:r>
              <a:rPr lang="en-US" sz="900" dirty="0"/>
              <a:t>- </a:t>
            </a:r>
            <a:r>
              <a:rPr lang="en-US" sz="900" dirty="0" err="1"/>
              <a:t>Tdocs</a:t>
            </a:r>
            <a:r>
              <a:rPr lang="en-US" sz="900" dirty="0"/>
              <a:t> include both input </a:t>
            </a:r>
            <a:r>
              <a:rPr lang="en-US" sz="900" dirty="0" err="1"/>
              <a:t>tdocs</a:t>
            </a:r>
            <a:r>
              <a:rPr lang="en-US" sz="900" dirty="0"/>
              <a:t> and revisions. </a:t>
            </a:r>
          </a:p>
        </p:txBody>
      </p:sp>
      <p:sp>
        <p:nvSpPr>
          <p:cNvPr id="15" name="TextBox 14">
            <a:extLst>
              <a:ext uri="{FF2B5EF4-FFF2-40B4-BE49-F238E27FC236}">
                <a16:creationId xmlns:a16="http://schemas.microsoft.com/office/drawing/2014/main" id="{A2F6A1E0-5FCE-4CF0-B2A6-22DC96EB21B0}"/>
              </a:ext>
            </a:extLst>
          </p:cNvPr>
          <p:cNvSpPr txBox="1"/>
          <p:nvPr/>
        </p:nvSpPr>
        <p:spPr>
          <a:xfrm>
            <a:off x="6322478" y="4556605"/>
            <a:ext cx="5031322" cy="1292662"/>
          </a:xfrm>
          <a:prstGeom prst="rect">
            <a:avLst/>
          </a:prstGeom>
          <a:noFill/>
        </p:spPr>
        <p:txBody>
          <a:bodyPr wrap="square">
            <a:spAutoFit/>
          </a:bodyPr>
          <a:lstStyle/>
          <a:p>
            <a:pPr lvl="1">
              <a:defRPr/>
            </a:pPr>
            <a:r>
              <a:rPr lang="en-GB" sz="1200" b="1" dirty="0"/>
              <a:t>Rel-16 and earlier Q4 2022</a:t>
            </a:r>
          </a:p>
          <a:p>
            <a:pPr lvl="1">
              <a:defRPr/>
            </a:pPr>
            <a:r>
              <a:rPr lang="en-GB" sz="1200" dirty="0"/>
              <a:t>NR and Joint WIs</a:t>
            </a:r>
          </a:p>
          <a:p>
            <a:pPr lvl="2">
              <a:defRPr/>
            </a:pPr>
            <a:r>
              <a:rPr lang="en-GB" sz="1050" b="1" dirty="0"/>
              <a:t>27 </a:t>
            </a:r>
            <a:r>
              <a:rPr lang="en-GB" sz="1050" dirty="0"/>
              <a:t>CRs agreed (not </a:t>
            </a:r>
            <a:r>
              <a:rPr lang="en-GB" sz="1050" dirty="0" err="1"/>
              <a:t>incl</a:t>
            </a:r>
            <a:r>
              <a:rPr lang="en-GB" sz="1050" dirty="0"/>
              <a:t> Cat A CRs), was 33 last Q</a:t>
            </a:r>
          </a:p>
          <a:p>
            <a:pPr lvl="2">
              <a:defRPr/>
            </a:pPr>
            <a:r>
              <a:rPr lang="en-GB" sz="1050" dirty="0"/>
              <a:t>One CRs with interoperability issue, see Appendix.</a:t>
            </a:r>
          </a:p>
          <a:p>
            <a:pPr lvl="1">
              <a:defRPr/>
            </a:pPr>
            <a:r>
              <a:rPr lang="en-GB" sz="1200" dirty="0"/>
              <a:t>EUTRA WIs</a:t>
            </a:r>
          </a:p>
          <a:p>
            <a:pPr lvl="2">
              <a:defRPr/>
            </a:pPr>
            <a:r>
              <a:rPr lang="en-GB" sz="1050" b="1" dirty="0"/>
              <a:t>6</a:t>
            </a:r>
            <a:r>
              <a:rPr lang="en-GB" sz="1050" dirty="0"/>
              <a:t> CRs agreed (not </a:t>
            </a:r>
            <a:r>
              <a:rPr lang="en-GB" sz="1050" dirty="0" err="1"/>
              <a:t>incl</a:t>
            </a:r>
            <a:r>
              <a:rPr lang="en-GB" sz="1050" dirty="0"/>
              <a:t> Cat A CRs), was 5 last Q</a:t>
            </a:r>
          </a:p>
          <a:p>
            <a:pPr lvl="2">
              <a:defRPr/>
            </a:pPr>
            <a:r>
              <a:rPr lang="en-GB" sz="1050" dirty="0"/>
              <a:t>No NBC CRs.</a:t>
            </a:r>
          </a:p>
        </p:txBody>
      </p:sp>
      <p:graphicFrame>
        <p:nvGraphicFramePr>
          <p:cNvPr id="9" name="Chart 8">
            <a:extLst>
              <a:ext uri="{FF2B5EF4-FFF2-40B4-BE49-F238E27FC236}">
                <a16:creationId xmlns:a16="http://schemas.microsoft.com/office/drawing/2014/main" id="{72B75622-505F-49D8-AAF0-B26BA41FA32F}"/>
              </a:ext>
            </a:extLst>
          </p:cNvPr>
          <p:cNvGraphicFramePr>
            <a:graphicFrameLocks/>
          </p:cNvGraphicFramePr>
          <p:nvPr>
            <p:extLst>
              <p:ext uri="{D42A27DB-BD31-4B8C-83A1-F6EECF244321}">
                <p14:modId xmlns:p14="http://schemas.microsoft.com/office/powerpoint/2010/main" val="1333308209"/>
              </p:ext>
            </p:extLst>
          </p:nvPr>
        </p:nvGraphicFramePr>
        <p:xfrm>
          <a:off x="614934" y="2123244"/>
          <a:ext cx="4671060" cy="3079692"/>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0" name="Chart 9">
            <a:extLst>
              <a:ext uri="{FF2B5EF4-FFF2-40B4-BE49-F238E27FC236}">
                <a16:creationId xmlns:a16="http://schemas.microsoft.com/office/drawing/2014/main" id="{3E038796-EDBE-4FE5-BAB0-0792183944D2}"/>
              </a:ext>
            </a:extLst>
          </p:cNvPr>
          <p:cNvGraphicFramePr>
            <a:graphicFrameLocks/>
          </p:cNvGraphicFramePr>
          <p:nvPr>
            <p:extLst>
              <p:ext uri="{D42A27DB-BD31-4B8C-83A1-F6EECF244321}">
                <p14:modId xmlns:p14="http://schemas.microsoft.com/office/powerpoint/2010/main" val="3474796975"/>
              </p:ext>
            </p:extLst>
          </p:nvPr>
        </p:nvGraphicFramePr>
        <p:xfrm>
          <a:off x="838200" y="4663440"/>
          <a:ext cx="1628775" cy="182943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252327778"/>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Rel-17</a:t>
            </a:r>
          </a:p>
        </p:txBody>
      </p:sp>
      <p:sp>
        <p:nvSpPr>
          <p:cNvPr id="6" name="TextBox 5"/>
          <p:cNvSpPr txBox="1"/>
          <p:nvPr/>
        </p:nvSpPr>
        <p:spPr>
          <a:xfrm>
            <a:off x="8588661" y="1896600"/>
            <a:ext cx="2589170" cy="646331"/>
          </a:xfrm>
          <a:prstGeom prst="rect">
            <a:avLst/>
          </a:prstGeom>
          <a:noFill/>
          <a:ln>
            <a:solidFill>
              <a:schemeClr val="bg2">
                <a:lumMod val="90000"/>
              </a:schemeClr>
            </a:solidFill>
          </a:ln>
        </p:spPr>
        <p:txBody>
          <a:bodyPr wrap="none" rtlCol="0">
            <a:spAutoFit/>
          </a:bodyPr>
          <a:lstStyle/>
          <a:p>
            <a:r>
              <a:rPr lang="en-US" sz="900" dirty="0"/>
              <a:t>- Agreed CRs Does not include Cat A CRs</a:t>
            </a:r>
          </a:p>
          <a:p>
            <a:r>
              <a:rPr lang="en-US" sz="900" dirty="0"/>
              <a:t>- Drafts include no of offline drafts on the </a:t>
            </a:r>
          </a:p>
          <a:p>
            <a:r>
              <a:rPr lang="en-US" sz="900" dirty="0"/>
              <a:t>   meeting server </a:t>
            </a:r>
          </a:p>
          <a:p>
            <a:r>
              <a:rPr lang="en-US" sz="900" dirty="0"/>
              <a:t>- </a:t>
            </a:r>
            <a:r>
              <a:rPr lang="en-US" sz="900" dirty="0" err="1"/>
              <a:t>Tdocs</a:t>
            </a:r>
            <a:r>
              <a:rPr lang="en-US" sz="900" dirty="0"/>
              <a:t> include both input </a:t>
            </a:r>
            <a:r>
              <a:rPr lang="en-US" sz="900" dirty="0" err="1"/>
              <a:t>tdocs</a:t>
            </a:r>
            <a:r>
              <a:rPr lang="en-US" sz="900" dirty="0"/>
              <a:t> and revisions. </a:t>
            </a:r>
          </a:p>
        </p:txBody>
      </p:sp>
      <p:graphicFrame>
        <p:nvGraphicFramePr>
          <p:cNvPr id="7" name="Chart 6">
            <a:extLst>
              <a:ext uri="{FF2B5EF4-FFF2-40B4-BE49-F238E27FC236}">
                <a16:creationId xmlns:a16="http://schemas.microsoft.com/office/drawing/2014/main" id="{BC9E175E-39F3-4757-A0D8-9CC8B90C6B38}"/>
              </a:ext>
            </a:extLst>
          </p:cNvPr>
          <p:cNvGraphicFramePr>
            <a:graphicFrameLocks/>
          </p:cNvGraphicFramePr>
          <p:nvPr>
            <p:extLst>
              <p:ext uri="{D42A27DB-BD31-4B8C-83A1-F6EECF244321}">
                <p14:modId xmlns:p14="http://schemas.microsoft.com/office/powerpoint/2010/main" val="415994711"/>
              </p:ext>
            </p:extLst>
          </p:nvPr>
        </p:nvGraphicFramePr>
        <p:xfrm>
          <a:off x="744310" y="1629664"/>
          <a:ext cx="4019550" cy="3573272"/>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1" name="Chart 10">
            <a:extLst>
              <a:ext uri="{FF2B5EF4-FFF2-40B4-BE49-F238E27FC236}">
                <a16:creationId xmlns:a16="http://schemas.microsoft.com/office/drawing/2014/main" id="{339F053D-4F5A-4CCE-A05A-ADB8FC6D24C9}"/>
              </a:ext>
            </a:extLst>
          </p:cNvPr>
          <p:cNvGraphicFramePr>
            <a:graphicFrameLocks/>
          </p:cNvGraphicFramePr>
          <p:nvPr>
            <p:extLst>
              <p:ext uri="{D42A27DB-BD31-4B8C-83A1-F6EECF244321}">
                <p14:modId xmlns:p14="http://schemas.microsoft.com/office/powerpoint/2010/main" val="1659684044"/>
              </p:ext>
            </p:extLst>
          </p:nvPr>
        </p:nvGraphicFramePr>
        <p:xfrm>
          <a:off x="4763860" y="2329058"/>
          <a:ext cx="1332139" cy="1666691"/>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3" name="Chart 12">
            <a:extLst>
              <a:ext uri="{FF2B5EF4-FFF2-40B4-BE49-F238E27FC236}">
                <a16:creationId xmlns:a16="http://schemas.microsoft.com/office/drawing/2014/main" id="{BC9E175E-39F3-4757-A0D8-9CC8B90C6B38}"/>
              </a:ext>
            </a:extLst>
          </p:cNvPr>
          <p:cNvGraphicFramePr>
            <a:graphicFrameLocks/>
          </p:cNvGraphicFramePr>
          <p:nvPr>
            <p:extLst>
              <p:ext uri="{D42A27DB-BD31-4B8C-83A1-F6EECF244321}">
                <p14:modId xmlns:p14="http://schemas.microsoft.com/office/powerpoint/2010/main" val="888346671"/>
              </p:ext>
            </p:extLst>
          </p:nvPr>
        </p:nvGraphicFramePr>
        <p:xfrm>
          <a:off x="518794" y="4214935"/>
          <a:ext cx="7335901" cy="2277940"/>
        </p:xfrm>
        <a:graphic>
          <a:graphicData uri="http://schemas.openxmlformats.org/drawingml/2006/chart">
            <c:chart xmlns:c="http://schemas.openxmlformats.org/drawingml/2006/chart" xmlns:r="http://schemas.openxmlformats.org/officeDocument/2006/relationships" r:id="rId4"/>
          </a:graphicData>
        </a:graphic>
      </p:graphicFrame>
      <p:sp>
        <p:nvSpPr>
          <p:cNvPr id="15" name="TextBox 14">
            <a:extLst>
              <a:ext uri="{FF2B5EF4-FFF2-40B4-BE49-F238E27FC236}">
                <a16:creationId xmlns:a16="http://schemas.microsoft.com/office/drawing/2014/main" id="{A2F6A1E0-5FCE-4CF0-B2A6-22DC96EB21B0}"/>
              </a:ext>
            </a:extLst>
          </p:cNvPr>
          <p:cNvSpPr txBox="1"/>
          <p:nvPr/>
        </p:nvSpPr>
        <p:spPr>
          <a:xfrm>
            <a:off x="6645466" y="2922273"/>
            <a:ext cx="4532365" cy="1292662"/>
          </a:xfrm>
          <a:prstGeom prst="rect">
            <a:avLst/>
          </a:prstGeom>
          <a:noFill/>
        </p:spPr>
        <p:txBody>
          <a:bodyPr wrap="square">
            <a:spAutoFit/>
          </a:bodyPr>
          <a:lstStyle/>
          <a:p>
            <a:pPr lvl="1">
              <a:defRPr/>
            </a:pPr>
            <a:r>
              <a:rPr lang="en-GB" sz="1200" b="1" dirty="0"/>
              <a:t>Rel-17 Q4 2022</a:t>
            </a:r>
          </a:p>
          <a:p>
            <a:pPr lvl="1">
              <a:defRPr/>
            </a:pPr>
            <a:r>
              <a:rPr lang="en-GB" sz="1200" dirty="0"/>
              <a:t>NR and Joint WIs</a:t>
            </a:r>
          </a:p>
          <a:p>
            <a:pPr lvl="2">
              <a:defRPr/>
            </a:pPr>
            <a:r>
              <a:rPr lang="en-GB" sz="1050" b="1" dirty="0"/>
              <a:t>84 </a:t>
            </a:r>
            <a:r>
              <a:rPr lang="en-GB" sz="1050" dirty="0"/>
              <a:t>CRs agreed (not </a:t>
            </a:r>
            <a:r>
              <a:rPr lang="en-GB" sz="1050" dirty="0" err="1"/>
              <a:t>incl</a:t>
            </a:r>
            <a:r>
              <a:rPr lang="en-GB" sz="1050" dirty="0"/>
              <a:t> Cat A CRs), was 93 last Q</a:t>
            </a:r>
          </a:p>
          <a:p>
            <a:pPr lvl="2">
              <a:defRPr/>
            </a:pPr>
            <a:r>
              <a:rPr lang="en-GB" sz="1050" dirty="0"/>
              <a:t>CRs with interoperability issues, see appendix.</a:t>
            </a:r>
          </a:p>
          <a:p>
            <a:pPr lvl="1">
              <a:defRPr/>
            </a:pPr>
            <a:r>
              <a:rPr lang="en-GB" sz="1200" dirty="0"/>
              <a:t>EUTRA WIs</a:t>
            </a:r>
          </a:p>
          <a:p>
            <a:pPr lvl="2">
              <a:defRPr/>
            </a:pPr>
            <a:r>
              <a:rPr lang="en-GB" sz="1050" b="1" dirty="0"/>
              <a:t>8</a:t>
            </a:r>
            <a:r>
              <a:rPr lang="en-GB" sz="1050" dirty="0"/>
              <a:t> CRs </a:t>
            </a:r>
            <a:r>
              <a:rPr lang="en-GB" sz="1050" dirty="0" err="1"/>
              <a:t>CRs</a:t>
            </a:r>
            <a:r>
              <a:rPr lang="en-GB" sz="1050" dirty="0"/>
              <a:t> agreed (not </a:t>
            </a:r>
            <a:r>
              <a:rPr lang="en-GB" sz="1050" dirty="0" err="1"/>
              <a:t>incl</a:t>
            </a:r>
            <a:r>
              <a:rPr lang="en-GB" sz="1050" dirty="0"/>
              <a:t> Cat A CRs), was 6 last Q</a:t>
            </a:r>
          </a:p>
          <a:p>
            <a:pPr lvl="2">
              <a:defRPr/>
            </a:pPr>
            <a:r>
              <a:rPr lang="en-GB" sz="1050" dirty="0"/>
              <a:t>No NBC CRs.</a:t>
            </a:r>
          </a:p>
        </p:txBody>
      </p:sp>
      <p:graphicFrame>
        <p:nvGraphicFramePr>
          <p:cNvPr id="16" name="Chart 15">
            <a:extLst>
              <a:ext uri="{FF2B5EF4-FFF2-40B4-BE49-F238E27FC236}">
                <a16:creationId xmlns:a16="http://schemas.microsoft.com/office/drawing/2014/main" id="{3E038796-EDBE-4FE5-BAB0-0792183944D2}"/>
              </a:ext>
            </a:extLst>
          </p:cNvPr>
          <p:cNvGraphicFramePr>
            <a:graphicFrameLocks/>
          </p:cNvGraphicFramePr>
          <p:nvPr>
            <p:extLst>
              <p:ext uri="{D42A27DB-BD31-4B8C-83A1-F6EECF244321}">
                <p14:modId xmlns:p14="http://schemas.microsoft.com/office/powerpoint/2010/main" val="1813477438"/>
              </p:ext>
            </p:extLst>
          </p:nvPr>
        </p:nvGraphicFramePr>
        <p:xfrm>
          <a:off x="7973567" y="4608576"/>
          <a:ext cx="1362457" cy="1507836"/>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4207714236"/>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D1D2A1-AF4F-4CE0-B817-2CBD995F6B5F}"/>
              </a:ext>
            </a:extLst>
          </p:cNvPr>
          <p:cNvSpPr>
            <a:spLocks noGrp="1"/>
          </p:cNvSpPr>
          <p:nvPr>
            <p:ph type="title"/>
          </p:nvPr>
        </p:nvSpPr>
        <p:spPr/>
        <p:txBody>
          <a:bodyPr/>
          <a:lstStyle/>
          <a:p>
            <a:r>
              <a:rPr lang="en-GB" dirty="0"/>
              <a:t>Rel-17 NR UE capabilities</a:t>
            </a:r>
          </a:p>
        </p:txBody>
      </p:sp>
      <p:sp>
        <p:nvSpPr>
          <p:cNvPr id="9" name="Rectangle 1">
            <a:extLst>
              <a:ext uri="{FF2B5EF4-FFF2-40B4-BE49-F238E27FC236}">
                <a16:creationId xmlns:a16="http://schemas.microsoft.com/office/drawing/2014/main" id="{88B88B98-C238-4772-8A41-2692AFCCE000}"/>
              </a:ext>
            </a:extLst>
          </p:cNvPr>
          <p:cNvSpPr>
            <a:spLocks noChangeArrowheads="1"/>
          </p:cNvSpPr>
          <p:nvPr/>
        </p:nvSpPr>
        <p:spPr bwMode="auto">
          <a:xfrm>
            <a:off x="-1332250" y="-24192"/>
            <a:ext cx="8429669"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GB"/>
          </a:p>
        </p:txBody>
      </p:sp>
      <p:sp>
        <p:nvSpPr>
          <p:cNvPr id="10" name="TextBox 9">
            <a:extLst>
              <a:ext uri="{FF2B5EF4-FFF2-40B4-BE49-F238E27FC236}">
                <a16:creationId xmlns:a16="http://schemas.microsoft.com/office/drawing/2014/main" id="{CD97BC09-5F66-4B00-A0BB-51EEA198E7AF}"/>
              </a:ext>
            </a:extLst>
          </p:cNvPr>
          <p:cNvSpPr txBox="1"/>
          <p:nvPr/>
        </p:nvSpPr>
        <p:spPr>
          <a:xfrm>
            <a:off x="5730646" y="2428018"/>
            <a:ext cx="3722494" cy="276999"/>
          </a:xfrm>
          <a:prstGeom prst="rect">
            <a:avLst/>
          </a:prstGeom>
          <a:noFill/>
        </p:spPr>
        <p:txBody>
          <a:bodyPr wrap="none" rtlCol="0">
            <a:spAutoFit/>
          </a:bodyPr>
          <a:lstStyle/>
          <a:p>
            <a:r>
              <a:rPr lang="en-GB" sz="1200" dirty="0"/>
              <a:t>All requested RAN4 features has been implemented</a:t>
            </a:r>
          </a:p>
        </p:txBody>
      </p:sp>
      <p:graphicFrame>
        <p:nvGraphicFramePr>
          <p:cNvPr id="5" name="Content Placeholder 4">
            <a:extLst>
              <a:ext uri="{FF2B5EF4-FFF2-40B4-BE49-F238E27FC236}">
                <a16:creationId xmlns:a16="http://schemas.microsoft.com/office/drawing/2014/main" id="{B0D37061-C6BA-49E2-95DC-3BD7817400D9}"/>
              </a:ext>
            </a:extLst>
          </p:cNvPr>
          <p:cNvGraphicFramePr>
            <a:graphicFrameLocks noGrp="1"/>
          </p:cNvGraphicFramePr>
          <p:nvPr>
            <p:ph idx="1"/>
            <p:extLst>
              <p:ext uri="{D42A27DB-BD31-4B8C-83A1-F6EECF244321}">
                <p14:modId xmlns:p14="http://schemas.microsoft.com/office/powerpoint/2010/main" val="31358570"/>
              </p:ext>
            </p:extLst>
          </p:nvPr>
        </p:nvGraphicFramePr>
        <p:xfrm>
          <a:off x="1158240" y="2428018"/>
          <a:ext cx="3587496" cy="3017520"/>
        </p:xfrm>
        <a:graphic>
          <a:graphicData uri="http://schemas.openxmlformats.org/drawingml/2006/table">
            <a:tbl>
              <a:tblPr firstRow="1" firstCol="1" bandRow="1">
                <a:tableStyleId>{5C22544A-7EE6-4342-B048-85BDC9FD1C3A}</a:tableStyleId>
              </a:tblPr>
              <a:tblGrid>
                <a:gridCol w="1793748">
                  <a:extLst>
                    <a:ext uri="{9D8B030D-6E8A-4147-A177-3AD203B41FA5}">
                      <a16:colId xmlns:a16="http://schemas.microsoft.com/office/drawing/2014/main" val="324440663"/>
                    </a:ext>
                  </a:extLst>
                </a:gridCol>
                <a:gridCol w="1793748">
                  <a:extLst>
                    <a:ext uri="{9D8B030D-6E8A-4147-A177-3AD203B41FA5}">
                      <a16:colId xmlns:a16="http://schemas.microsoft.com/office/drawing/2014/main" val="2194044888"/>
                    </a:ext>
                  </a:extLst>
                </a:gridCol>
              </a:tblGrid>
              <a:tr h="0">
                <a:tc>
                  <a:txBody>
                    <a:bodyPr/>
                    <a:lstStyle/>
                    <a:p>
                      <a:r>
                        <a:rPr lang="en-GB" sz="1100">
                          <a:effectLst/>
                        </a:rPr>
                        <a:t>WI</a:t>
                      </a:r>
                      <a:endParaRPr lang="en-GB" sz="1100">
                        <a:effectLst/>
                        <a:latin typeface="Calibri" panose="020F0502020204030204" pitchFamily="34" charset="0"/>
                        <a:ea typeface="DengXian" panose="02010600030101010101" pitchFamily="2" charset="-122"/>
                      </a:endParaRPr>
                    </a:p>
                  </a:txBody>
                  <a:tcPr marL="0" marR="0" marT="0" marB="0"/>
                </a:tc>
                <a:tc>
                  <a:txBody>
                    <a:bodyPr/>
                    <a:lstStyle/>
                    <a:p>
                      <a:r>
                        <a:rPr lang="en-GB" sz="1100">
                          <a:effectLst/>
                        </a:rPr>
                        <a:t>After 120: R1 feature list implemented</a:t>
                      </a:r>
                      <a:endParaRPr lang="en-GB" sz="1100">
                        <a:effectLst/>
                        <a:latin typeface="Calibri" panose="020F0502020204030204" pitchFamily="34" charset="0"/>
                        <a:ea typeface="DengXian" panose="02010600030101010101" pitchFamily="2" charset="-122"/>
                      </a:endParaRPr>
                    </a:p>
                  </a:txBody>
                  <a:tcPr marL="0" marR="0" marT="0" marB="0"/>
                </a:tc>
                <a:extLst>
                  <a:ext uri="{0D108BD9-81ED-4DB2-BD59-A6C34878D82A}">
                    <a16:rowId xmlns:a16="http://schemas.microsoft.com/office/drawing/2014/main" val="963155950"/>
                  </a:ext>
                </a:extLst>
              </a:tr>
              <a:tr h="0">
                <a:tc>
                  <a:txBody>
                    <a:bodyPr/>
                    <a:lstStyle/>
                    <a:p>
                      <a:r>
                        <a:rPr lang="en-GB" sz="1100">
                          <a:effectLst/>
                        </a:rPr>
                        <a:t>MIMO</a:t>
                      </a:r>
                      <a:endParaRPr lang="en-GB" sz="1100">
                        <a:effectLst/>
                        <a:latin typeface="Calibri" panose="020F0502020204030204" pitchFamily="34" charset="0"/>
                        <a:ea typeface="DengXian" panose="02010600030101010101" pitchFamily="2" charset="-122"/>
                      </a:endParaRPr>
                    </a:p>
                  </a:txBody>
                  <a:tcPr marL="0" marR="0" marT="0" marB="0"/>
                </a:tc>
                <a:tc>
                  <a:txBody>
                    <a:bodyPr/>
                    <a:lstStyle/>
                    <a:p>
                      <a:r>
                        <a:rPr lang="en-GB" sz="1100">
                          <a:effectLst/>
                        </a:rPr>
                        <a:t>89:89</a:t>
                      </a:r>
                      <a:endParaRPr lang="en-GB" sz="1100">
                        <a:effectLst/>
                        <a:latin typeface="Calibri" panose="020F0502020204030204" pitchFamily="34" charset="0"/>
                        <a:ea typeface="DengXian" panose="02010600030101010101" pitchFamily="2" charset="-122"/>
                      </a:endParaRPr>
                    </a:p>
                  </a:txBody>
                  <a:tcPr marL="0" marR="0" marT="0" marB="0"/>
                </a:tc>
                <a:extLst>
                  <a:ext uri="{0D108BD9-81ED-4DB2-BD59-A6C34878D82A}">
                    <a16:rowId xmlns:a16="http://schemas.microsoft.com/office/drawing/2014/main" val="1850389010"/>
                  </a:ext>
                </a:extLst>
              </a:tr>
              <a:tr h="0">
                <a:tc>
                  <a:txBody>
                    <a:bodyPr/>
                    <a:lstStyle/>
                    <a:p>
                      <a:r>
                        <a:rPr lang="en-GB" sz="1100">
                          <a:effectLst/>
                        </a:rPr>
                        <a:t>71G</a:t>
                      </a:r>
                      <a:endParaRPr lang="en-GB" sz="1100">
                        <a:effectLst/>
                        <a:latin typeface="Calibri" panose="020F0502020204030204" pitchFamily="34" charset="0"/>
                        <a:ea typeface="DengXian" panose="02010600030101010101" pitchFamily="2" charset="-122"/>
                      </a:endParaRPr>
                    </a:p>
                  </a:txBody>
                  <a:tcPr marL="0" marR="0" marT="0" marB="0"/>
                </a:tc>
                <a:tc>
                  <a:txBody>
                    <a:bodyPr/>
                    <a:lstStyle/>
                    <a:p>
                      <a:r>
                        <a:rPr lang="en-GB" sz="1100">
                          <a:effectLst/>
                        </a:rPr>
                        <a:t>34:34</a:t>
                      </a:r>
                      <a:endParaRPr lang="en-GB" sz="1100">
                        <a:effectLst/>
                        <a:latin typeface="Calibri" panose="020F0502020204030204" pitchFamily="34" charset="0"/>
                        <a:ea typeface="DengXian" panose="02010600030101010101" pitchFamily="2" charset="-122"/>
                      </a:endParaRPr>
                    </a:p>
                  </a:txBody>
                  <a:tcPr marL="0" marR="0" marT="0" marB="0"/>
                </a:tc>
                <a:extLst>
                  <a:ext uri="{0D108BD9-81ED-4DB2-BD59-A6C34878D82A}">
                    <a16:rowId xmlns:a16="http://schemas.microsoft.com/office/drawing/2014/main" val="1989680905"/>
                  </a:ext>
                </a:extLst>
              </a:tr>
              <a:tr h="0">
                <a:tc>
                  <a:txBody>
                    <a:bodyPr/>
                    <a:lstStyle/>
                    <a:p>
                      <a:r>
                        <a:rPr lang="en-GB" sz="1100">
                          <a:effectLst/>
                        </a:rPr>
                        <a:t>IIoT</a:t>
                      </a:r>
                      <a:endParaRPr lang="en-GB" sz="1100">
                        <a:effectLst/>
                        <a:latin typeface="Calibri" panose="020F0502020204030204" pitchFamily="34" charset="0"/>
                        <a:ea typeface="DengXian" panose="02010600030101010101" pitchFamily="2" charset="-122"/>
                      </a:endParaRPr>
                    </a:p>
                  </a:txBody>
                  <a:tcPr marL="0" marR="0" marT="0" marB="0"/>
                </a:tc>
                <a:tc>
                  <a:txBody>
                    <a:bodyPr/>
                    <a:lstStyle/>
                    <a:p>
                      <a:r>
                        <a:rPr lang="en-GB" sz="1100">
                          <a:effectLst/>
                        </a:rPr>
                        <a:t>29:29</a:t>
                      </a:r>
                      <a:endParaRPr lang="en-GB" sz="1100">
                        <a:effectLst/>
                        <a:latin typeface="Calibri" panose="020F0502020204030204" pitchFamily="34" charset="0"/>
                        <a:ea typeface="DengXian" panose="02010600030101010101" pitchFamily="2" charset="-122"/>
                      </a:endParaRPr>
                    </a:p>
                  </a:txBody>
                  <a:tcPr marL="0" marR="0" marT="0" marB="0"/>
                </a:tc>
                <a:extLst>
                  <a:ext uri="{0D108BD9-81ED-4DB2-BD59-A6C34878D82A}">
                    <a16:rowId xmlns:a16="http://schemas.microsoft.com/office/drawing/2014/main" val="1361008584"/>
                  </a:ext>
                </a:extLst>
              </a:tr>
              <a:tr h="0">
                <a:tc>
                  <a:txBody>
                    <a:bodyPr/>
                    <a:lstStyle/>
                    <a:p>
                      <a:r>
                        <a:rPr lang="en-GB" sz="1100">
                          <a:effectLst/>
                        </a:rPr>
                        <a:t>NTN</a:t>
                      </a:r>
                      <a:endParaRPr lang="en-GB" sz="1100">
                        <a:effectLst/>
                        <a:latin typeface="Calibri" panose="020F0502020204030204" pitchFamily="34" charset="0"/>
                        <a:ea typeface="DengXian" panose="02010600030101010101" pitchFamily="2" charset="-122"/>
                      </a:endParaRPr>
                    </a:p>
                  </a:txBody>
                  <a:tcPr marL="0" marR="0" marT="0" marB="0"/>
                </a:tc>
                <a:tc>
                  <a:txBody>
                    <a:bodyPr/>
                    <a:lstStyle/>
                    <a:p>
                      <a:r>
                        <a:rPr lang="en-GB" sz="1100">
                          <a:effectLst/>
                        </a:rPr>
                        <a:t>9:9</a:t>
                      </a:r>
                      <a:endParaRPr lang="en-GB" sz="1100">
                        <a:effectLst/>
                        <a:latin typeface="Calibri" panose="020F0502020204030204" pitchFamily="34" charset="0"/>
                        <a:ea typeface="DengXian" panose="02010600030101010101" pitchFamily="2" charset="-122"/>
                      </a:endParaRPr>
                    </a:p>
                  </a:txBody>
                  <a:tcPr marL="0" marR="0" marT="0" marB="0"/>
                </a:tc>
                <a:extLst>
                  <a:ext uri="{0D108BD9-81ED-4DB2-BD59-A6C34878D82A}">
                    <a16:rowId xmlns:a16="http://schemas.microsoft.com/office/drawing/2014/main" val="2937768297"/>
                  </a:ext>
                </a:extLst>
              </a:tr>
              <a:tr h="0">
                <a:tc>
                  <a:txBody>
                    <a:bodyPr/>
                    <a:lstStyle/>
                    <a:p>
                      <a:r>
                        <a:rPr lang="en-GB" sz="1100">
                          <a:effectLst/>
                        </a:rPr>
                        <a:t>Positioning</a:t>
                      </a:r>
                      <a:endParaRPr lang="en-GB" sz="1100">
                        <a:effectLst/>
                        <a:latin typeface="Calibri" panose="020F0502020204030204" pitchFamily="34" charset="0"/>
                        <a:ea typeface="DengXian" panose="02010600030101010101" pitchFamily="2" charset="-122"/>
                      </a:endParaRPr>
                    </a:p>
                  </a:txBody>
                  <a:tcPr marL="0" marR="0" marT="0" marB="0"/>
                </a:tc>
                <a:tc>
                  <a:txBody>
                    <a:bodyPr/>
                    <a:lstStyle/>
                    <a:p>
                      <a:r>
                        <a:rPr lang="en-GB" sz="1100">
                          <a:effectLst/>
                        </a:rPr>
                        <a:t>13:13</a:t>
                      </a:r>
                      <a:endParaRPr lang="en-GB" sz="1100">
                        <a:effectLst/>
                        <a:latin typeface="Calibri" panose="020F0502020204030204" pitchFamily="34" charset="0"/>
                        <a:ea typeface="DengXian" panose="02010600030101010101" pitchFamily="2" charset="-122"/>
                      </a:endParaRPr>
                    </a:p>
                  </a:txBody>
                  <a:tcPr marL="0" marR="0" marT="0" marB="0"/>
                </a:tc>
                <a:extLst>
                  <a:ext uri="{0D108BD9-81ED-4DB2-BD59-A6C34878D82A}">
                    <a16:rowId xmlns:a16="http://schemas.microsoft.com/office/drawing/2014/main" val="2644921559"/>
                  </a:ext>
                </a:extLst>
              </a:tr>
              <a:tr h="0">
                <a:tc>
                  <a:txBody>
                    <a:bodyPr/>
                    <a:lstStyle/>
                    <a:p>
                      <a:r>
                        <a:rPr lang="en-GB" sz="1100">
                          <a:effectLst/>
                        </a:rPr>
                        <a:t>RedCap</a:t>
                      </a:r>
                      <a:endParaRPr lang="en-GB" sz="1100">
                        <a:effectLst/>
                        <a:latin typeface="Calibri" panose="020F0502020204030204" pitchFamily="34" charset="0"/>
                        <a:ea typeface="DengXian" panose="02010600030101010101" pitchFamily="2" charset="-122"/>
                      </a:endParaRPr>
                    </a:p>
                  </a:txBody>
                  <a:tcPr marL="0" marR="0" marT="0" marB="0"/>
                </a:tc>
                <a:tc>
                  <a:txBody>
                    <a:bodyPr/>
                    <a:lstStyle/>
                    <a:p>
                      <a:r>
                        <a:rPr lang="en-GB" sz="1100">
                          <a:effectLst/>
                        </a:rPr>
                        <a:t>3:3</a:t>
                      </a:r>
                      <a:endParaRPr lang="en-GB" sz="1100">
                        <a:effectLst/>
                        <a:latin typeface="Calibri" panose="020F0502020204030204" pitchFamily="34" charset="0"/>
                        <a:ea typeface="DengXian" panose="02010600030101010101" pitchFamily="2" charset="-122"/>
                      </a:endParaRPr>
                    </a:p>
                  </a:txBody>
                  <a:tcPr marL="0" marR="0" marT="0" marB="0"/>
                </a:tc>
                <a:extLst>
                  <a:ext uri="{0D108BD9-81ED-4DB2-BD59-A6C34878D82A}">
                    <a16:rowId xmlns:a16="http://schemas.microsoft.com/office/drawing/2014/main" val="2757449601"/>
                  </a:ext>
                </a:extLst>
              </a:tr>
              <a:tr h="0">
                <a:tc>
                  <a:txBody>
                    <a:bodyPr/>
                    <a:lstStyle/>
                    <a:p>
                      <a:r>
                        <a:rPr lang="en-GB" sz="1100">
                          <a:effectLst/>
                        </a:rPr>
                        <a:t>UE power saving</a:t>
                      </a:r>
                      <a:endParaRPr lang="en-GB" sz="1100">
                        <a:effectLst/>
                        <a:latin typeface="Calibri" panose="020F0502020204030204" pitchFamily="34" charset="0"/>
                        <a:ea typeface="DengXian" panose="02010600030101010101" pitchFamily="2" charset="-122"/>
                      </a:endParaRPr>
                    </a:p>
                  </a:txBody>
                  <a:tcPr marL="0" marR="0" marT="0" marB="0"/>
                </a:tc>
                <a:tc>
                  <a:txBody>
                    <a:bodyPr/>
                    <a:lstStyle/>
                    <a:p>
                      <a:r>
                        <a:rPr lang="en-GB" sz="1100">
                          <a:effectLst/>
                        </a:rPr>
                        <a:t>7:7</a:t>
                      </a:r>
                      <a:endParaRPr lang="en-GB" sz="1100">
                        <a:effectLst/>
                        <a:latin typeface="Calibri" panose="020F0502020204030204" pitchFamily="34" charset="0"/>
                        <a:ea typeface="DengXian" panose="02010600030101010101" pitchFamily="2" charset="-122"/>
                      </a:endParaRPr>
                    </a:p>
                  </a:txBody>
                  <a:tcPr marL="0" marR="0" marT="0" marB="0"/>
                </a:tc>
                <a:extLst>
                  <a:ext uri="{0D108BD9-81ED-4DB2-BD59-A6C34878D82A}">
                    <a16:rowId xmlns:a16="http://schemas.microsoft.com/office/drawing/2014/main" val="3531739050"/>
                  </a:ext>
                </a:extLst>
              </a:tr>
              <a:tr h="0">
                <a:tc>
                  <a:txBody>
                    <a:bodyPr/>
                    <a:lstStyle/>
                    <a:p>
                      <a:r>
                        <a:rPr lang="en-GB" sz="1100">
                          <a:effectLst/>
                        </a:rPr>
                        <a:t>Coverage enhancement</a:t>
                      </a:r>
                      <a:endParaRPr lang="en-GB" sz="1100">
                        <a:effectLst/>
                        <a:latin typeface="Calibri" panose="020F0502020204030204" pitchFamily="34" charset="0"/>
                        <a:ea typeface="DengXian" panose="02010600030101010101" pitchFamily="2" charset="-122"/>
                      </a:endParaRPr>
                    </a:p>
                  </a:txBody>
                  <a:tcPr marL="0" marR="0" marT="0" marB="0"/>
                </a:tc>
                <a:tc>
                  <a:txBody>
                    <a:bodyPr/>
                    <a:lstStyle/>
                    <a:p>
                      <a:r>
                        <a:rPr lang="en-GB" sz="1100">
                          <a:effectLst/>
                        </a:rPr>
                        <a:t>15:15</a:t>
                      </a:r>
                      <a:endParaRPr lang="en-GB" sz="1100">
                        <a:effectLst/>
                        <a:latin typeface="Calibri" panose="020F0502020204030204" pitchFamily="34" charset="0"/>
                        <a:ea typeface="DengXian" panose="02010600030101010101" pitchFamily="2" charset="-122"/>
                      </a:endParaRPr>
                    </a:p>
                  </a:txBody>
                  <a:tcPr marL="0" marR="0" marT="0" marB="0"/>
                </a:tc>
                <a:extLst>
                  <a:ext uri="{0D108BD9-81ED-4DB2-BD59-A6C34878D82A}">
                    <a16:rowId xmlns:a16="http://schemas.microsoft.com/office/drawing/2014/main" val="196532780"/>
                  </a:ext>
                </a:extLst>
              </a:tr>
              <a:tr h="0">
                <a:tc>
                  <a:txBody>
                    <a:bodyPr/>
                    <a:lstStyle/>
                    <a:p>
                      <a:r>
                        <a:rPr lang="en-GB" sz="1100">
                          <a:effectLst/>
                        </a:rPr>
                        <a:t>eIAB</a:t>
                      </a:r>
                      <a:endParaRPr lang="en-GB" sz="1100">
                        <a:effectLst/>
                        <a:latin typeface="Calibri" panose="020F0502020204030204" pitchFamily="34" charset="0"/>
                        <a:ea typeface="DengXian" panose="02010600030101010101" pitchFamily="2" charset="-122"/>
                      </a:endParaRPr>
                    </a:p>
                  </a:txBody>
                  <a:tcPr marL="0" marR="0" marT="0" marB="0"/>
                </a:tc>
                <a:tc>
                  <a:txBody>
                    <a:bodyPr/>
                    <a:lstStyle/>
                    <a:p>
                      <a:r>
                        <a:rPr lang="en-GB" sz="1100">
                          <a:effectLst/>
                        </a:rPr>
                        <a:t>11:11</a:t>
                      </a:r>
                      <a:endParaRPr lang="en-GB" sz="1100">
                        <a:effectLst/>
                        <a:latin typeface="Calibri" panose="020F0502020204030204" pitchFamily="34" charset="0"/>
                        <a:ea typeface="DengXian" panose="02010600030101010101" pitchFamily="2" charset="-122"/>
                      </a:endParaRPr>
                    </a:p>
                  </a:txBody>
                  <a:tcPr marL="0" marR="0" marT="0" marB="0"/>
                </a:tc>
                <a:extLst>
                  <a:ext uri="{0D108BD9-81ED-4DB2-BD59-A6C34878D82A}">
                    <a16:rowId xmlns:a16="http://schemas.microsoft.com/office/drawing/2014/main" val="1801801148"/>
                  </a:ext>
                </a:extLst>
              </a:tr>
              <a:tr h="0">
                <a:tc>
                  <a:txBody>
                    <a:bodyPr/>
                    <a:lstStyle/>
                    <a:p>
                      <a:r>
                        <a:rPr lang="en-GB" sz="1100">
                          <a:effectLst/>
                        </a:rPr>
                        <a:t>Sidelink</a:t>
                      </a:r>
                      <a:endParaRPr lang="en-GB" sz="1100">
                        <a:effectLst/>
                        <a:latin typeface="Calibri" panose="020F0502020204030204" pitchFamily="34" charset="0"/>
                        <a:ea typeface="DengXian" panose="02010600030101010101" pitchFamily="2" charset="-122"/>
                      </a:endParaRPr>
                    </a:p>
                  </a:txBody>
                  <a:tcPr marL="0" marR="0" marT="0" marB="0"/>
                </a:tc>
                <a:tc>
                  <a:txBody>
                    <a:bodyPr/>
                    <a:lstStyle/>
                    <a:p>
                      <a:r>
                        <a:rPr lang="en-GB" sz="1100">
                          <a:effectLst/>
                        </a:rPr>
                        <a:t>14:14</a:t>
                      </a:r>
                      <a:endParaRPr lang="en-GB" sz="1100">
                        <a:effectLst/>
                        <a:latin typeface="Calibri" panose="020F0502020204030204" pitchFamily="34" charset="0"/>
                        <a:ea typeface="DengXian" panose="02010600030101010101" pitchFamily="2" charset="-122"/>
                      </a:endParaRPr>
                    </a:p>
                  </a:txBody>
                  <a:tcPr marL="0" marR="0" marT="0" marB="0"/>
                </a:tc>
                <a:extLst>
                  <a:ext uri="{0D108BD9-81ED-4DB2-BD59-A6C34878D82A}">
                    <a16:rowId xmlns:a16="http://schemas.microsoft.com/office/drawing/2014/main" val="997340817"/>
                  </a:ext>
                </a:extLst>
              </a:tr>
              <a:tr h="0">
                <a:tc>
                  <a:txBody>
                    <a:bodyPr/>
                    <a:lstStyle/>
                    <a:p>
                      <a:r>
                        <a:rPr lang="en-GB" sz="1100">
                          <a:effectLst/>
                        </a:rPr>
                        <a:t>MBS</a:t>
                      </a:r>
                      <a:endParaRPr lang="en-GB" sz="1100">
                        <a:effectLst/>
                        <a:latin typeface="Calibri" panose="020F0502020204030204" pitchFamily="34" charset="0"/>
                        <a:ea typeface="DengXian" panose="02010600030101010101" pitchFamily="2" charset="-122"/>
                      </a:endParaRPr>
                    </a:p>
                  </a:txBody>
                  <a:tcPr marL="0" marR="0" marT="0" marB="0"/>
                </a:tc>
                <a:tc>
                  <a:txBody>
                    <a:bodyPr/>
                    <a:lstStyle/>
                    <a:p>
                      <a:r>
                        <a:rPr lang="en-GB" sz="1100">
                          <a:effectLst/>
                        </a:rPr>
                        <a:t>39:46</a:t>
                      </a:r>
                      <a:endParaRPr lang="en-GB" sz="1100">
                        <a:effectLst/>
                        <a:latin typeface="Calibri" panose="020F0502020204030204" pitchFamily="34" charset="0"/>
                        <a:ea typeface="DengXian" panose="02010600030101010101" pitchFamily="2" charset="-122"/>
                      </a:endParaRPr>
                    </a:p>
                  </a:txBody>
                  <a:tcPr marL="0" marR="0" marT="0" marB="0"/>
                </a:tc>
                <a:extLst>
                  <a:ext uri="{0D108BD9-81ED-4DB2-BD59-A6C34878D82A}">
                    <a16:rowId xmlns:a16="http://schemas.microsoft.com/office/drawing/2014/main" val="2951945744"/>
                  </a:ext>
                </a:extLst>
              </a:tr>
              <a:tr h="0">
                <a:tc>
                  <a:txBody>
                    <a:bodyPr/>
                    <a:lstStyle/>
                    <a:p>
                      <a:r>
                        <a:rPr lang="en-GB" sz="1100">
                          <a:effectLst/>
                        </a:rPr>
                        <a:t>DSS</a:t>
                      </a:r>
                      <a:endParaRPr lang="en-GB" sz="1100">
                        <a:effectLst/>
                        <a:latin typeface="Calibri" panose="020F0502020204030204" pitchFamily="34" charset="0"/>
                        <a:ea typeface="DengXian" panose="02010600030101010101" pitchFamily="2" charset="-122"/>
                      </a:endParaRPr>
                    </a:p>
                  </a:txBody>
                  <a:tcPr marL="0" marR="0" marT="0" marB="0"/>
                </a:tc>
                <a:tc>
                  <a:txBody>
                    <a:bodyPr/>
                    <a:lstStyle/>
                    <a:p>
                      <a:r>
                        <a:rPr lang="en-GB" sz="1100">
                          <a:effectLst/>
                        </a:rPr>
                        <a:t>6:6</a:t>
                      </a:r>
                      <a:endParaRPr lang="en-GB" sz="1100">
                        <a:effectLst/>
                        <a:latin typeface="Calibri" panose="020F0502020204030204" pitchFamily="34" charset="0"/>
                        <a:ea typeface="DengXian" panose="02010600030101010101" pitchFamily="2" charset="-122"/>
                      </a:endParaRPr>
                    </a:p>
                  </a:txBody>
                  <a:tcPr marL="0" marR="0" marT="0" marB="0"/>
                </a:tc>
                <a:extLst>
                  <a:ext uri="{0D108BD9-81ED-4DB2-BD59-A6C34878D82A}">
                    <a16:rowId xmlns:a16="http://schemas.microsoft.com/office/drawing/2014/main" val="3000680122"/>
                  </a:ext>
                </a:extLst>
              </a:tr>
              <a:tr h="0">
                <a:tc>
                  <a:txBody>
                    <a:bodyPr/>
                    <a:lstStyle/>
                    <a:p>
                      <a:r>
                        <a:rPr lang="en-GB" sz="1100">
                          <a:effectLst/>
                        </a:rPr>
                        <a:t>DL1024QAM</a:t>
                      </a:r>
                      <a:endParaRPr lang="en-GB" sz="1100">
                        <a:effectLst/>
                        <a:latin typeface="Calibri" panose="020F0502020204030204" pitchFamily="34" charset="0"/>
                        <a:ea typeface="DengXian" panose="02010600030101010101" pitchFamily="2" charset="-122"/>
                      </a:endParaRPr>
                    </a:p>
                  </a:txBody>
                  <a:tcPr marL="0" marR="0" marT="0" marB="0"/>
                </a:tc>
                <a:tc>
                  <a:txBody>
                    <a:bodyPr/>
                    <a:lstStyle/>
                    <a:p>
                      <a:r>
                        <a:rPr lang="en-GB" sz="1100">
                          <a:effectLst/>
                        </a:rPr>
                        <a:t>3:3</a:t>
                      </a:r>
                      <a:endParaRPr lang="en-GB" sz="1100">
                        <a:effectLst/>
                        <a:latin typeface="Calibri" panose="020F0502020204030204" pitchFamily="34" charset="0"/>
                        <a:ea typeface="DengXian" panose="02010600030101010101" pitchFamily="2" charset="-122"/>
                      </a:endParaRPr>
                    </a:p>
                  </a:txBody>
                  <a:tcPr marL="0" marR="0" marT="0" marB="0"/>
                </a:tc>
                <a:extLst>
                  <a:ext uri="{0D108BD9-81ED-4DB2-BD59-A6C34878D82A}">
                    <a16:rowId xmlns:a16="http://schemas.microsoft.com/office/drawing/2014/main" val="1688298654"/>
                  </a:ext>
                </a:extLst>
              </a:tr>
              <a:tr h="0">
                <a:tc>
                  <a:txBody>
                    <a:bodyPr/>
                    <a:lstStyle/>
                    <a:p>
                      <a:r>
                        <a:rPr lang="en-GB" sz="1100">
                          <a:effectLst/>
                        </a:rPr>
                        <a:t>LTE_NR_DCenh2</a:t>
                      </a:r>
                      <a:endParaRPr lang="en-GB" sz="1100">
                        <a:effectLst/>
                        <a:latin typeface="Calibri" panose="020F0502020204030204" pitchFamily="34" charset="0"/>
                        <a:ea typeface="DengXian" panose="02010600030101010101" pitchFamily="2" charset="-122"/>
                      </a:endParaRPr>
                    </a:p>
                  </a:txBody>
                  <a:tcPr marL="0" marR="0" marT="0" marB="0"/>
                </a:tc>
                <a:tc>
                  <a:txBody>
                    <a:bodyPr/>
                    <a:lstStyle/>
                    <a:p>
                      <a:r>
                        <a:rPr lang="en-GB" sz="1100">
                          <a:effectLst/>
                        </a:rPr>
                        <a:t>2:2</a:t>
                      </a:r>
                      <a:endParaRPr lang="en-GB" sz="1100">
                        <a:effectLst/>
                        <a:latin typeface="Calibri" panose="020F0502020204030204" pitchFamily="34" charset="0"/>
                        <a:ea typeface="DengXian" panose="02010600030101010101" pitchFamily="2" charset="-122"/>
                      </a:endParaRPr>
                    </a:p>
                  </a:txBody>
                  <a:tcPr marL="0" marR="0" marT="0" marB="0"/>
                </a:tc>
                <a:extLst>
                  <a:ext uri="{0D108BD9-81ED-4DB2-BD59-A6C34878D82A}">
                    <a16:rowId xmlns:a16="http://schemas.microsoft.com/office/drawing/2014/main" val="2007648522"/>
                  </a:ext>
                </a:extLst>
              </a:tr>
              <a:tr h="0">
                <a:tc>
                  <a:txBody>
                    <a:bodyPr/>
                    <a:lstStyle/>
                    <a:p>
                      <a:r>
                        <a:rPr lang="en-GB" sz="1100">
                          <a:effectLst/>
                        </a:rPr>
                        <a:t>Others (TEI17)</a:t>
                      </a:r>
                      <a:endParaRPr lang="en-GB" sz="1100">
                        <a:effectLst/>
                        <a:latin typeface="Calibri" panose="020F0502020204030204" pitchFamily="34" charset="0"/>
                        <a:ea typeface="DengXian" panose="02010600030101010101" pitchFamily="2" charset="-122"/>
                      </a:endParaRPr>
                    </a:p>
                  </a:txBody>
                  <a:tcPr marL="0" marR="0" marT="0" marB="0"/>
                </a:tc>
                <a:tc>
                  <a:txBody>
                    <a:bodyPr/>
                    <a:lstStyle/>
                    <a:p>
                      <a:r>
                        <a:rPr lang="en-GB" sz="1100">
                          <a:effectLst/>
                        </a:rPr>
                        <a:t>5:5</a:t>
                      </a:r>
                      <a:endParaRPr lang="en-GB" sz="1100">
                        <a:effectLst/>
                        <a:latin typeface="Calibri" panose="020F0502020204030204" pitchFamily="34" charset="0"/>
                        <a:ea typeface="DengXian" panose="02010600030101010101" pitchFamily="2" charset="-122"/>
                      </a:endParaRPr>
                    </a:p>
                  </a:txBody>
                  <a:tcPr marL="0" marR="0" marT="0" marB="0"/>
                </a:tc>
                <a:extLst>
                  <a:ext uri="{0D108BD9-81ED-4DB2-BD59-A6C34878D82A}">
                    <a16:rowId xmlns:a16="http://schemas.microsoft.com/office/drawing/2014/main" val="2951721425"/>
                  </a:ext>
                </a:extLst>
              </a:tr>
              <a:tr h="0">
                <a:tc>
                  <a:txBody>
                    <a:bodyPr/>
                    <a:lstStyle/>
                    <a:p>
                      <a:r>
                        <a:rPr lang="en-GB" sz="1100">
                          <a:effectLst/>
                        </a:rPr>
                        <a:t> </a:t>
                      </a:r>
                      <a:endParaRPr lang="en-GB" sz="1100">
                        <a:effectLst/>
                        <a:latin typeface="Calibri" panose="020F0502020204030204" pitchFamily="34" charset="0"/>
                        <a:ea typeface="DengXian" panose="02010600030101010101" pitchFamily="2" charset="-122"/>
                      </a:endParaRPr>
                    </a:p>
                  </a:txBody>
                  <a:tcPr marL="0" marR="0" marT="0" marB="0"/>
                </a:tc>
                <a:tc>
                  <a:txBody>
                    <a:bodyPr/>
                    <a:lstStyle/>
                    <a:p>
                      <a:r>
                        <a:rPr lang="en-GB" sz="1100" dirty="0">
                          <a:effectLst/>
                        </a:rPr>
                        <a:t>279 out of 286 (97.5%)</a:t>
                      </a:r>
                      <a:endParaRPr lang="en-GB" sz="1100" dirty="0">
                        <a:effectLst/>
                        <a:latin typeface="Calibri" panose="020F0502020204030204" pitchFamily="34" charset="0"/>
                        <a:ea typeface="DengXian" panose="02010600030101010101" pitchFamily="2" charset="-122"/>
                      </a:endParaRPr>
                    </a:p>
                  </a:txBody>
                  <a:tcPr marL="0" marR="0" marT="0" marB="0"/>
                </a:tc>
                <a:extLst>
                  <a:ext uri="{0D108BD9-81ED-4DB2-BD59-A6C34878D82A}">
                    <a16:rowId xmlns:a16="http://schemas.microsoft.com/office/drawing/2014/main" val="3727532483"/>
                  </a:ext>
                </a:extLst>
              </a:tr>
            </a:tbl>
          </a:graphicData>
        </a:graphic>
      </p:graphicFrame>
    </p:spTree>
    <p:extLst>
      <p:ext uri="{BB962C8B-B14F-4D97-AF65-F5344CB8AC3E}">
        <p14:creationId xmlns:p14="http://schemas.microsoft.com/office/powerpoint/2010/main" val="1630826978"/>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20D78B-A933-4065-93C3-C56B0BD480F6}"/>
              </a:ext>
            </a:extLst>
          </p:cNvPr>
          <p:cNvSpPr>
            <a:spLocks noGrp="1"/>
          </p:cNvSpPr>
          <p:nvPr>
            <p:ph type="title"/>
          </p:nvPr>
        </p:nvSpPr>
        <p:spPr/>
        <p:txBody>
          <a:bodyPr/>
          <a:lstStyle/>
          <a:p>
            <a:r>
              <a:rPr lang="en-GB" dirty="0"/>
              <a:t>Rel-17</a:t>
            </a:r>
          </a:p>
        </p:txBody>
      </p:sp>
      <p:sp>
        <p:nvSpPr>
          <p:cNvPr id="3" name="Content Placeholder 2">
            <a:extLst>
              <a:ext uri="{FF2B5EF4-FFF2-40B4-BE49-F238E27FC236}">
                <a16:creationId xmlns:a16="http://schemas.microsoft.com/office/drawing/2014/main" id="{5D382532-BA59-4A5C-B71B-0499B256BBFB}"/>
              </a:ext>
            </a:extLst>
          </p:cNvPr>
          <p:cNvSpPr>
            <a:spLocks noGrp="1"/>
          </p:cNvSpPr>
          <p:nvPr>
            <p:ph idx="1"/>
          </p:nvPr>
        </p:nvSpPr>
        <p:spPr/>
        <p:txBody>
          <a:bodyPr/>
          <a:lstStyle/>
          <a:p>
            <a:r>
              <a:rPr lang="en-GB" sz="2400" dirty="0"/>
              <a:t>RAN2 Chair Remarks</a:t>
            </a:r>
            <a:endParaRPr lang="en-GB" sz="2000" dirty="0"/>
          </a:p>
          <a:p>
            <a:pPr lvl="1"/>
            <a:r>
              <a:rPr lang="en-GB" sz="2000" dirty="0"/>
              <a:t>Good progress in Q4. Rel-17 load is going down.</a:t>
            </a:r>
          </a:p>
          <a:p>
            <a:pPr lvl="1"/>
            <a:r>
              <a:rPr lang="en-GB" sz="2000" dirty="0"/>
              <a:t>Plan: Normal CR handling in RAN2 from now. No merge into WI-specific CRs or mega CRs. (Rapporteurs can still of course take initiative to coordinate </a:t>
            </a:r>
            <a:r>
              <a:rPr lang="en-GB" sz="2000" dirty="0" err="1"/>
              <a:t>cleanup</a:t>
            </a:r>
            <a:r>
              <a:rPr lang="en-GB" sz="2000" dirty="0"/>
              <a:t> CRs, if needed). </a:t>
            </a:r>
          </a:p>
          <a:p>
            <a:pPr lvl="1"/>
            <a:r>
              <a:rPr lang="en-GB" sz="2000" dirty="0"/>
              <a:t>Plan: A good time now to raise the bar even further regarding CR interoperability issues for all Rel-17 WIs – up to marketed release level (e.g. no additional signalling fields without additional UE capability etc, unless original functionality clearly broken).</a:t>
            </a:r>
          </a:p>
          <a:p>
            <a:pPr lvl="1"/>
            <a:endParaRPr lang="en-GB" sz="2000" dirty="0"/>
          </a:p>
        </p:txBody>
      </p:sp>
    </p:spTree>
    <p:extLst>
      <p:ext uri="{BB962C8B-B14F-4D97-AF65-F5344CB8AC3E}">
        <p14:creationId xmlns:p14="http://schemas.microsoft.com/office/powerpoint/2010/main" val="1198701985"/>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Rel-18</a:t>
            </a:r>
          </a:p>
        </p:txBody>
      </p:sp>
      <p:sp>
        <p:nvSpPr>
          <p:cNvPr id="6" name="TextBox 5"/>
          <p:cNvSpPr txBox="1"/>
          <p:nvPr/>
        </p:nvSpPr>
        <p:spPr>
          <a:xfrm>
            <a:off x="8588661" y="1896600"/>
            <a:ext cx="2589170" cy="507831"/>
          </a:xfrm>
          <a:prstGeom prst="rect">
            <a:avLst/>
          </a:prstGeom>
          <a:noFill/>
          <a:ln>
            <a:solidFill>
              <a:schemeClr val="bg2">
                <a:lumMod val="90000"/>
              </a:schemeClr>
            </a:solidFill>
          </a:ln>
        </p:spPr>
        <p:txBody>
          <a:bodyPr wrap="none" rtlCol="0">
            <a:spAutoFit/>
          </a:bodyPr>
          <a:lstStyle/>
          <a:p>
            <a:r>
              <a:rPr lang="en-US" sz="900" dirty="0"/>
              <a:t>- Drafts include no of offline drafts on the </a:t>
            </a:r>
          </a:p>
          <a:p>
            <a:r>
              <a:rPr lang="en-US" sz="900" dirty="0"/>
              <a:t>   meeting server </a:t>
            </a:r>
          </a:p>
          <a:p>
            <a:r>
              <a:rPr lang="en-US" sz="900" dirty="0"/>
              <a:t>- </a:t>
            </a:r>
            <a:r>
              <a:rPr lang="en-US" sz="900" dirty="0" err="1"/>
              <a:t>Tdocs</a:t>
            </a:r>
            <a:r>
              <a:rPr lang="en-US" sz="900" dirty="0"/>
              <a:t> include both input </a:t>
            </a:r>
            <a:r>
              <a:rPr lang="en-US" sz="900" dirty="0" err="1"/>
              <a:t>tdocs</a:t>
            </a:r>
            <a:r>
              <a:rPr lang="en-US" sz="900" dirty="0"/>
              <a:t> and revisions. </a:t>
            </a:r>
          </a:p>
        </p:txBody>
      </p:sp>
      <p:graphicFrame>
        <p:nvGraphicFramePr>
          <p:cNvPr id="9" name="Chart 8">
            <a:extLst>
              <a:ext uri="{FF2B5EF4-FFF2-40B4-BE49-F238E27FC236}">
                <a16:creationId xmlns:a16="http://schemas.microsoft.com/office/drawing/2014/main" id="{0BD850F4-E6D1-4221-8D89-1C10C26B2B84}"/>
              </a:ext>
            </a:extLst>
          </p:cNvPr>
          <p:cNvGraphicFramePr>
            <a:graphicFrameLocks/>
          </p:cNvGraphicFramePr>
          <p:nvPr>
            <p:extLst>
              <p:ext uri="{D42A27DB-BD31-4B8C-83A1-F6EECF244321}">
                <p14:modId xmlns:p14="http://schemas.microsoft.com/office/powerpoint/2010/main" val="2689291795"/>
              </p:ext>
            </p:extLst>
          </p:nvPr>
        </p:nvGraphicFramePr>
        <p:xfrm>
          <a:off x="5595112" y="2447091"/>
          <a:ext cx="4531360" cy="308731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0" name="Chart 9">
            <a:extLst>
              <a:ext uri="{FF2B5EF4-FFF2-40B4-BE49-F238E27FC236}">
                <a16:creationId xmlns:a16="http://schemas.microsoft.com/office/drawing/2014/main" id="{0BD850F4-E6D1-4221-8D89-1C10C26B2B84}"/>
              </a:ext>
            </a:extLst>
          </p:cNvPr>
          <p:cNvGraphicFramePr>
            <a:graphicFrameLocks/>
          </p:cNvGraphicFramePr>
          <p:nvPr>
            <p:extLst>
              <p:ext uri="{D42A27DB-BD31-4B8C-83A1-F6EECF244321}">
                <p14:modId xmlns:p14="http://schemas.microsoft.com/office/powerpoint/2010/main" val="1414304823"/>
              </p:ext>
            </p:extLst>
          </p:nvPr>
        </p:nvGraphicFramePr>
        <p:xfrm>
          <a:off x="416306" y="2459736"/>
          <a:ext cx="4574540" cy="307467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918960588"/>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B77137-E5CC-4ABE-9B83-0CB10776EE19}"/>
              </a:ext>
            </a:extLst>
          </p:cNvPr>
          <p:cNvSpPr>
            <a:spLocks noGrp="1"/>
          </p:cNvSpPr>
          <p:nvPr>
            <p:ph type="title"/>
          </p:nvPr>
        </p:nvSpPr>
        <p:spPr/>
        <p:txBody>
          <a:bodyPr/>
          <a:lstStyle/>
          <a:p>
            <a:r>
              <a:rPr lang="en-GB" dirty="0"/>
              <a:t>Rel-18: RAN2 led items</a:t>
            </a:r>
          </a:p>
        </p:txBody>
      </p:sp>
      <p:graphicFrame>
        <p:nvGraphicFramePr>
          <p:cNvPr id="6" name="Table 5">
            <a:extLst>
              <a:ext uri="{FF2B5EF4-FFF2-40B4-BE49-F238E27FC236}">
                <a16:creationId xmlns:a16="http://schemas.microsoft.com/office/drawing/2014/main" id="{9FD6C018-E377-45DB-92DF-42A8F4FCE398}"/>
              </a:ext>
            </a:extLst>
          </p:cNvPr>
          <p:cNvGraphicFramePr>
            <a:graphicFrameLocks noGrp="1"/>
          </p:cNvGraphicFramePr>
          <p:nvPr>
            <p:extLst>
              <p:ext uri="{D42A27DB-BD31-4B8C-83A1-F6EECF244321}">
                <p14:modId xmlns:p14="http://schemas.microsoft.com/office/powerpoint/2010/main" val="3562828923"/>
              </p:ext>
            </p:extLst>
          </p:nvPr>
        </p:nvGraphicFramePr>
        <p:xfrm>
          <a:off x="722376" y="2094294"/>
          <a:ext cx="9902952" cy="3931035"/>
        </p:xfrm>
        <a:graphic>
          <a:graphicData uri="http://schemas.openxmlformats.org/drawingml/2006/table">
            <a:tbl>
              <a:tblPr firstRow="1" firstCol="1" bandRow="1"/>
              <a:tblGrid>
                <a:gridCol w="646675">
                  <a:extLst>
                    <a:ext uri="{9D8B030D-6E8A-4147-A177-3AD203B41FA5}">
                      <a16:colId xmlns:a16="http://schemas.microsoft.com/office/drawing/2014/main" val="20000"/>
                    </a:ext>
                  </a:extLst>
                </a:gridCol>
                <a:gridCol w="3443374">
                  <a:extLst>
                    <a:ext uri="{9D8B030D-6E8A-4147-A177-3AD203B41FA5}">
                      <a16:colId xmlns:a16="http://schemas.microsoft.com/office/drawing/2014/main" val="20001"/>
                    </a:ext>
                  </a:extLst>
                </a:gridCol>
                <a:gridCol w="981198">
                  <a:extLst>
                    <a:ext uri="{9D8B030D-6E8A-4147-A177-3AD203B41FA5}">
                      <a16:colId xmlns:a16="http://schemas.microsoft.com/office/drawing/2014/main" val="20002"/>
                    </a:ext>
                  </a:extLst>
                </a:gridCol>
                <a:gridCol w="722900">
                  <a:extLst>
                    <a:ext uri="{9D8B030D-6E8A-4147-A177-3AD203B41FA5}">
                      <a16:colId xmlns:a16="http://schemas.microsoft.com/office/drawing/2014/main" val="20003"/>
                    </a:ext>
                  </a:extLst>
                </a:gridCol>
                <a:gridCol w="405360">
                  <a:extLst>
                    <a:ext uri="{9D8B030D-6E8A-4147-A177-3AD203B41FA5}">
                      <a16:colId xmlns:a16="http://schemas.microsoft.com/office/drawing/2014/main" val="20004"/>
                    </a:ext>
                  </a:extLst>
                </a:gridCol>
                <a:gridCol w="706784">
                  <a:extLst>
                    <a:ext uri="{9D8B030D-6E8A-4147-A177-3AD203B41FA5}">
                      <a16:colId xmlns:a16="http://schemas.microsoft.com/office/drawing/2014/main" val="20005"/>
                    </a:ext>
                  </a:extLst>
                </a:gridCol>
                <a:gridCol w="454361">
                  <a:extLst>
                    <a:ext uri="{9D8B030D-6E8A-4147-A177-3AD203B41FA5}">
                      <a16:colId xmlns:a16="http://schemas.microsoft.com/office/drawing/2014/main" val="20006"/>
                    </a:ext>
                  </a:extLst>
                </a:gridCol>
                <a:gridCol w="2542300">
                  <a:extLst>
                    <a:ext uri="{9D8B030D-6E8A-4147-A177-3AD203B41FA5}">
                      <a16:colId xmlns:a16="http://schemas.microsoft.com/office/drawing/2014/main" val="20007"/>
                    </a:ext>
                  </a:extLst>
                </a:gridCol>
              </a:tblGrid>
              <a:tr h="255907">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a:lnSpc>
                          <a:spcPct val="107000"/>
                        </a:lnSpc>
                        <a:spcAft>
                          <a:spcPts val="800"/>
                        </a:spcAft>
                      </a:pPr>
                      <a:r>
                        <a:rPr lang="en-GB" sz="1000" dirty="0"/>
                        <a:t>UID</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a:lnSpc>
                          <a:spcPct val="107000"/>
                        </a:lnSpc>
                        <a:spcAft>
                          <a:spcPts val="800"/>
                        </a:spcAft>
                      </a:pPr>
                      <a:r>
                        <a:rPr lang="en-GB" sz="1000" dirty="0"/>
                        <a:t>Name</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a:lnSpc>
                          <a:spcPct val="107000"/>
                        </a:lnSpc>
                        <a:spcAft>
                          <a:spcPts val="800"/>
                        </a:spcAft>
                      </a:pPr>
                      <a:r>
                        <a:rPr lang="en-GB" sz="1000" dirty="0"/>
                        <a:t>Acronym</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a:lnSpc>
                          <a:spcPct val="107000"/>
                        </a:lnSpc>
                        <a:spcAft>
                          <a:spcPts val="800"/>
                        </a:spcAft>
                      </a:pPr>
                      <a:r>
                        <a:rPr lang="en-GB" sz="1000" dirty="0"/>
                        <a:t>Target </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a:lnSpc>
                          <a:spcPct val="107000"/>
                        </a:lnSpc>
                        <a:spcAft>
                          <a:spcPts val="800"/>
                        </a:spcAft>
                      </a:pPr>
                      <a:r>
                        <a:rPr lang="en-GB" sz="1000" dirty="0"/>
                        <a:t>Old %</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a:lnSpc>
                          <a:spcPct val="107000"/>
                        </a:lnSpc>
                        <a:spcAft>
                          <a:spcPts val="800"/>
                        </a:spcAft>
                      </a:pPr>
                      <a:r>
                        <a:rPr lang="en-GB" sz="1000" dirty="0">
                          <a:solidFill>
                            <a:srgbClr val="FF0000"/>
                          </a:solidFill>
                        </a:rPr>
                        <a:t>Change or comment</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BBB59"/>
                    </a:solidFill>
                  </a:tcPr>
                </a:tc>
                <a:extLst>
                  <a:ext uri="{0D108BD9-81ED-4DB2-BD59-A6C34878D82A}">
                    <a16:rowId xmlns:a16="http://schemas.microsoft.com/office/drawing/2014/main" val="10000"/>
                  </a:ext>
                </a:extLst>
              </a:tr>
              <a:tr h="22860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fontAlgn="b"/>
                      <a:r>
                        <a:rPr lang="en-GB" sz="1000" b="1" i="0" u="none" strike="noStrike" dirty="0">
                          <a:solidFill>
                            <a:schemeClr val="bg1"/>
                          </a:solidFill>
                          <a:effectLst/>
                          <a:latin typeface="+mn-lt"/>
                        </a:rPr>
                        <a:t>941106</a:t>
                      </a:r>
                    </a:p>
                  </a:txBody>
                  <a:tcPr marL="6350" marR="6350" marT="6350" marB="0" anchor="b">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b"/>
                      <a:r>
                        <a:rPr lang="fr-FR" sz="1000" b="1" i="0" u="none" strike="noStrike" dirty="0" err="1">
                          <a:solidFill>
                            <a:srgbClr val="000000"/>
                          </a:solidFill>
                          <a:effectLst/>
                          <a:latin typeface="+mn-lt"/>
                        </a:rPr>
                        <a:t>Core</a:t>
                      </a:r>
                      <a:r>
                        <a:rPr lang="fr-FR" sz="1000" b="1" i="0" u="none" strike="noStrike" dirty="0">
                          <a:solidFill>
                            <a:srgbClr val="000000"/>
                          </a:solidFill>
                          <a:effectLst/>
                          <a:latin typeface="+mn-lt"/>
                        </a:rPr>
                        <a:t> part: NR NTN (Non-</a:t>
                      </a:r>
                      <a:r>
                        <a:rPr lang="fr-FR" sz="1000" b="1" i="0" u="none" strike="noStrike" dirty="0" err="1">
                          <a:solidFill>
                            <a:srgbClr val="000000"/>
                          </a:solidFill>
                          <a:effectLst/>
                          <a:latin typeface="+mn-lt"/>
                        </a:rPr>
                        <a:t>Terrestrial</a:t>
                      </a:r>
                      <a:r>
                        <a:rPr lang="fr-FR" sz="1000" b="1" i="0" u="none" strike="noStrike" dirty="0">
                          <a:solidFill>
                            <a:srgbClr val="000000"/>
                          </a:solidFill>
                          <a:effectLst/>
                          <a:latin typeface="+mn-lt"/>
                        </a:rPr>
                        <a:t> Networks) </a:t>
                      </a:r>
                      <a:r>
                        <a:rPr lang="fr-FR" sz="1000" b="1" i="0" u="none" strike="noStrike" dirty="0" err="1">
                          <a:solidFill>
                            <a:srgbClr val="000000"/>
                          </a:solidFill>
                          <a:effectLst/>
                          <a:latin typeface="+mn-lt"/>
                        </a:rPr>
                        <a:t>enhancements</a:t>
                      </a:r>
                      <a:endParaRPr lang="fr-FR" sz="1000" b="1" i="0" u="none" strike="noStrike" dirty="0">
                        <a:solidFill>
                          <a:srgbClr val="000000"/>
                        </a:solidFill>
                        <a:effectLst/>
                        <a:latin typeface="+mn-lt"/>
                      </a:endParaRPr>
                    </a:p>
                  </a:txBody>
                  <a:tcPr marL="6350" marR="6350" marT="6350" marB="0" anchor="b">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GB" sz="900" b="0" i="0" u="none" strike="noStrike">
                          <a:solidFill>
                            <a:srgbClr val="000000"/>
                          </a:solidFill>
                          <a:effectLst/>
                          <a:latin typeface="+mn-lt"/>
                        </a:rPr>
                        <a:t>NR_NTN_enh-Core</a:t>
                      </a:r>
                    </a:p>
                  </a:txBody>
                  <a:tcPr marL="6350" marR="6350" marT="6350" marB="0" anchor="b">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GB" sz="1000" b="0" i="0" u="none" strike="noStrike">
                          <a:solidFill>
                            <a:srgbClr val="000000"/>
                          </a:solidFill>
                          <a:effectLst/>
                          <a:latin typeface="+mn-lt"/>
                        </a:rPr>
                        <a:t>23/12/2022</a:t>
                      </a:r>
                    </a:p>
                  </a:txBody>
                  <a:tcPr marL="6350" marR="6350" marT="6350" marB="0" anchor="b">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GB" sz="1000" b="0" i="0" u="none" strike="noStrike" dirty="0">
                          <a:solidFill>
                            <a:srgbClr val="000000"/>
                          </a:solidFill>
                          <a:effectLst/>
                          <a:latin typeface="+mn-lt"/>
                        </a:rPr>
                        <a:t>10%</a:t>
                      </a:r>
                    </a:p>
                  </a:txBody>
                  <a:tcPr marL="6350" marR="6350" marT="6350" marB="0" anchor="b">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GB" sz="1000" b="0" i="0" u="sng" strike="noStrike" dirty="0">
                          <a:solidFill>
                            <a:srgbClr val="0563C1"/>
                          </a:solidFill>
                          <a:effectLst/>
                          <a:latin typeface="+mn-lt"/>
                          <a:hlinkClick r:id="rId2"/>
                        </a:rPr>
                        <a:t>RP-222654</a:t>
                      </a:r>
                      <a:endParaRPr lang="en-GB" sz="1000" b="0" i="0" u="sng" strike="noStrike" dirty="0">
                        <a:solidFill>
                          <a:srgbClr val="0563C1"/>
                        </a:solidFill>
                        <a:effectLst/>
                        <a:latin typeface="+mn-lt"/>
                      </a:endParaRPr>
                    </a:p>
                  </a:txBody>
                  <a:tcPr marL="6350" marR="6350" marT="6350" marB="0" anchor="b">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lnSpc>
                          <a:spcPct val="107000"/>
                        </a:lnSpc>
                        <a:spcAft>
                          <a:spcPts val="800"/>
                        </a:spcAft>
                      </a:pPr>
                      <a:r>
                        <a:rPr lang="en-GB" sz="1000" dirty="0">
                          <a:solidFill>
                            <a:srgbClr val="FF0000"/>
                          </a:solidFill>
                          <a:latin typeface="+mn-lt"/>
                        </a:rPr>
                        <a:t>20%</a:t>
                      </a:r>
                    </a:p>
                  </a:txBody>
                  <a:tcPr marL="36003" marR="36003"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000" dirty="0">
                          <a:solidFill>
                            <a:srgbClr val="FF0000"/>
                          </a:solidFill>
                          <a:latin typeface="+mn-lt"/>
                        </a:rPr>
                        <a:t>--</a:t>
                      </a:r>
                    </a:p>
                  </a:txBody>
                  <a:tcPr marL="36003" marR="36003"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extLst>
                  <a:ext uri="{0D108BD9-81ED-4DB2-BD59-A6C34878D82A}">
                    <a16:rowId xmlns:a16="http://schemas.microsoft.com/office/drawing/2014/main" val="10001"/>
                  </a:ext>
                </a:extLst>
              </a:tr>
              <a:tr h="22860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fontAlgn="b"/>
                      <a:r>
                        <a:rPr lang="en-GB" sz="1000" b="1" i="0" u="none" strike="noStrike" dirty="0">
                          <a:solidFill>
                            <a:schemeClr val="bg1"/>
                          </a:solidFill>
                          <a:effectLst/>
                          <a:latin typeface="+mn-lt"/>
                        </a:rPr>
                        <a:t>940104</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b"/>
                      <a:r>
                        <a:rPr lang="en-GB" sz="1000" b="1" i="0" u="none" strike="noStrike" dirty="0">
                          <a:solidFill>
                            <a:srgbClr val="000000"/>
                          </a:solidFill>
                          <a:effectLst/>
                          <a:latin typeface="+mn-lt"/>
                        </a:rPr>
                        <a:t>Core part: IoT (Internet of Things) NTN (non-terrestrial network) enhancements</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GB" sz="900" b="0" i="0" u="none" strike="noStrike">
                          <a:solidFill>
                            <a:srgbClr val="000000"/>
                          </a:solidFill>
                          <a:effectLst/>
                          <a:latin typeface="+mn-lt"/>
                        </a:rPr>
                        <a:t>IoT_NTN_enh-Core</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GB" sz="1000" b="0" i="0" u="none" strike="noStrike">
                          <a:solidFill>
                            <a:srgbClr val="000000"/>
                          </a:solidFill>
                          <a:effectLst/>
                          <a:latin typeface="+mn-lt"/>
                        </a:rPr>
                        <a:t>23/09/2022</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GB" sz="1000" b="0" i="0" u="none" strike="noStrike">
                          <a:solidFill>
                            <a:srgbClr val="000000"/>
                          </a:solidFill>
                          <a:effectLst/>
                          <a:latin typeface="+mn-lt"/>
                        </a:rPr>
                        <a:t>10%</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GB" sz="1000" b="0" i="0" u="sng" strike="noStrike" dirty="0">
                          <a:solidFill>
                            <a:srgbClr val="0563C1"/>
                          </a:solidFill>
                          <a:effectLst/>
                          <a:latin typeface="+mn-lt"/>
                          <a:hlinkClick r:id="rId3"/>
                        </a:rPr>
                        <a:t>RP-220979</a:t>
                      </a:r>
                      <a:endParaRPr lang="en-GB" sz="1000" b="0" i="0" u="sng" strike="noStrike" dirty="0">
                        <a:solidFill>
                          <a:srgbClr val="0563C1"/>
                        </a:solidFill>
                        <a:effectLst/>
                        <a:latin typeface="+mn-lt"/>
                      </a:endParaRP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lnSpc>
                          <a:spcPct val="107000"/>
                        </a:lnSpc>
                        <a:spcAft>
                          <a:spcPts val="800"/>
                        </a:spcAft>
                      </a:pPr>
                      <a:r>
                        <a:rPr lang="en-GB" sz="1000" dirty="0">
                          <a:solidFill>
                            <a:srgbClr val="FF0000"/>
                          </a:solidFill>
                          <a:latin typeface="+mn-lt"/>
                        </a:rPr>
                        <a:t>40%</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000" dirty="0">
                          <a:solidFill>
                            <a:srgbClr val="FF0000"/>
                          </a:solidFill>
                          <a:latin typeface="+mn-lt"/>
                        </a:rPr>
                        <a:t>--</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extLst>
                  <a:ext uri="{0D108BD9-81ED-4DB2-BD59-A6C34878D82A}">
                    <a16:rowId xmlns:a16="http://schemas.microsoft.com/office/drawing/2014/main" val="10002"/>
                  </a:ext>
                </a:extLst>
              </a:tr>
              <a:tr h="283847">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fontAlgn="b"/>
                      <a:r>
                        <a:rPr lang="en-GB" sz="1000" b="1" i="0" u="none" strike="noStrike" dirty="0">
                          <a:solidFill>
                            <a:schemeClr val="bg1"/>
                          </a:solidFill>
                          <a:effectLst/>
                          <a:latin typeface="+mn-lt"/>
                        </a:rPr>
                        <a:t>941105</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b"/>
                      <a:r>
                        <a:rPr lang="en-GB" sz="1000" b="1" i="0" u="none" strike="noStrike" dirty="0">
                          <a:solidFill>
                            <a:srgbClr val="000000"/>
                          </a:solidFill>
                          <a:effectLst/>
                          <a:latin typeface="+mn-lt"/>
                        </a:rPr>
                        <a:t>Core part: NR support for UAV (</a:t>
                      </a:r>
                      <a:r>
                        <a:rPr lang="en-GB" sz="1000" b="1" i="0" u="none" strike="noStrike" dirty="0" err="1">
                          <a:solidFill>
                            <a:srgbClr val="000000"/>
                          </a:solidFill>
                          <a:effectLst/>
                          <a:latin typeface="+mn-lt"/>
                        </a:rPr>
                        <a:t>Uncrewed</a:t>
                      </a:r>
                      <a:r>
                        <a:rPr lang="en-GB" sz="1000" b="1" i="0" u="none" strike="noStrike" dirty="0">
                          <a:solidFill>
                            <a:srgbClr val="000000"/>
                          </a:solidFill>
                          <a:effectLst/>
                          <a:latin typeface="+mn-lt"/>
                        </a:rPr>
                        <a:t> Aerial Vehicles)</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GB" sz="900" b="0" i="0" u="none" strike="noStrike">
                          <a:solidFill>
                            <a:srgbClr val="000000"/>
                          </a:solidFill>
                          <a:effectLst/>
                          <a:latin typeface="+mn-lt"/>
                        </a:rPr>
                        <a:t>NR_UAV-Core</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GB" sz="1000" b="0" i="0" u="none" strike="noStrike">
                          <a:solidFill>
                            <a:srgbClr val="000000"/>
                          </a:solidFill>
                          <a:effectLst/>
                          <a:latin typeface="+mn-lt"/>
                        </a:rPr>
                        <a:t>23/12/2022</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GB" sz="1000" b="0" i="0" u="none" strike="noStrike">
                          <a:solidFill>
                            <a:srgbClr val="000000"/>
                          </a:solidFill>
                          <a:effectLst/>
                          <a:latin typeface="+mn-lt"/>
                        </a:rPr>
                        <a:t>5%</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GB" sz="1000" b="0" i="0" u="sng" strike="noStrike" dirty="0">
                          <a:solidFill>
                            <a:srgbClr val="0563C1"/>
                          </a:solidFill>
                          <a:effectLst/>
                          <a:latin typeface="+mn-lt"/>
                          <a:hlinkClick r:id="rId4"/>
                        </a:rPr>
                        <a:t>RP-213600</a:t>
                      </a:r>
                      <a:endParaRPr lang="en-GB" sz="1000" b="0" i="0" u="sng" strike="noStrike" dirty="0">
                        <a:solidFill>
                          <a:srgbClr val="0563C1"/>
                        </a:solidFill>
                        <a:effectLst/>
                        <a:latin typeface="+mn-lt"/>
                      </a:endParaRP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lnSpc>
                          <a:spcPct val="107000"/>
                        </a:lnSpc>
                        <a:spcAft>
                          <a:spcPts val="800"/>
                        </a:spcAft>
                      </a:pPr>
                      <a:r>
                        <a:rPr lang="en-GB" sz="1000" dirty="0">
                          <a:solidFill>
                            <a:srgbClr val="FF0000"/>
                          </a:solidFill>
                          <a:latin typeface="+mn-lt"/>
                        </a:rPr>
                        <a:t>20%</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000" dirty="0">
                          <a:solidFill>
                            <a:srgbClr val="FF0000"/>
                          </a:solidFill>
                          <a:latin typeface="+mn-lt"/>
                        </a:rPr>
                        <a:t>--</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extLst>
                  <a:ext uri="{0D108BD9-81ED-4DB2-BD59-A6C34878D82A}">
                    <a16:rowId xmlns:a16="http://schemas.microsoft.com/office/drawing/2014/main" val="10003"/>
                  </a:ext>
                </a:extLst>
              </a:tr>
              <a:tr h="22860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fontAlgn="b"/>
                      <a:r>
                        <a:rPr lang="en-GB" sz="1000" b="1" i="0" u="none" strike="noStrike">
                          <a:solidFill>
                            <a:schemeClr val="bg1"/>
                          </a:solidFill>
                          <a:effectLst/>
                          <a:latin typeface="+mn-lt"/>
                        </a:rPr>
                        <a:t>941102</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b"/>
                      <a:r>
                        <a:rPr lang="en-GB" sz="1000" b="1" i="0" u="none" strike="noStrike" dirty="0">
                          <a:solidFill>
                            <a:srgbClr val="000000"/>
                          </a:solidFill>
                          <a:effectLst/>
                          <a:latin typeface="+mn-lt"/>
                        </a:rPr>
                        <a:t>Core part: NR </a:t>
                      </a:r>
                      <a:r>
                        <a:rPr lang="en-GB" sz="1000" b="1" i="0" u="none" strike="noStrike" dirty="0" err="1">
                          <a:solidFill>
                            <a:srgbClr val="000000"/>
                          </a:solidFill>
                          <a:effectLst/>
                          <a:latin typeface="+mn-lt"/>
                        </a:rPr>
                        <a:t>sidelink</a:t>
                      </a:r>
                      <a:r>
                        <a:rPr lang="en-GB" sz="1000" b="1" i="0" u="none" strike="noStrike" dirty="0">
                          <a:solidFill>
                            <a:srgbClr val="000000"/>
                          </a:solidFill>
                          <a:effectLst/>
                          <a:latin typeface="+mn-lt"/>
                        </a:rPr>
                        <a:t> relay enhancements</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GB" sz="900" b="0" i="0" u="none" strike="noStrike">
                          <a:solidFill>
                            <a:srgbClr val="000000"/>
                          </a:solidFill>
                          <a:effectLst/>
                          <a:latin typeface="+mn-lt"/>
                        </a:rPr>
                        <a:t>NR_SL_relay_enh-Core</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GB" sz="1000" b="0" i="0" u="none" strike="noStrike">
                          <a:solidFill>
                            <a:srgbClr val="000000"/>
                          </a:solidFill>
                          <a:effectLst/>
                          <a:latin typeface="+mn-lt"/>
                        </a:rPr>
                        <a:t>23/12/2022</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GB" sz="1000" b="0" i="0" u="none" strike="noStrike">
                          <a:solidFill>
                            <a:srgbClr val="000000"/>
                          </a:solidFill>
                          <a:effectLst/>
                          <a:latin typeface="+mn-lt"/>
                        </a:rPr>
                        <a:t>10%</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GB" sz="1000" b="0" i="0" u="sng" strike="noStrike" dirty="0">
                          <a:solidFill>
                            <a:srgbClr val="0563C1"/>
                          </a:solidFill>
                          <a:effectLst/>
                          <a:latin typeface="+mn-lt"/>
                          <a:hlinkClick r:id="rId5"/>
                        </a:rPr>
                        <a:t>RP-221262</a:t>
                      </a:r>
                      <a:endParaRPr lang="en-GB" sz="1000" b="0" i="0" u="sng" strike="noStrike" dirty="0">
                        <a:solidFill>
                          <a:srgbClr val="0563C1"/>
                        </a:solidFill>
                        <a:effectLst/>
                        <a:latin typeface="+mn-lt"/>
                      </a:endParaRP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lnSpc>
                          <a:spcPct val="107000"/>
                        </a:lnSpc>
                        <a:spcAft>
                          <a:spcPts val="800"/>
                        </a:spcAft>
                      </a:pPr>
                      <a:r>
                        <a:rPr lang="en-GB" sz="1000" dirty="0">
                          <a:solidFill>
                            <a:srgbClr val="FF0000"/>
                          </a:solidFill>
                          <a:latin typeface="+mn-lt"/>
                        </a:rPr>
                        <a:t>30%</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000" dirty="0">
                          <a:solidFill>
                            <a:srgbClr val="FF0000"/>
                          </a:solidFill>
                          <a:latin typeface="+mn-lt"/>
                        </a:rPr>
                        <a:t>Study Phase Concluded in RAN2 with the recommendation to continue with scenarios 1 and 2. </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extLst>
                  <a:ext uri="{0D108BD9-81ED-4DB2-BD59-A6C34878D82A}">
                    <a16:rowId xmlns:a16="http://schemas.microsoft.com/office/drawing/2014/main" val="10004"/>
                  </a:ext>
                </a:extLst>
              </a:tr>
              <a:tr h="22860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fontAlgn="b"/>
                      <a:r>
                        <a:rPr lang="en-GB" sz="1000" b="1" i="0" u="none" strike="noStrike">
                          <a:solidFill>
                            <a:schemeClr val="bg1"/>
                          </a:solidFill>
                          <a:effectLst/>
                          <a:latin typeface="+mn-lt"/>
                        </a:rPr>
                        <a:t>941100</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b"/>
                      <a:r>
                        <a:rPr lang="en-GB" sz="1000" b="1" i="0" u="none" strike="noStrike" dirty="0">
                          <a:solidFill>
                            <a:srgbClr val="000000"/>
                          </a:solidFill>
                          <a:effectLst/>
                          <a:latin typeface="+mn-lt"/>
                        </a:rPr>
                        <a:t>Core part: Mobile Terminated-Small Data Transmission (MT-SDT) for NR</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GB" sz="900" b="0" i="0" u="none" strike="noStrike" dirty="0">
                          <a:solidFill>
                            <a:srgbClr val="000000"/>
                          </a:solidFill>
                          <a:effectLst/>
                          <a:latin typeface="+mn-lt"/>
                        </a:rPr>
                        <a:t>NR_MT_SDT-Core</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GB" sz="1000" b="0" i="0" u="none" strike="noStrike" dirty="0">
                          <a:solidFill>
                            <a:srgbClr val="000000"/>
                          </a:solidFill>
                          <a:effectLst/>
                          <a:latin typeface="+mn-lt"/>
                        </a:rPr>
                        <a:t>23/09/2022</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GB" sz="1000" b="0" i="0" u="none" strike="noStrike" dirty="0">
                          <a:solidFill>
                            <a:srgbClr val="000000"/>
                          </a:solidFill>
                          <a:effectLst/>
                          <a:latin typeface="+mn-lt"/>
                        </a:rPr>
                        <a:t>0%</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GB" sz="1000" b="0" i="0" u="sng" strike="noStrike" dirty="0">
                          <a:solidFill>
                            <a:srgbClr val="0563C1"/>
                          </a:solidFill>
                          <a:effectLst/>
                          <a:latin typeface="+mn-lt"/>
                          <a:hlinkClick r:id="rId6"/>
                        </a:rPr>
                        <a:t>RP-213583</a:t>
                      </a:r>
                      <a:endParaRPr lang="en-GB" sz="1000" b="0" i="0" u="sng" strike="noStrike" dirty="0">
                        <a:solidFill>
                          <a:srgbClr val="0563C1"/>
                        </a:solidFill>
                        <a:effectLst/>
                        <a:latin typeface="+mn-lt"/>
                      </a:endParaRP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lnSpc>
                          <a:spcPct val="107000"/>
                        </a:lnSpc>
                        <a:spcAft>
                          <a:spcPts val="800"/>
                        </a:spcAft>
                      </a:pPr>
                      <a:r>
                        <a:rPr lang="en-GB" sz="1000" dirty="0">
                          <a:solidFill>
                            <a:srgbClr val="FF0000"/>
                          </a:solidFill>
                          <a:latin typeface="+mn-lt"/>
                        </a:rPr>
                        <a:t>15%</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000" dirty="0">
                          <a:solidFill>
                            <a:srgbClr val="FF0000"/>
                          </a:solidFill>
                          <a:latin typeface="+mn-lt"/>
                        </a:rPr>
                        <a:t>--</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extLst>
                  <a:ext uri="{0D108BD9-81ED-4DB2-BD59-A6C34878D82A}">
                    <a16:rowId xmlns:a16="http://schemas.microsoft.com/office/drawing/2014/main" val="10005"/>
                  </a:ext>
                </a:extLst>
              </a:tr>
              <a:tr h="22860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fontAlgn="b"/>
                      <a:r>
                        <a:rPr lang="en-GB" sz="1000" b="1" i="0" u="none" strike="noStrike" dirty="0">
                          <a:solidFill>
                            <a:schemeClr val="bg1"/>
                          </a:solidFill>
                          <a:effectLst/>
                          <a:latin typeface="+mn-lt"/>
                        </a:rPr>
                        <a:t>940199</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b"/>
                      <a:r>
                        <a:rPr lang="en-GB" sz="1000" b="1" i="0" u="none" strike="noStrike" dirty="0">
                          <a:solidFill>
                            <a:srgbClr val="000000"/>
                          </a:solidFill>
                          <a:effectLst/>
                          <a:latin typeface="+mn-lt"/>
                        </a:rPr>
                        <a:t>Core part: Enhancements of NR Multicast and Broadcast Services</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GB" sz="900" b="0" i="0" u="none" strike="noStrike">
                          <a:solidFill>
                            <a:srgbClr val="000000"/>
                          </a:solidFill>
                          <a:effectLst/>
                          <a:latin typeface="+mn-lt"/>
                        </a:rPr>
                        <a:t>NR_MBS_enh-Core</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GB" sz="1000" b="0" i="0" u="none" strike="noStrike">
                          <a:solidFill>
                            <a:srgbClr val="000000"/>
                          </a:solidFill>
                          <a:effectLst/>
                          <a:latin typeface="+mn-lt"/>
                        </a:rPr>
                        <a:t>23/12/2022</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GB" sz="1000" b="0" i="0" u="none" strike="noStrike">
                          <a:solidFill>
                            <a:srgbClr val="000000"/>
                          </a:solidFill>
                          <a:effectLst/>
                          <a:latin typeface="+mn-lt"/>
                        </a:rPr>
                        <a:t>10%</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GB" sz="1000" b="0" i="0" u="sng" strike="noStrike" dirty="0">
                          <a:solidFill>
                            <a:srgbClr val="0563C1"/>
                          </a:solidFill>
                          <a:effectLst/>
                          <a:latin typeface="+mn-lt"/>
                          <a:hlinkClick r:id="rId7"/>
                        </a:rPr>
                        <a:t>RP-221458</a:t>
                      </a:r>
                      <a:endParaRPr lang="en-GB" sz="1000" b="0" i="0" u="sng" strike="noStrike" dirty="0">
                        <a:solidFill>
                          <a:srgbClr val="0563C1"/>
                        </a:solidFill>
                        <a:effectLst/>
                        <a:latin typeface="+mn-lt"/>
                      </a:endParaRP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lnSpc>
                          <a:spcPct val="107000"/>
                        </a:lnSpc>
                        <a:spcAft>
                          <a:spcPts val="800"/>
                        </a:spcAft>
                      </a:pPr>
                      <a:r>
                        <a:rPr lang="en-GB" sz="1000" dirty="0">
                          <a:solidFill>
                            <a:srgbClr val="FF0000"/>
                          </a:solidFill>
                          <a:latin typeface="+mn-lt"/>
                        </a:rPr>
                        <a:t>30%</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000" dirty="0">
                          <a:solidFill>
                            <a:srgbClr val="FF0000"/>
                          </a:solidFill>
                          <a:latin typeface="+mn-lt"/>
                        </a:rPr>
                        <a:t>--</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extLst>
                  <a:ext uri="{0D108BD9-81ED-4DB2-BD59-A6C34878D82A}">
                    <a16:rowId xmlns:a16="http://schemas.microsoft.com/office/drawing/2014/main" val="10006"/>
                  </a:ext>
                </a:extLst>
              </a:tr>
              <a:tr h="22860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fontAlgn="b"/>
                      <a:r>
                        <a:rPr lang="en-GB" sz="1000" b="1" i="0" u="none" strike="noStrike" dirty="0">
                          <a:solidFill>
                            <a:schemeClr val="bg1"/>
                          </a:solidFill>
                          <a:effectLst/>
                          <a:latin typeface="+mn-lt"/>
                        </a:rPr>
                        <a:t>940087</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b"/>
                      <a:r>
                        <a:rPr lang="en-GB" sz="1000" b="1" i="0" u="none" strike="noStrike" dirty="0">
                          <a:solidFill>
                            <a:schemeClr val="tx1"/>
                          </a:solidFill>
                          <a:effectLst/>
                          <a:latin typeface="+mn-lt"/>
                        </a:rPr>
                        <a:t>Study on XR (</a:t>
                      </a:r>
                      <a:r>
                        <a:rPr lang="en-GB" sz="1000" b="1" i="0" u="none" strike="noStrike" dirty="0" err="1">
                          <a:solidFill>
                            <a:schemeClr val="tx1"/>
                          </a:solidFill>
                          <a:effectLst/>
                          <a:latin typeface="+mn-lt"/>
                        </a:rPr>
                        <a:t>eXtended</a:t>
                      </a:r>
                      <a:r>
                        <a:rPr lang="en-GB" sz="1000" b="1" i="0" u="none" strike="noStrike" dirty="0">
                          <a:solidFill>
                            <a:schemeClr val="tx1"/>
                          </a:solidFill>
                          <a:effectLst/>
                          <a:latin typeface="+mn-lt"/>
                        </a:rPr>
                        <a:t> Reality) enhancements for NR</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GB" sz="900" b="0" i="0" u="none" strike="noStrike">
                          <a:solidFill>
                            <a:srgbClr val="000000"/>
                          </a:solidFill>
                          <a:effectLst/>
                          <a:latin typeface="+mn-lt"/>
                        </a:rPr>
                        <a:t>FS_NR_XR_enh</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GB" sz="1000" b="0" i="0" u="none" strike="noStrike">
                          <a:solidFill>
                            <a:srgbClr val="000000"/>
                          </a:solidFill>
                          <a:effectLst/>
                          <a:latin typeface="+mn-lt"/>
                        </a:rPr>
                        <a:t>22/12/2022</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GB" sz="1000" b="0" i="0" u="none" strike="noStrike">
                          <a:solidFill>
                            <a:srgbClr val="000000"/>
                          </a:solidFill>
                          <a:effectLst/>
                          <a:latin typeface="+mn-lt"/>
                        </a:rPr>
                        <a:t>30%</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GB" sz="1000" b="0" i="0" u="sng" strike="noStrike" dirty="0">
                          <a:solidFill>
                            <a:srgbClr val="0563C1"/>
                          </a:solidFill>
                          <a:effectLst/>
                          <a:latin typeface="+mn-lt"/>
                          <a:hlinkClick r:id="rId8"/>
                        </a:rPr>
                        <a:t>RP-220285</a:t>
                      </a:r>
                      <a:endParaRPr lang="en-GB" sz="1000" b="0" i="0" u="sng" strike="noStrike" dirty="0">
                        <a:solidFill>
                          <a:srgbClr val="0563C1"/>
                        </a:solidFill>
                        <a:effectLst/>
                        <a:latin typeface="+mn-lt"/>
                      </a:endParaRP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lnSpc>
                          <a:spcPct val="107000"/>
                        </a:lnSpc>
                        <a:spcAft>
                          <a:spcPts val="800"/>
                        </a:spcAft>
                      </a:pPr>
                      <a:r>
                        <a:rPr lang="en-GB" sz="1000" dirty="0">
                          <a:solidFill>
                            <a:srgbClr val="FF0000"/>
                          </a:solidFill>
                          <a:latin typeface="+mn-lt"/>
                        </a:rPr>
                        <a:t>80%</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000" dirty="0">
                          <a:solidFill>
                            <a:srgbClr val="FF0000"/>
                          </a:solidFill>
                          <a:latin typeface="+mn-lt"/>
                        </a:rPr>
                        <a:t>TR 38.835 is provided to TSG RAN for Information. New target 03/2023. R2 work on RAN awareness not finished. Other objectives are finished. R2 Chair Comment: If desired, WI could start with limited scope, as long as scopes of parallel WI and SI has no direct overlap. </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extLst>
                  <a:ext uri="{0D108BD9-81ED-4DB2-BD59-A6C34878D82A}">
                    <a16:rowId xmlns:a16="http://schemas.microsoft.com/office/drawing/2014/main" val="10007"/>
                  </a:ext>
                </a:extLst>
              </a:tr>
              <a:tr h="22860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fontAlgn="b"/>
                      <a:r>
                        <a:rPr lang="en-GB" sz="1000" b="1" i="0" u="none" strike="noStrike" dirty="0">
                          <a:solidFill>
                            <a:schemeClr val="bg1"/>
                          </a:solidFill>
                          <a:effectLst/>
                          <a:latin typeface="+mn-lt"/>
                        </a:rPr>
                        <a:t>940198</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b"/>
                      <a:r>
                        <a:rPr lang="en-GB" sz="1000" b="1" i="0" u="none" strike="noStrike" dirty="0">
                          <a:solidFill>
                            <a:srgbClr val="000000"/>
                          </a:solidFill>
                          <a:effectLst/>
                          <a:latin typeface="+mn-lt"/>
                        </a:rPr>
                        <a:t>Core part: Further NR mobility enhancements</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GB" sz="900" b="0" i="0" u="none" strike="noStrike">
                          <a:solidFill>
                            <a:srgbClr val="000000"/>
                          </a:solidFill>
                          <a:effectLst/>
                          <a:latin typeface="+mn-lt"/>
                        </a:rPr>
                        <a:t>NR_Mob_enh2-Core</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GB" sz="1000" b="0" i="0" u="none" strike="noStrike">
                          <a:solidFill>
                            <a:srgbClr val="000000"/>
                          </a:solidFill>
                          <a:effectLst/>
                          <a:latin typeface="+mn-lt"/>
                        </a:rPr>
                        <a:t>15/12/2023</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GB" sz="1000" b="0" i="0" u="none" strike="noStrike">
                          <a:solidFill>
                            <a:srgbClr val="000000"/>
                          </a:solidFill>
                          <a:effectLst/>
                          <a:latin typeface="+mn-lt"/>
                        </a:rPr>
                        <a:t>10%</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GB" sz="1000" b="0" i="0" u="sng" strike="noStrike" dirty="0">
                          <a:solidFill>
                            <a:srgbClr val="0563C1"/>
                          </a:solidFill>
                          <a:effectLst/>
                          <a:latin typeface="+mn-lt"/>
                          <a:hlinkClick r:id="rId9"/>
                        </a:rPr>
                        <a:t>RP-222332</a:t>
                      </a:r>
                      <a:endParaRPr lang="en-GB" sz="1000" b="0" i="0" u="sng" strike="noStrike" dirty="0">
                        <a:solidFill>
                          <a:srgbClr val="0563C1"/>
                        </a:solidFill>
                        <a:effectLst/>
                        <a:latin typeface="+mn-lt"/>
                      </a:endParaRP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lnSpc>
                          <a:spcPct val="107000"/>
                        </a:lnSpc>
                        <a:spcAft>
                          <a:spcPts val="800"/>
                        </a:spcAft>
                      </a:pPr>
                      <a:r>
                        <a:rPr lang="en-GB" sz="1000" dirty="0">
                          <a:solidFill>
                            <a:srgbClr val="FF0000"/>
                          </a:solidFill>
                          <a:latin typeface="+mn-lt"/>
                        </a:rPr>
                        <a:t>35%</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000" dirty="0">
                          <a:solidFill>
                            <a:srgbClr val="FF0000"/>
                          </a:solidFill>
                          <a:latin typeface="+mn-lt"/>
                        </a:rPr>
                        <a:t>--</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extLst>
                  <a:ext uri="{0D108BD9-81ED-4DB2-BD59-A6C34878D82A}">
                    <a16:rowId xmlns:a16="http://schemas.microsoft.com/office/drawing/2014/main" val="10008"/>
                  </a:ext>
                </a:extLst>
              </a:tr>
              <a:tr h="301176">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fontAlgn="b"/>
                      <a:r>
                        <a:rPr lang="en-GB" sz="1000" b="1" i="0" u="none" strike="noStrike" dirty="0">
                          <a:solidFill>
                            <a:schemeClr val="bg1"/>
                          </a:solidFill>
                          <a:effectLst/>
                          <a:latin typeface="+mn-lt"/>
                        </a:rPr>
                        <a:t>941103</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b"/>
                      <a:r>
                        <a:rPr lang="en-GB" sz="1000" b="1" i="0" u="none" strike="noStrike" dirty="0">
                          <a:solidFill>
                            <a:srgbClr val="000000"/>
                          </a:solidFill>
                          <a:effectLst/>
                          <a:latin typeface="+mn-lt"/>
                        </a:rPr>
                        <a:t>Core part: In-Device Co-existence (IDC) enhancements for NR and MR-DC</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GB" sz="900" b="0" i="0" u="none" strike="noStrike">
                          <a:solidFill>
                            <a:srgbClr val="000000"/>
                          </a:solidFill>
                          <a:effectLst/>
                          <a:latin typeface="+mn-lt"/>
                        </a:rPr>
                        <a:t>NR_IDC_enh-Core</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GB" sz="1000" b="0" i="0" u="none" strike="noStrike">
                          <a:solidFill>
                            <a:srgbClr val="000000"/>
                          </a:solidFill>
                          <a:effectLst/>
                          <a:latin typeface="+mn-lt"/>
                        </a:rPr>
                        <a:t>23/12/2022</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GB" sz="1000" b="0" i="0" u="none" strike="noStrike">
                          <a:solidFill>
                            <a:srgbClr val="000000"/>
                          </a:solidFill>
                          <a:effectLst/>
                          <a:latin typeface="+mn-lt"/>
                        </a:rPr>
                        <a:t>10%</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GB" sz="1000" b="0" i="0" u="sng" strike="noStrike" dirty="0">
                          <a:solidFill>
                            <a:srgbClr val="0563C1"/>
                          </a:solidFill>
                          <a:effectLst/>
                          <a:latin typeface="+mn-lt"/>
                          <a:hlinkClick r:id="rId10"/>
                        </a:rPr>
                        <a:t>RP-213589</a:t>
                      </a:r>
                      <a:endParaRPr lang="en-GB" sz="1000" b="0" i="0" u="sng" strike="noStrike" dirty="0">
                        <a:solidFill>
                          <a:srgbClr val="0563C1"/>
                        </a:solidFill>
                        <a:effectLst/>
                        <a:latin typeface="+mn-lt"/>
                      </a:endParaRP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lnSpc>
                          <a:spcPct val="107000"/>
                        </a:lnSpc>
                        <a:spcAft>
                          <a:spcPts val="800"/>
                        </a:spcAft>
                      </a:pPr>
                      <a:r>
                        <a:rPr lang="en-GB" sz="1000" dirty="0">
                          <a:solidFill>
                            <a:srgbClr val="FF0000"/>
                          </a:solidFill>
                          <a:latin typeface="+mn-lt"/>
                        </a:rPr>
                        <a:t>40%</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000" dirty="0">
                          <a:solidFill>
                            <a:srgbClr val="FF0000"/>
                          </a:solidFill>
                          <a:latin typeface="+mn-lt"/>
                        </a:rPr>
                        <a:t>--</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extLst>
                  <a:ext uri="{0D108BD9-81ED-4DB2-BD59-A6C34878D82A}">
                    <a16:rowId xmlns:a16="http://schemas.microsoft.com/office/drawing/2014/main" val="10009"/>
                  </a:ext>
                </a:extLst>
              </a:tr>
              <a:tr h="22860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fontAlgn="b"/>
                      <a:r>
                        <a:rPr lang="en-GB" sz="1000" b="1" i="0" u="none" strike="noStrike" dirty="0">
                          <a:solidFill>
                            <a:schemeClr val="bg1"/>
                          </a:solidFill>
                          <a:effectLst/>
                          <a:latin typeface="+mn-lt"/>
                        </a:rPr>
                        <a:t>941101</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b"/>
                      <a:r>
                        <a:rPr lang="en-GB" sz="1000" b="1" i="0" u="none" strike="noStrike" dirty="0">
                          <a:solidFill>
                            <a:srgbClr val="000000"/>
                          </a:solidFill>
                          <a:effectLst/>
                          <a:latin typeface="+mn-lt"/>
                        </a:rPr>
                        <a:t>Core part: Dual Transmission/Reception (Tx/Rx) Multi-SIM for NR</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GB" sz="900" b="0" i="0" u="none" strike="noStrike" dirty="0" err="1">
                          <a:solidFill>
                            <a:srgbClr val="000000"/>
                          </a:solidFill>
                          <a:effectLst/>
                          <a:latin typeface="+mn-lt"/>
                        </a:rPr>
                        <a:t>NR_DualTxRx_MUSIM</a:t>
                      </a:r>
                      <a:r>
                        <a:rPr lang="en-GB" sz="900" b="0" i="0" u="none" strike="noStrike" dirty="0">
                          <a:solidFill>
                            <a:srgbClr val="000000"/>
                          </a:solidFill>
                          <a:effectLst/>
                          <a:latin typeface="+mn-lt"/>
                        </a:rPr>
                        <a:t>-Core</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GB" sz="1000" b="0" i="0" u="none" strike="noStrike">
                          <a:solidFill>
                            <a:srgbClr val="000000"/>
                          </a:solidFill>
                          <a:effectLst/>
                          <a:latin typeface="+mn-lt"/>
                        </a:rPr>
                        <a:t>23/12/2022</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GB" sz="1000" b="0" i="0" u="none" strike="noStrike">
                          <a:solidFill>
                            <a:srgbClr val="000000"/>
                          </a:solidFill>
                          <a:effectLst/>
                          <a:latin typeface="+mn-lt"/>
                        </a:rPr>
                        <a:t>5%</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GB" sz="1000" b="0" i="0" u="sng" strike="noStrike" dirty="0">
                          <a:solidFill>
                            <a:srgbClr val="0563C1"/>
                          </a:solidFill>
                          <a:effectLst/>
                          <a:latin typeface="+mn-lt"/>
                          <a:hlinkClick r:id="rId11"/>
                        </a:rPr>
                        <a:t>RP-220955</a:t>
                      </a:r>
                      <a:endParaRPr lang="en-GB" sz="1000" b="0" i="0" u="sng" strike="noStrike" dirty="0">
                        <a:solidFill>
                          <a:srgbClr val="0563C1"/>
                        </a:solidFill>
                        <a:effectLst/>
                        <a:latin typeface="+mn-lt"/>
                      </a:endParaRP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lnSpc>
                          <a:spcPct val="107000"/>
                        </a:lnSpc>
                        <a:spcAft>
                          <a:spcPts val="800"/>
                        </a:spcAft>
                      </a:pPr>
                      <a:r>
                        <a:rPr lang="en-GB" sz="1000" dirty="0">
                          <a:solidFill>
                            <a:srgbClr val="FF0000"/>
                          </a:solidFill>
                          <a:latin typeface="+mn-lt"/>
                        </a:rPr>
                        <a:t>20% </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000" dirty="0">
                          <a:solidFill>
                            <a:srgbClr val="FF0000"/>
                          </a:solidFill>
                          <a:latin typeface="+mn-lt"/>
                        </a:rPr>
                        <a:t>SR Proposes to modify R2 TUs: Relocate 0.5 RAN2 TU from April to Feb in 2023</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extLst>
                  <a:ext uri="{0D108BD9-81ED-4DB2-BD59-A6C34878D82A}">
                    <a16:rowId xmlns:a16="http://schemas.microsoft.com/office/drawing/2014/main" val="10010"/>
                  </a:ext>
                </a:extLst>
              </a:tr>
            </a:tbl>
          </a:graphicData>
        </a:graphic>
      </p:graphicFrame>
    </p:spTree>
    <p:extLst>
      <p:ext uri="{BB962C8B-B14F-4D97-AF65-F5344CB8AC3E}">
        <p14:creationId xmlns:p14="http://schemas.microsoft.com/office/powerpoint/2010/main" val="1256110901"/>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7D60CD-0EEE-4C13-BE4D-B11F9BF4F182}"/>
              </a:ext>
            </a:extLst>
          </p:cNvPr>
          <p:cNvSpPr>
            <a:spLocks noGrp="1"/>
          </p:cNvSpPr>
          <p:nvPr>
            <p:ph type="title"/>
          </p:nvPr>
        </p:nvSpPr>
        <p:spPr/>
        <p:txBody>
          <a:bodyPr/>
          <a:lstStyle/>
          <a:p>
            <a:r>
              <a:rPr lang="en-GB" dirty="0"/>
              <a:t>Rel-18: Comments Selected other items</a:t>
            </a:r>
          </a:p>
        </p:txBody>
      </p:sp>
      <p:graphicFrame>
        <p:nvGraphicFramePr>
          <p:cNvPr id="4" name="Table 3">
            <a:extLst>
              <a:ext uri="{FF2B5EF4-FFF2-40B4-BE49-F238E27FC236}">
                <a16:creationId xmlns:a16="http://schemas.microsoft.com/office/drawing/2014/main" id="{F007CF37-1F34-4731-9A0F-AD7D4D948B0D}"/>
              </a:ext>
            </a:extLst>
          </p:cNvPr>
          <p:cNvGraphicFramePr>
            <a:graphicFrameLocks noGrp="1"/>
          </p:cNvGraphicFramePr>
          <p:nvPr>
            <p:extLst>
              <p:ext uri="{D42A27DB-BD31-4B8C-83A1-F6EECF244321}">
                <p14:modId xmlns:p14="http://schemas.microsoft.com/office/powerpoint/2010/main" val="2543439048"/>
              </p:ext>
            </p:extLst>
          </p:nvPr>
        </p:nvGraphicFramePr>
        <p:xfrm>
          <a:off x="838200" y="2065526"/>
          <a:ext cx="9902953" cy="1747266"/>
        </p:xfrm>
        <a:graphic>
          <a:graphicData uri="http://schemas.openxmlformats.org/drawingml/2006/table">
            <a:tbl>
              <a:tblPr firstRow="1" firstCol="1" bandRow="1"/>
              <a:tblGrid>
                <a:gridCol w="588378">
                  <a:extLst>
                    <a:ext uri="{9D8B030D-6E8A-4147-A177-3AD203B41FA5}">
                      <a16:colId xmlns:a16="http://schemas.microsoft.com/office/drawing/2014/main" val="2425560193"/>
                    </a:ext>
                  </a:extLst>
                </a:gridCol>
                <a:gridCol w="3132956">
                  <a:extLst>
                    <a:ext uri="{9D8B030D-6E8A-4147-A177-3AD203B41FA5}">
                      <a16:colId xmlns:a16="http://schemas.microsoft.com/office/drawing/2014/main" val="4032037400"/>
                    </a:ext>
                  </a:extLst>
                </a:gridCol>
                <a:gridCol w="1027450">
                  <a:extLst>
                    <a:ext uri="{9D8B030D-6E8A-4147-A177-3AD203B41FA5}">
                      <a16:colId xmlns:a16="http://schemas.microsoft.com/office/drawing/2014/main" val="2494058491"/>
                    </a:ext>
                  </a:extLst>
                </a:gridCol>
                <a:gridCol w="374904">
                  <a:extLst>
                    <a:ext uri="{9D8B030D-6E8A-4147-A177-3AD203B41FA5}">
                      <a16:colId xmlns:a16="http://schemas.microsoft.com/office/drawing/2014/main" val="4134238013"/>
                    </a:ext>
                  </a:extLst>
                </a:gridCol>
                <a:gridCol w="868680">
                  <a:extLst>
                    <a:ext uri="{9D8B030D-6E8A-4147-A177-3AD203B41FA5}">
                      <a16:colId xmlns:a16="http://schemas.microsoft.com/office/drawing/2014/main" val="100979430"/>
                    </a:ext>
                  </a:extLst>
                </a:gridCol>
                <a:gridCol w="429768">
                  <a:extLst>
                    <a:ext uri="{9D8B030D-6E8A-4147-A177-3AD203B41FA5}">
                      <a16:colId xmlns:a16="http://schemas.microsoft.com/office/drawing/2014/main" val="1124477198"/>
                    </a:ext>
                  </a:extLst>
                </a:gridCol>
                <a:gridCol w="603504">
                  <a:extLst>
                    <a:ext uri="{9D8B030D-6E8A-4147-A177-3AD203B41FA5}">
                      <a16:colId xmlns:a16="http://schemas.microsoft.com/office/drawing/2014/main" val="1039812323"/>
                    </a:ext>
                  </a:extLst>
                </a:gridCol>
                <a:gridCol w="393192">
                  <a:extLst>
                    <a:ext uri="{9D8B030D-6E8A-4147-A177-3AD203B41FA5}">
                      <a16:colId xmlns:a16="http://schemas.microsoft.com/office/drawing/2014/main" val="1794195462"/>
                    </a:ext>
                  </a:extLst>
                </a:gridCol>
                <a:gridCol w="2484121">
                  <a:extLst>
                    <a:ext uri="{9D8B030D-6E8A-4147-A177-3AD203B41FA5}">
                      <a16:colId xmlns:a16="http://schemas.microsoft.com/office/drawing/2014/main" val="573128169"/>
                    </a:ext>
                  </a:extLst>
                </a:gridCol>
              </a:tblGrid>
              <a:tr h="78996">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a:lnSpc>
                          <a:spcPct val="107000"/>
                        </a:lnSpc>
                        <a:spcAft>
                          <a:spcPts val="800"/>
                        </a:spcAft>
                      </a:pPr>
                      <a:r>
                        <a:rPr lang="en-GB" sz="1000" dirty="0"/>
                        <a:t>UID</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a:lnSpc>
                          <a:spcPct val="107000"/>
                        </a:lnSpc>
                        <a:spcAft>
                          <a:spcPts val="800"/>
                        </a:spcAft>
                      </a:pPr>
                      <a:r>
                        <a:rPr lang="en-GB" sz="1000" dirty="0"/>
                        <a:t>Name</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a:lnSpc>
                          <a:spcPct val="107000"/>
                        </a:lnSpc>
                        <a:spcAft>
                          <a:spcPts val="800"/>
                        </a:spcAft>
                      </a:pPr>
                      <a:r>
                        <a:rPr lang="en-GB" sz="1000" dirty="0"/>
                        <a:t>Acronym</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solidFill>
                  </a:tcPr>
                </a:tc>
                <a:tc>
                  <a:txBody>
                    <a:bodyPr/>
                    <a:lstStyle/>
                    <a:p>
                      <a:pPr algn="ctr">
                        <a:lnSpc>
                          <a:spcPct val="107000"/>
                        </a:lnSpc>
                        <a:spcAft>
                          <a:spcPts val="800"/>
                        </a:spcAft>
                      </a:pPr>
                      <a:r>
                        <a:rPr lang="en-GB" sz="1000" b="1" dirty="0">
                          <a:solidFill>
                            <a:schemeClr val="bg1"/>
                          </a:solidFill>
                        </a:rPr>
                        <a:t>GR</a:t>
                      </a:r>
                    </a:p>
                  </a:txBody>
                  <a:tcPr marL="36003" marR="36003" marT="0"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a:lnSpc>
                          <a:spcPct val="107000"/>
                        </a:lnSpc>
                        <a:spcAft>
                          <a:spcPts val="800"/>
                        </a:spcAft>
                      </a:pPr>
                      <a:r>
                        <a:rPr lang="en-GB" sz="1000" dirty="0"/>
                        <a:t>Target </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a:lnSpc>
                          <a:spcPct val="107000"/>
                        </a:lnSpc>
                        <a:spcAft>
                          <a:spcPts val="800"/>
                        </a:spcAft>
                      </a:pPr>
                      <a:r>
                        <a:rPr lang="en-GB" sz="1000" dirty="0"/>
                        <a:t>Old %</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a:lnSpc>
                          <a:spcPct val="107000"/>
                        </a:lnSpc>
                        <a:spcAft>
                          <a:spcPts val="800"/>
                        </a:spcAft>
                      </a:pPr>
                      <a:r>
                        <a:rPr lang="en-GB" sz="1000" dirty="0">
                          <a:solidFill>
                            <a:srgbClr val="FF0000"/>
                          </a:solidFill>
                        </a:rPr>
                        <a:t>Change or comment</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BBB59"/>
                    </a:solidFill>
                  </a:tcPr>
                </a:tc>
                <a:extLst>
                  <a:ext uri="{0D108BD9-81ED-4DB2-BD59-A6C34878D82A}">
                    <a16:rowId xmlns:a16="http://schemas.microsoft.com/office/drawing/2014/main" val="1728317061"/>
                  </a:ext>
                </a:extLst>
              </a:tr>
              <a:tr h="228600">
                <a:tc>
                  <a:txBody>
                    <a:bodyPr/>
                    <a:lstStyle/>
                    <a:p>
                      <a:pPr algn="ctr" fontAlgn="b"/>
                      <a:r>
                        <a:rPr lang="en-GB" sz="1000" b="1" i="0" u="none" strike="noStrike" dirty="0">
                          <a:solidFill>
                            <a:schemeClr val="bg1"/>
                          </a:solidFill>
                          <a:effectLst/>
                          <a:latin typeface="+mn-lt"/>
                        </a:rPr>
                        <a:t>940081</a:t>
                      </a:r>
                    </a:p>
                  </a:txBody>
                  <a:tcPr marL="6350" marR="6350" marT="6350" marB="0" anchor="b">
                    <a:lnL w="12700" cmpd="sng">
                      <a:solidFill>
                        <a:sysClr val="window" lastClr="FFFFFF"/>
                      </a:solidFill>
                    </a:lnL>
                    <a:lnR w="12700" cmpd="sng">
                      <a:solidFill>
                        <a:sysClr val="window" lastClr="FFFFFF"/>
                      </a:solidFill>
                    </a:lnR>
                    <a:lnT w="381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solidFill>
                  </a:tcPr>
                </a:tc>
                <a:tc>
                  <a:txBody>
                    <a:bodyPr/>
                    <a:lstStyle/>
                    <a:p>
                      <a:pPr algn="l" fontAlgn="b"/>
                      <a:r>
                        <a:rPr lang="en-GB" sz="1000" b="1" i="0" u="none" strike="noStrike">
                          <a:solidFill>
                            <a:schemeClr val="tx1"/>
                          </a:solidFill>
                          <a:effectLst/>
                          <a:latin typeface="+mn-lt"/>
                        </a:rPr>
                        <a:t>Study on expanded and improved NR positioning</a:t>
                      </a:r>
                    </a:p>
                  </a:txBody>
                  <a:tcPr marL="6350" marR="6350" marT="6350" marB="0" anchor="b">
                    <a:lnL w="12700" cmpd="sng">
                      <a:solidFill>
                        <a:sysClr val="window" lastClr="FFFFFF"/>
                      </a:solidFill>
                    </a:lnL>
                    <a:lnR w="12700" cmpd="sng">
                      <a:solidFill>
                        <a:sysClr val="window" lastClr="FFFFFF"/>
                      </a:solidFill>
                    </a:lnR>
                    <a:lnT w="381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tint val="40000"/>
                      </a:srgbClr>
                    </a:solidFill>
                  </a:tcPr>
                </a:tc>
                <a:tc>
                  <a:txBody>
                    <a:bodyPr/>
                    <a:lstStyle/>
                    <a:p>
                      <a:pPr algn="ctr" fontAlgn="b"/>
                      <a:r>
                        <a:rPr lang="en-GB" sz="900" b="0" i="0" u="none" strike="noStrike" dirty="0">
                          <a:solidFill>
                            <a:srgbClr val="000000"/>
                          </a:solidFill>
                          <a:effectLst/>
                          <a:latin typeface="+mn-lt"/>
                        </a:rPr>
                        <a:t>FS_NR_pos_enh2</a:t>
                      </a:r>
                    </a:p>
                  </a:txBody>
                  <a:tcPr marL="6350" marR="6350" marT="6350" marB="0" anchor="b">
                    <a:lnL w="12700" cmpd="sng">
                      <a:solidFill>
                        <a:sysClr val="window" lastClr="FFFFFF"/>
                      </a:solidFill>
                    </a:lnL>
                    <a:lnR w="12700" cmpd="sng">
                      <a:solidFill>
                        <a:sysClr val="window" lastClr="FFFFFF"/>
                      </a:solidFill>
                    </a:lnR>
                    <a:lnT w="381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tint val="40000"/>
                      </a:srgbClr>
                    </a:solidFill>
                  </a:tcPr>
                </a:tc>
                <a:tc>
                  <a:txBody>
                    <a:bodyPr/>
                    <a:lstStyle/>
                    <a:p>
                      <a:pPr algn="ctr" fontAlgn="b"/>
                      <a:r>
                        <a:rPr lang="en-GB" sz="1000" b="0" i="0" u="none" strike="noStrike">
                          <a:solidFill>
                            <a:srgbClr val="000000"/>
                          </a:solidFill>
                          <a:effectLst/>
                          <a:latin typeface="+mn-lt"/>
                        </a:rPr>
                        <a:t>R1</a:t>
                      </a:r>
                    </a:p>
                  </a:txBody>
                  <a:tcPr marL="6350" marR="6350" marT="6350" marB="0" anchor="b">
                    <a:lnL w="12700" cap="flat" cmpd="sng" algn="ctr">
                      <a:solidFill>
                        <a:sysClr val="window" lastClr="FFFFFF"/>
                      </a:solidFill>
                      <a:prstDash val="solid"/>
                      <a:round/>
                      <a:headEnd type="none" w="med" len="med"/>
                      <a:tailEnd type="none" w="med" len="med"/>
                    </a:lnL>
                    <a:lnR w="12700" cmpd="sng">
                      <a:solidFill>
                        <a:sysClr val="window" lastClr="FFFFFF"/>
                      </a:solidFill>
                    </a:lnR>
                    <a:lnT w="381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tint val="40000"/>
                      </a:srgbClr>
                    </a:solidFill>
                  </a:tcPr>
                </a:tc>
                <a:tc>
                  <a:txBody>
                    <a:bodyPr/>
                    <a:lstStyle/>
                    <a:p>
                      <a:pPr algn="ctr" fontAlgn="b"/>
                      <a:r>
                        <a:rPr lang="en-GB" sz="1000" b="0" i="0" u="none" strike="noStrike">
                          <a:solidFill>
                            <a:srgbClr val="000000"/>
                          </a:solidFill>
                          <a:effectLst/>
                          <a:latin typeface="+mn-lt"/>
                        </a:rPr>
                        <a:t>22/12/2022</a:t>
                      </a:r>
                    </a:p>
                  </a:txBody>
                  <a:tcPr marL="6350" marR="6350" marT="6350" marB="0" anchor="b">
                    <a:lnL w="12700" cmpd="sng">
                      <a:solidFill>
                        <a:sysClr val="window" lastClr="FFFFFF"/>
                      </a:solidFill>
                    </a:lnL>
                    <a:lnR w="12700" cmpd="sng">
                      <a:solidFill>
                        <a:sysClr val="window" lastClr="FFFFFF"/>
                      </a:solidFill>
                    </a:lnR>
                    <a:lnT w="381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tint val="40000"/>
                      </a:srgbClr>
                    </a:solidFill>
                  </a:tcPr>
                </a:tc>
                <a:tc>
                  <a:txBody>
                    <a:bodyPr/>
                    <a:lstStyle/>
                    <a:p>
                      <a:pPr algn="ctr" fontAlgn="b"/>
                      <a:r>
                        <a:rPr lang="en-GB" sz="1000" b="0" i="0" u="none" strike="noStrike" dirty="0">
                          <a:solidFill>
                            <a:srgbClr val="000000"/>
                          </a:solidFill>
                          <a:effectLst/>
                          <a:latin typeface="+mn-lt"/>
                        </a:rPr>
                        <a:t>40%</a:t>
                      </a:r>
                    </a:p>
                  </a:txBody>
                  <a:tcPr marL="6350" marR="6350" marT="6350" marB="0" anchor="b">
                    <a:lnL w="12700" cmpd="sng">
                      <a:solidFill>
                        <a:sysClr val="window" lastClr="FFFFFF"/>
                      </a:solidFill>
                    </a:lnL>
                    <a:lnR w="12700" cmpd="sng">
                      <a:solidFill>
                        <a:sysClr val="window" lastClr="FFFFFF"/>
                      </a:solidFill>
                    </a:lnR>
                    <a:lnT w="381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tint val="40000"/>
                      </a:srgbClr>
                    </a:solidFill>
                  </a:tcPr>
                </a:tc>
                <a:tc>
                  <a:txBody>
                    <a:bodyPr/>
                    <a:lstStyle/>
                    <a:p>
                      <a:pPr algn="ctr" fontAlgn="b"/>
                      <a:r>
                        <a:rPr lang="en-GB" sz="1000" b="0" i="0" u="sng" strike="noStrike" dirty="0">
                          <a:solidFill>
                            <a:srgbClr val="0563C1"/>
                          </a:solidFill>
                          <a:effectLst/>
                          <a:latin typeface="+mn-lt"/>
                          <a:hlinkClick r:id="rId2"/>
                        </a:rPr>
                        <a:t>RP-222616</a:t>
                      </a:r>
                      <a:endParaRPr lang="en-GB" sz="1000" b="0" i="0" u="sng" strike="noStrike" dirty="0">
                        <a:solidFill>
                          <a:srgbClr val="0563C1"/>
                        </a:solidFill>
                        <a:effectLst/>
                        <a:latin typeface="+mn-lt"/>
                      </a:endParaRPr>
                    </a:p>
                  </a:txBody>
                  <a:tcPr marL="6350" marR="6350" marT="6350" marB="0" anchor="b">
                    <a:lnL w="12700" cmpd="sng">
                      <a:solidFill>
                        <a:sysClr val="window" lastClr="FFFFFF"/>
                      </a:solidFill>
                    </a:lnL>
                    <a:lnR w="12700" cmpd="sng">
                      <a:solidFill>
                        <a:sysClr val="window" lastClr="FFFFFF"/>
                      </a:solidFill>
                    </a:lnR>
                    <a:lnT w="381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lnSpc>
                          <a:spcPct val="107000"/>
                        </a:lnSpc>
                        <a:spcAft>
                          <a:spcPts val="800"/>
                        </a:spcAft>
                      </a:pPr>
                      <a:r>
                        <a:rPr lang="en-GB" sz="1000" dirty="0">
                          <a:solidFill>
                            <a:srgbClr val="FF0000"/>
                          </a:solidFill>
                          <a:latin typeface="+mn-lt"/>
                        </a:rPr>
                        <a:t>100%</a:t>
                      </a:r>
                    </a:p>
                  </a:txBody>
                  <a:tcPr marL="36003" marR="36003" marT="0"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000" dirty="0">
                          <a:solidFill>
                            <a:srgbClr val="FF0000"/>
                          </a:solidFill>
                          <a:latin typeface="+mn-lt"/>
                        </a:rPr>
                        <a:t>SI is finished from RAN2 point of view. </a:t>
                      </a:r>
                    </a:p>
                  </a:txBody>
                  <a:tcPr marL="36003" marR="36003"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extLst>
                  <a:ext uri="{0D108BD9-81ED-4DB2-BD59-A6C34878D82A}">
                    <a16:rowId xmlns:a16="http://schemas.microsoft.com/office/drawing/2014/main" val="2860512393"/>
                  </a:ext>
                </a:extLst>
              </a:tr>
              <a:tr h="228600">
                <a:tc>
                  <a:txBody>
                    <a:bodyPr/>
                    <a:lstStyle/>
                    <a:p>
                      <a:pPr algn="ctr" fontAlgn="b"/>
                      <a:r>
                        <a:rPr lang="en-GB" sz="1000" b="1" i="0" u="none" strike="noStrike" dirty="0">
                          <a:solidFill>
                            <a:schemeClr val="bg1"/>
                          </a:solidFill>
                          <a:effectLst/>
                          <a:latin typeface="+mn-lt"/>
                        </a:rPr>
                        <a:t>940080</a:t>
                      </a:r>
                    </a:p>
                  </a:txBody>
                  <a:tcPr marL="6350" marR="6350" marT="6350" marB="0" anchor="b">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solidFill>
                  </a:tcPr>
                </a:tc>
                <a:tc>
                  <a:txBody>
                    <a:bodyPr/>
                    <a:lstStyle/>
                    <a:p>
                      <a:pPr algn="l" fontAlgn="b"/>
                      <a:r>
                        <a:rPr lang="en-GB" sz="1000" b="1" i="0" u="none" strike="noStrike">
                          <a:solidFill>
                            <a:schemeClr val="tx1"/>
                          </a:solidFill>
                          <a:effectLst/>
                          <a:latin typeface="+mn-lt"/>
                        </a:rPr>
                        <a:t>Study on network energy savings for NR</a:t>
                      </a:r>
                    </a:p>
                  </a:txBody>
                  <a:tcPr marL="6350" marR="6350" marT="6350" marB="0" anchor="b">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tint val="20000"/>
                      </a:srgbClr>
                    </a:solidFill>
                  </a:tcPr>
                </a:tc>
                <a:tc>
                  <a:txBody>
                    <a:bodyPr/>
                    <a:lstStyle/>
                    <a:p>
                      <a:pPr algn="ctr" fontAlgn="b"/>
                      <a:r>
                        <a:rPr lang="en-GB" sz="900" b="0" i="0" u="none" strike="noStrike" dirty="0" err="1">
                          <a:solidFill>
                            <a:srgbClr val="000000"/>
                          </a:solidFill>
                          <a:effectLst/>
                          <a:latin typeface="+mn-lt"/>
                        </a:rPr>
                        <a:t>FS_Netw_Energy_NR</a:t>
                      </a:r>
                      <a:endParaRPr lang="en-GB" sz="900" b="0" i="0" u="none" strike="noStrike" dirty="0">
                        <a:solidFill>
                          <a:srgbClr val="000000"/>
                        </a:solidFill>
                        <a:effectLst/>
                        <a:latin typeface="+mn-lt"/>
                      </a:endParaRPr>
                    </a:p>
                  </a:txBody>
                  <a:tcPr marL="6350" marR="6350" marT="6350" marB="0" anchor="b">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tint val="20000"/>
                      </a:srgbClr>
                    </a:solidFill>
                  </a:tcPr>
                </a:tc>
                <a:tc>
                  <a:txBody>
                    <a:bodyPr/>
                    <a:lstStyle/>
                    <a:p>
                      <a:pPr algn="ctr" fontAlgn="b"/>
                      <a:r>
                        <a:rPr lang="en-GB" sz="1000" b="0" i="0" u="none" strike="noStrike">
                          <a:solidFill>
                            <a:srgbClr val="000000"/>
                          </a:solidFill>
                          <a:effectLst/>
                          <a:latin typeface="+mn-lt"/>
                        </a:rPr>
                        <a:t>R1</a:t>
                      </a:r>
                    </a:p>
                  </a:txBody>
                  <a:tcPr marL="6350" marR="6350" marT="6350" marB="0" anchor="b">
                    <a:lnL w="12700" cap="flat" cmpd="sng" algn="ctr">
                      <a:solidFill>
                        <a:sysClr val="window" lastClr="FFFFFF"/>
                      </a:solidFill>
                      <a:prstDash val="solid"/>
                      <a:round/>
                      <a:headEnd type="none" w="med" len="med"/>
                      <a:tailEnd type="none" w="med" len="med"/>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tint val="20000"/>
                      </a:srgbClr>
                    </a:solidFill>
                  </a:tcPr>
                </a:tc>
                <a:tc>
                  <a:txBody>
                    <a:bodyPr/>
                    <a:lstStyle/>
                    <a:p>
                      <a:pPr algn="ctr" fontAlgn="b"/>
                      <a:r>
                        <a:rPr lang="en-GB" sz="1000" b="0" i="0" u="none" strike="noStrike">
                          <a:solidFill>
                            <a:srgbClr val="000000"/>
                          </a:solidFill>
                          <a:effectLst/>
                          <a:latin typeface="+mn-lt"/>
                        </a:rPr>
                        <a:t>22/12/2022</a:t>
                      </a:r>
                    </a:p>
                  </a:txBody>
                  <a:tcPr marL="6350" marR="6350" marT="6350" marB="0" anchor="b">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tint val="20000"/>
                      </a:srgbClr>
                    </a:solidFill>
                  </a:tcPr>
                </a:tc>
                <a:tc>
                  <a:txBody>
                    <a:bodyPr/>
                    <a:lstStyle/>
                    <a:p>
                      <a:pPr algn="ctr" fontAlgn="b"/>
                      <a:r>
                        <a:rPr lang="en-GB" sz="1000" b="0" i="0" u="none" strike="noStrike">
                          <a:solidFill>
                            <a:srgbClr val="000000"/>
                          </a:solidFill>
                          <a:effectLst/>
                          <a:latin typeface="+mn-lt"/>
                        </a:rPr>
                        <a:t>10%</a:t>
                      </a:r>
                    </a:p>
                  </a:txBody>
                  <a:tcPr marL="6350" marR="6350" marT="6350" marB="0" anchor="b">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tint val="20000"/>
                      </a:srgbClr>
                    </a:solidFill>
                  </a:tcPr>
                </a:tc>
                <a:tc>
                  <a:txBody>
                    <a:bodyPr/>
                    <a:lstStyle/>
                    <a:p>
                      <a:pPr algn="ctr" fontAlgn="b"/>
                      <a:r>
                        <a:rPr lang="en-GB" sz="1000" b="0" i="0" u="sng" strike="noStrike" dirty="0">
                          <a:solidFill>
                            <a:srgbClr val="0563C1"/>
                          </a:solidFill>
                          <a:effectLst/>
                          <a:latin typeface="+mn-lt"/>
                          <a:hlinkClick r:id="rId3"/>
                        </a:rPr>
                        <a:t>RP-221443</a:t>
                      </a:r>
                      <a:endParaRPr lang="en-GB" sz="1000" b="0" i="0" u="sng" strike="noStrike" dirty="0">
                        <a:solidFill>
                          <a:srgbClr val="0563C1"/>
                        </a:solidFill>
                        <a:effectLst/>
                        <a:latin typeface="+mn-lt"/>
                      </a:endParaRPr>
                    </a:p>
                  </a:txBody>
                  <a:tcPr marL="6350" marR="6350" marT="6350" marB="0" anchor="b">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lnSpc>
                          <a:spcPct val="107000"/>
                        </a:lnSpc>
                        <a:spcAft>
                          <a:spcPts val="800"/>
                        </a:spcAft>
                      </a:pPr>
                      <a:r>
                        <a:rPr lang="en-GB" sz="1000" dirty="0">
                          <a:solidFill>
                            <a:srgbClr val="FF0000"/>
                          </a:solidFill>
                          <a:latin typeface="+mn-lt"/>
                        </a:rPr>
                        <a:t>100%</a:t>
                      </a:r>
                    </a:p>
                  </a:txBody>
                  <a:tcPr marL="36003" marR="36003" marT="0"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GB" sz="1000" kern="1200" dirty="0">
                          <a:solidFill>
                            <a:srgbClr val="FF0000"/>
                          </a:solidFill>
                          <a:latin typeface="+mn-lt"/>
                          <a:ea typeface="+mn-ea"/>
                          <a:cs typeface="+mn-cs"/>
                        </a:rPr>
                        <a:t>SI is finished from RAN2 point of view. </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extLst>
                  <a:ext uri="{0D108BD9-81ED-4DB2-BD59-A6C34878D82A}">
                    <a16:rowId xmlns:a16="http://schemas.microsoft.com/office/drawing/2014/main" val="886389061"/>
                  </a:ext>
                </a:extLst>
              </a:tr>
              <a:tr h="283847">
                <a:tc>
                  <a:txBody>
                    <a:bodyPr/>
                    <a:lstStyle/>
                    <a:p>
                      <a:pPr algn="ctr" fontAlgn="b"/>
                      <a:r>
                        <a:rPr lang="en-GB" sz="1000" b="1" i="0" u="none" strike="noStrike" dirty="0">
                          <a:solidFill>
                            <a:schemeClr val="bg1"/>
                          </a:solidFill>
                          <a:effectLst/>
                          <a:latin typeface="+mn-lt"/>
                        </a:rPr>
                        <a:t>940084</a:t>
                      </a:r>
                    </a:p>
                  </a:txBody>
                  <a:tcPr marL="6350" marR="6350" marT="6350" marB="0" anchor="b">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9BBB59"/>
                    </a:solidFill>
                  </a:tcPr>
                </a:tc>
                <a:tc>
                  <a:txBody>
                    <a:bodyPr/>
                    <a:lstStyle/>
                    <a:p>
                      <a:pPr algn="l" fontAlgn="b"/>
                      <a:r>
                        <a:rPr lang="en-GB" sz="1000" b="1" i="0" u="none" strike="noStrike" dirty="0">
                          <a:solidFill>
                            <a:schemeClr val="tx1"/>
                          </a:solidFill>
                          <a:effectLst/>
                          <a:latin typeface="+mn-lt"/>
                        </a:rPr>
                        <a:t>Study on Artificial Intelligence (AI)/Machine Learning (ML) for NR air interface</a:t>
                      </a:r>
                    </a:p>
                  </a:txBody>
                  <a:tcPr marL="6350" marR="6350" marT="6350" marB="0" anchor="b">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p>
                      <a:pPr algn="ctr" fontAlgn="b"/>
                      <a:r>
                        <a:rPr lang="en-GB" sz="900" b="0" i="0" u="none" strike="noStrike" dirty="0" err="1">
                          <a:solidFill>
                            <a:srgbClr val="000000"/>
                          </a:solidFill>
                          <a:effectLst/>
                          <a:latin typeface="+mn-lt"/>
                        </a:rPr>
                        <a:t>FS_NR_AIML_air</a:t>
                      </a:r>
                      <a:endParaRPr lang="en-GB" sz="900" b="0" i="0" u="none" strike="noStrike" dirty="0">
                        <a:solidFill>
                          <a:srgbClr val="000000"/>
                        </a:solidFill>
                        <a:effectLst/>
                        <a:latin typeface="+mn-lt"/>
                      </a:endParaRPr>
                    </a:p>
                  </a:txBody>
                  <a:tcPr marL="6350" marR="6350" marT="6350" marB="0" anchor="b">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p>
                      <a:pPr algn="ctr" fontAlgn="b"/>
                      <a:r>
                        <a:rPr lang="en-GB" sz="1000" b="0" i="0" u="none" strike="noStrike">
                          <a:solidFill>
                            <a:srgbClr val="000000"/>
                          </a:solidFill>
                          <a:effectLst/>
                          <a:latin typeface="+mn-lt"/>
                        </a:rPr>
                        <a:t>R1</a:t>
                      </a:r>
                    </a:p>
                  </a:txBody>
                  <a:tcPr marL="6350" marR="6350" marT="6350" marB="0" anchor="b">
                    <a:lnL w="12700" cap="flat" cmpd="sng" algn="ctr">
                      <a:solidFill>
                        <a:sysClr val="window" lastClr="FFFFFF"/>
                      </a:solidFill>
                      <a:prstDash val="solid"/>
                      <a:round/>
                      <a:headEnd type="none" w="med" len="med"/>
                      <a:tailEnd type="none" w="med" len="med"/>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tint val="40000"/>
                      </a:srgbClr>
                    </a:solidFill>
                  </a:tcPr>
                </a:tc>
                <a:tc>
                  <a:txBody>
                    <a:bodyPr/>
                    <a:lstStyle/>
                    <a:p>
                      <a:pPr algn="ctr" fontAlgn="b"/>
                      <a:r>
                        <a:rPr lang="en-GB" sz="1000" b="0" i="0" u="none" strike="noStrike">
                          <a:solidFill>
                            <a:srgbClr val="000000"/>
                          </a:solidFill>
                          <a:effectLst/>
                          <a:latin typeface="+mn-lt"/>
                        </a:rPr>
                        <a:t>23/12/2022</a:t>
                      </a:r>
                    </a:p>
                  </a:txBody>
                  <a:tcPr marL="6350" marR="6350" marT="6350" marB="0" anchor="b">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p>
                      <a:pPr algn="ctr" fontAlgn="b"/>
                      <a:r>
                        <a:rPr lang="en-GB" sz="1000" b="0" i="0" u="none" strike="noStrike">
                          <a:solidFill>
                            <a:srgbClr val="000000"/>
                          </a:solidFill>
                          <a:effectLst/>
                          <a:latin typeface="+mn-lt"/>
                        </a:rPr>
                        <a:t>10%</a:t>
                      </a:r>
                    </a:p>
                  </a:txBody>
                  <a:tcPr marL="6350" marR="6350" marT="6350" marB="0" anchor="b">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p>
                      <a:pPr algn="ctr" fontAlgn="b"/>
                      <a:r>
                        <a:rPr lang="en-GB" sz="1000" b="0" i="0" u="sng" strike="noStrike" dirty="0">
                          <a:solidFill>
                            <a:srgbClr val="0563C1"/>
                          </a:solidFill>
                          <a:effectLst/>
                          <a:latin typeface="+mn-lt"/>
                          <a:hlinkClick r:id="rId4"/>
                        </a:rPr>
                        <a:t>RP-221348</a:t>
                      </a:r>
                      <a:endParaRPr lang="en-GB" sz="1000" b="0" i="0" u="sng" strike="noStrike" dirty="0">
                        <a:solidFill>
                          <a:srgbClr val="0563C1"/>
                        </a:solidFill>
                        <a:effectLst/>
                        <a:latin typeface="+mn-lt"/>
                      </a:endParaRPr>
                    </a:p>
                  </a:txBody>
                  <a:tcPr marL="6350" marR="6350" marT="6350" marB="0" anchor="b">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lnSpc>
                          <a:spcPct val="107000"/>
                        </a:lnSpc>
                        <a:spcAft>
                          <a:spcPts val="800"/>
                        </a:spcAft>
                      </a:pPr>
                      <a:endParaRPr lang="en-GB" sz="1000" dirty="0">
                        <a:solidFill>
                          <a:srgbClr val="FF0000"/>
                        </a:solidFill>
                        <a:latin typeface="+mn-lt"/>
                      </a:endParaRPr>
                    </a:p>
                  </a:txBody>
                  <a:tcPr marL="36003" marR="36003" marT="0"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000" dirty="0">
                          <a:solidFill>
                            <a:srgbClr val="FF0000"/>
                          </a:solidFill>
                          <a:latin typeface="+mn-lt"/>
                        </a:rPr>
                        <a:t>RAN2 Chair Comment (for Info): All scope for RAN2 in this SI seems to overlap with RAN1 activities. Suggest no action at current TSG RAN, but can consider later, if the overlap continues to block possibility to make technical conclusions in RAN2.</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extLst>
                  <a:ext uri="{0D108BD9-81ED-4DB2-BD59-A6C34878D82A}">
                    <a16:rowId xmlns:a16="http://schemas.microsoft.com/office/drawing/2014/main" val="2373640818"/>
                  </a:ext>
                </a:extLst>
              </a:tr>
            </a:tbl>
          </a:graphicData>
        </a:graphic>
      </p:graphicFrame>
    </p:spTree>
    <p:extLst>
      <p:ext uri="{BB962C8B-B14F-4D97-AF65-F5344CB8AC3E}">
        <p14:creationId xmlns:p14="http://schemas.microsoft.com/office/powerpoint/2010/main" val="3908978897"/>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49940</TotalTime>
  <Words>2879</Words>
  <Application>Microsoft Office PowerPoint</Application>
  <PresentationFormat>Widescreen</PresentationFormat>
  <Paragraphs>399</Paragraphs>
  <Slides>20</Slides>
  <Notes>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20</vt:i4>
      </vt:variant>
    </vt:vector>
  </HeadingPairs>
  <TitlesOfParts>
    <vt:vector size="26" baseType="lpstr">
      <vt:lpstr>Arial </vt:lpstr>
      <vt:lpstr>Arial</vt:lpstr>
      <vt:lpstr>Calibri</vt:lpstr>
      <vt:lpstr>Calibri Light</vt:lpstr>
      <vt:lpstr>Times New Roman</vt:lpstr>
      <vt:lpstr>Office Theme</vt:lpstr>
      <vt:lpstr>Status Report  RAN WG2  to TSG-RAN #98</vt:lpstr>
      <vt:lpstr>2022 Q4 - two meetings</vt:lpstr>
      <vt:lpstr>Rel-16 and earlier</vt:lpstr>
      <vt:lpstr>Rel-17</vt:lpstr>
      <vt:lpstr>Rel-17 NR UE capabilities</vt:lpstr>
      <vt:lpstr>Rel-17</vt:lpstr>
      <vt:lpstr>Rel-18</vt:lpstr>
      <vt:lpstr>Rel-18: RAN2 led items</vt:lpstr>
      <vt:lpstr>Rel-18: Comments Selected other items</vt:lpstr>
      <vt:lpstr>Specific RAN2 Tasks</vt:lpstr>
      <vt:lpstr>RAN2 Load - statistics</vt:lpstr>
      <vt:lpstr>RAN2 load - overtime</vt:lpstr>
      <vt:lpstr>RAN2 General </vt:lpstr>
      <vt:lpstr>PowerPoint Presentation</vt:lpstr>
      <vt:lpstr>Appendix: TEI report  The TEI Report lists the TEI related CRs agreed by RAN2 in 2022 Q4. Cat A CRs not listed (see tdoc lists)</vt:lpstr>
      <vt:lpstr>TEI Report Agreed CRs (except Cat A)</vt:lpstr>
      <vt:lpstr>TEI Report Agreed CRs (except Cat A)</vt:lpstr>
      <vt:lpstr>TEI Report Agreed CRs (except Cat A)</vt:lpstr>
      <vt:lpstr>Appendix: CRs with compatibility issues / comments</vt:lpstr>
      <vt:lpstr>CR with interoperability issues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Johan Johansson</dc:creator>
  <dc:description>© 3GPP 2018</dc:description>
  <cp:lastModifiedBy>Johan Johansson</cp:lastModifiedBy>
  <cp:revision>1051</cp:revision>
  <dcterms:created xsi:type="dcterms:W3CDTF">2010-02-05T13:52:04Z</dcterms:created>
  <dcterms:modified xsi:type="dcterms:W3CDTF">2022-12-11T11:47:42Z</dcterms:modified>
  <cp:contentStatus>Template 2017</cp:contentStatus>
</cp:coreProperties>
</file>