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934" r:id="rId5"/>
    <p:sldId id="935" r:id="rId6"/>
    <p:sldId id="936" r:id="rId7"/>
    <p:sldId id="928" r:id="rId8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9EDF4"/>
    <a:srgbClr val="D0D8E8"/>
    <a:srgbClr val="D1DAE9"/>
    <a:srgbClr val="00FF00"/>
    <a:srgbClr val="72AF2F"/>
    <a:srgbClr val="CC00CC"/>
    <a:srgbClr val="FFCC00"/>
    <a:srgbClr val="FF3300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62" autoAdjust="0"/>
    <p:restoredTop sz="96424" autoAdjust="0"/>
  </p:normalViewPr>
  <p:slideViewPr>
    <p:cSldViewPr snapToGrid="0">
      <p:cViewPr varScale="1">
        <p:scale>
          <a:sx n="112" d="100"/>
          <a:sy n="112" d="100"/>
        </p:scale>
        <p:origin x="93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0915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4885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404 for Rel-15 9%</a:t>
            </a:r>
          </a:p>
          <a:p>
            <a:r>
              <a:rPr lang="en-US" dirty="0"/>
              <a:t>381 for Rel-16 8.1%</a:t>
            </a:r>
          </a:p>
          <a:p>
            <a:r>
              <a:rPr lang="en-US" dirty="0"/>
              <a:t>838 for Rel-17</a:t>
            </a:r>
            <a:r>
              <a:rPr lang="en-US" baseline="0" dirty="0"/>
              <a:t> spectrum related</a:t>
            </a:r>
          </a:p>
          <a:p>
            <a:r>
              <a:rPr lang="en-US" dirty="0"/>
              <a:t>1475</a:t>
            </a:r>
            <a:r>
              <a:rPr lang="en-US" baseline="0" dirty="0"/>
              <a:t> for Rel-17 non-spectrum related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Moderator’s summary of discussion [95e-39-R17-TEIs]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/>
              <a:t>3GPP RAN WG4 Chair</a:t>
            </a:r>
          </a:p>
          <a:p>
            <a:r>
              <a:rPr lang="en-US" dirty="0">
                <a:latin typeface="+mj-ea"/>
                <a:ea typeface="+mj-ea"/>
              </a:rPr>
              <a:t>Xizeng Dai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</a:t>
            </a:r>
            <a:r>
              <a:rPr lang="en-US" sz="1600" b="1" dirty="0" smtClean="0">
                <a:latin typeface="+mj-ea"/>
                <a:ea typeface="+mj-ea"/>
              </a:rPr>
              <a:t>95e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</a:t>
            </a:r>
            <a:r>
              <a:rPr lang="en-US" sz="1600" b="1" dirty="0" smtClean="0">
                <a:latin typeface="+mj-ea"/>
                <a:ea typeface="+mj-ea"/>
              </a:rPr>
              <a:t>Meeting, March 17</a:t>
            </a:r>
            <a:r>
              <a:rPr lang="en-US" sz="1600" b="1" baseline="30000" dirty="0" smtClean="0">
                <a:latin typeface="+mj-ea"/>
                <a:ea typeface="+mj-ea"/>
              </a:rPr>
              <a:t>th</a:t>
            </a:r>
            <a:r>
              <a:rPr lang="en-US" sz="1600" b="1" dirty="0" smtClean="0">
                <a:latin typeface="+mj-ea"/>
                <a:ea typeface="+mj-ea"/>
              </a:rPr>
              <a:t> – 23</a:t>
            </a:r>
            <a:r>
              <a:rPr lang="en-US" sz="1600" b="1" baseline="30000" dirty="0" smtClean="0">
                <a:latin typeface="+mj-ea"/>
                <a:ea typeface="+mj-ea"/>
              </a:rPr>
              <a:t>rd</a:t>
            </a:r>
            <a:r>
              <a:rPr lang="en-US" sz="1600" b="1" dirty="0" smtClean="0">
                <a:latin typeface="+mj-ea"/>
                <a:ea typeface="+mj-ea"/>
              </a:rPr>
              <a:t>, 2022</a:t>
            </a:r>
            <a:endParaRPr lang="en-US" sz="1600" b="1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Agenda Item: 3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8084321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RP-220899 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Topics which needs discussions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Sub-topic </a:t>
            </a:r>
            <a:r>
              <a:rPr lang="en-US" altLang="zh-CN" sz="1600" dirty="0" smtClean="0"/>
              <a:t>#1-2</a:t>
            </a:r>
            <a:r>
              <a:rPr lang="en-US" altLang="zh-CN" sz="1600" dirty="0"/>
              <a:t>: General solution for </a:t>
            </a:r>
            <a:r>
              <a:rPr lang="en-US" altLang="zh-CN" sz="1600" dirty="0" smtClean="0"/>
              <a:t>n77-like issues</a:t>
            </a:r>
            <a:endParaRPr lang="en-US" altLang="zh-CN" sz="16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Proposal #2: It is recommended to have a two-quarter RAN-level SI to systematically study the regulatory compliance issues for regional frequency ranges on large global bands</a:t>
            </a:r>
            <a:endParaRPr lang="zh-CN" altLang="zh-CN" sz="14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Investigate and identify the root cause of this issue as the first step</a:t>
            </a:r>
            <a:endParaRPr lang="zh-CN" altLang="zh-CN" sz="14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If needed (pending outcome of the bullet above), provide </a:t>
            </a:r>
            <a:r>
              <a:rPr lang="en-US" altLang="zh-CN" sz="1400" dirty="0"/>
              <a:t>a general solution for regulatory compliance issues for regional frequency ranges on large global bands considering</a:t>
            </a:r>
            <a:endParaRPr lang="zh-CN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Introduction of new bands</a:t>
            </a:r>
            <a:endParaRPr lang="zh-CN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Solutions without introduction of new bands, i.e., reusing the existing band numbers with appropriate signaling to differentiate UE support</a:t>
            </a:r>
            <a:endParaRPr lang="zh-CN" altLang="zh-CN" sz="14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UE should be ensured to support the full frequency range on its supported bands, and the fragmentation of market should be avoided</a:t>
            </a:r>
            <a:endParaRPr lang="zh-CN" altLang="zh-CN" sz="14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NOTE: The SI is expected to be submitted in </a:t>
            </a:r>
            <a:r>
              <a:rPr lang="en-US" altLang="zh-CN" sz="1400" dirty="0" smtClean="0"/>
              <a:t>RAN#96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125109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Topics which needs discussions (2/2)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Sub-topic </a:t>
            </a:r>
            <a:r>
              <a:rPr lang="en-US" altLang="zh-CN" sz="1600" dirty="0" smtClean="0"/>
              <a:t>#3-1</a:t>
            </a:r>
            <a:r>
              <a:rPr lang="en-US" altLang="zh-CN" sz="1600" dirty="0"/>
              <a:t>: Extension of switching to multiple TAG for UL </a:t>
            </a:r>
            <a:r>
              <a:rPr lang="en-US" altLang="zh-CN" sz="1600" dirty="0" smtClean="0"/>
              <a:t>CA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Proposal </a:t>
            </a:r>
            <a:r>
              <a:rPr lang="en-US" altLang="zh-CN" sz="1400" dirty="0"/>
              <a:t>#3: To support </a:t>
            </a:r>
            <a:r>
              <a:rPr lang="en-US" altLang="zh-CN" sz="1400" dirty="0" err="1"/>
              <a:t>Tx</a:t>
            </a:r>
            <a:r>
              <a:rPr lang="en-US" altLang="zh-CN" sz="1400" dirty="0"/>
              <a:t> switching with multiple TAG on 2 bands, it is proposed to add the following note in Rel-18 WI on multi-carrier enhancements in RAN#96, and consider release independence for the switching band </a:t>
            </a:r>
            <a:r>
              <a:rPr lang="en-US" altLang="zh-CN" sz="1400" dirty="0" smtClean="0"/>
              <a:t>pairs</a:t>
            </a:r>
            <a:endParaRPr lang="zh-CN" altLang="zh-CN" sz="14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Note</a:t>
            </a:r>
            <a:r>
              <a:rPr lang="en-US" altLang="zh-CN" sz="1400" dirty="0"/>
              <a:t>: Extension of TX switching for 2 bands to multiple TAG configurations is included in the scope.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940361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Topics which already concluded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Sub-topic #1-1: Solution specific to Canada n77 band (endorsed before starting final round)</a:t>
            </a:r>
            <a:endParaRPr lang="en-US" sz="16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Proposal #1: RAN tasks RAN4 and RAN2 to finalize the work to address Canada n77 issue based on RP-220038 in TEI-17 and provide CRs for approval in RAN#96e. 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Topic #2: Mandating 70MHz and 90MHz(endorsed before starting final round)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Moderator recommend to approve RP-220786</a:t>
            </a:r>
            <a:r>
              <a:rPr lang="en-US" altLang="zh-CN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terms/"/>
    <ds:schemaRef ds:uri="http://schemas.microsoft.com/office/infopath/2007/PartnerControls"/>
    <ds:schemaRef ds:uri="http://purl.org/dc/dcmitype/"/>
    <ds:schemaRef ds:uri="http://schemas.microsoft.com/office/2006/documentManagement/types"/>
    <ds:schemaRef ds:uri="23d77754-4ccc-4c57-9291-cab09e81894a"/>
    <ds:schemaRef ds:uri="a915fe38-2618-47b6-8303-829fb71466d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339146</TotalTime>
  <Words>377</Words>
  <Application>Microsoft Office PowerPoint</Application>
  <PresentationFormat>宽屏</PresentationFormat>
  <Paragraphs>40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Moderator’s summary of discussion [95e-39-R17-TEIs]</vt:lpstr>
      <vt:lpstr>Topics which needs discussions (1/2)</vt:lpstr>
      <vt:lpstr>Topics which needs discussions (2/2)</vt:lpstr>
      <vt:lpstr>Topics which already concluded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1899</cp:revision>
  <cp:lastPrinted>2016-09-15T08:31:35Z</cp:lastPrinted>
  <dcterms:created xsi:type="dcterms:W3CDTF">2009-11-27T05:15:11Z</dcterms:created>
  <dcterms:modified xsi:type="dcterms:W3CDTF">2022-03-23T09:40:14Z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(3)UsrxDq+w373VFqWlW13tLTQVdcFlbOTDY2ED95QcsMvTG+cOKadpR4jGg54lFh8IGYIknAG/
XUDDjI97Cmd9vURxkFG9QFYdTlpE1yvS/gtNM6LfBUp6LviJeC4542RLQ9HC4vSyEc0tz/7I
8TCzzObUThh1MvRanyO7p+e8ni8AxTDQWQv0LCazcc4PlUmmbMuABv6OWQ6E3omd32G5GWUf
TJv1WThhpWH1VU7O1s</vt:lpwstr>
  </property>
  <property fmtid="{D5CDD505-2E9C-101B-9397-08002B2CF9AE}" pid="11" name="_2015_ms_pID_7253431">
    <vt:lpwstr>BPa23qBI/fjcG8sOGLdcKBKBqBEwPL8Hh6FYd7UUTjRIwqEApQTJoI
EjRCf30OsXFpfXLip09/8AR2w8Mjj0zNde6DevH15xLXmyTSrNxCj5+SUBNNKXMEXOjmAAhQ
R1FuK/LrxJIMO3RLGDj4FCzeVw83/fAONYHReemWaMqgQAvXadZi+g8xHJQY/dhr08LB4KM1
2njLRj4HShX2szzS/w9D+LvMrplAof2lXmgZ</vt:lpwstr>
  </property>
  <property fmtid="{D5CDD505-2E9C-101B-9397-08002B2CF9AE}" pid="12" name="_2015_ms_pID_7253432">
    <vt:lpwstr>Ww==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1646614497</vt:lpwstr>
  </property>
</Properties>
</file>