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085" r:id="rId4"/>
    <p:sldId id="1175" r:id="rId5"/>
    <p:sldId id="1177" r:id="rId6"/>
    <p:sldId id="1095" r:id="rId7"/>
    <p:sldId id="1178" r:id="rId8"/>
    <p:sldId id="1179" r:id="rId9"/>
    <p:sldId id="1180" r:id="rId10"/>
    <p:sldId id="1181" r:id="rId1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92D050"/>
    <a:srgbClr val="0066FF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4AEDF5-59C9-4462-85A2-823E90B2866C}" v="167" dt="2021-12-16T00:36:54.025"/>
    <p1510:client id="{CAB7DB27-1CB7-408F-BDF5-B95A253F2DBB}" v="3" dt="2021-12-16T14:31:59.1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4e/Docs/RP-213469.zip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94e/Docs/RP-213469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579.zip" TargetMode="External"/><Relationship Id="rId3" Type="http://schemas.openxmlformats.org/officeDocument/2006/relationships/hyperlink" Target="http://www.3gpp.org/ftp/tsg_ran/TSG_RAN/TSGR_94e/Docs/RP-213599.zip" TargetMode="External"/><Relationship Id="rId7" Type="http://schemas.openxmlformats.org/officeDocument/2006/relationships/hyperlink" Target="http://www.3gpp.org/ftp/tsg_ran/TSG_RAN/TSGR_94e/Docs/RP-213554.zip" TargetMode="External"/><Relationship Id="rId2" Type="http://schemas.openxmlformats.org/officeDocument/2006/relationships/hyperlink" Target="http://www.3gpp.org/ftp/tsg_ran/TSG_RAN/TSGR_94e/Docs/RP-21359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61.zip" TargetMode="External"/><Relationship Id="rId5" Type="http://schemas.openxmlformats.org/officeDocument/2006/relationships/hyperlink" Target="http://www.3gpp.org/ftp/tsg_ran/TSG_RAN/TSGR_94e/Docs/RP-213588.zip" TargetMode="External"/><Relationship Id="rId4" Type="http://schemas.openxmlformats.org/officeDocument/2006/relationships/hyperlink" Target="http://www.3gpp.org/ftp/tsg_ran/TSG_RAN/TSGR_94e/Docs/RP-213591.zip" TargetMode="External"/><Relationship Id="rId9" Type="http://schemas.openxmlformats.org/officeDocument/2006/relationships/hyperlink" Target="http://www.3gpp.org/ftp/tsg_ran/TSG_RAN/TSGR_94e/Docs/RP-213592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45.zip" TargetMode="External"/><Relationship Id="rId7" Type="http://schemas.openxmlformats.org/officeDocument/2006/relationships/hyperlink" Target="http://www.3gpp.org/ftp/tsg_ran/TSG_RAN/TSGR_94e/Docs/RP-213585.zip" TargetMode="External"/><Relationship Id="rId2" Type="http://schemas.openxmlformats.org/officeDocument/2006/relationships/hyperlink" Target="http://www.3gpp.org/ftp/tsg_ran/TSG_RAN/TSGR_94e/Docs/RP-21357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587.zip" TargetMode="External"/><Relationship Id="rId5" Type="http://schemas.openxmlformats.org/officeDocument/2006/relationships/hyperlink" Target="http://www.3gpp.org/ftp/tsg_ran/TSG_RAN/TSGR_94e/Docs/RP-213565.zip" TargetMode="External"/><Relationship Id="rId4" Type="http://schemas.openxmlformats.org/officeDocument/2006/relationships/hyperlink" Target="http://www.3gpp.org/ftp/tsg_ran/TSG_RAN/TSGR_94e/Docs/RP-213577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00.zip" TargetMode="External"/><Relationship Id="rId2" Type="http://schemas.openxmlformats.org/officeDocument/2006/relationships/hyperlink" Target="http://www.3gpp.org/ftp/tsg_ran/TSG_RAN/TSGR_94e/Docs/RP-213596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4e/Docs/RP-213553.zip" TargetMode="External"/><Relationship Id="rId3" Type="http://schemas.openxmlformats.org/officeDocument/2006/relationships/hyperlink" Target="http://www.3gpp.org/ftp/tsg_ran/TSG_RAN/TSGR_94e/Docs/RP-213589.zip" TargetMode="External"/><Relationship Id="rId7" Type="http://schemas.openxmlformats.org/officeDocument/2006/relationships/hyperlink" Target="http://www.3gpp.org/ftp/tsg_ran/TSG_RAN/TSGR_94e/Docs/RP-213602.zip" TargetMode="External"/><Relationship Id="rId2" Type="http://schemas.openxmlformats.org/officeDocument/2006/relationships/hyperlink" Target="http://www.3gpp.org/ftp/tsg_ran/TSG_RAN/TSGR_94e/Docs/RP-21358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4e/Docs/RP-213601.zip" TargetMode="External"/><Relationship Id="rId5" Type="http://schemas.openxmlformats.org/officeDocument/2006/relationships/hyperlink" Target="http://www.3gpp.org/ftp/tsg_ran/TSG_RAN/TSGR_94e/Docs/RP-213568.zip" TargetMode="External"/><Relationship Id="rId4" Type="http://schemas.openxmlformats.org/officeDocument/2006/relationships/hyperlink" Target="http://www.3gpp.org/ftp/tsg_ran/TSG_RAN/TSGR_94e/Docs/RP-213583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4e/Docs/RP-213603.zip" TargetMode="External"/><Relationship Id="rId2" Type="http://schemas.openxmlformats.org/officeDocument/2006/relationships/hyperlink" Target="http://www.3gpp.org/ftp/tsg_ran/TSG_RAN/TSGR_94e/Docs/RP-213594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7072" y="2380130"/>
            <a:ext cx="11067332" cy="1470025"/>
          </a:xfrm>
        </p:spPr>
        <p:txBody>
          <a:bodyPr/>
          <a:lstStyle/>
          <a:p>
            <a:r>
              <a:rPr lang="en-US" sz="4800" dirty="0"/>
              <a:t>RAN Chair's input for joint CT/RAN/SA session at TSG #94-e about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RP-212745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RAN#94-e</a:t>
            </a:r>
          </a:p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December 2021 </a:t>
            </a:r>
          </a:p>
          <a:p>
            <a:endParaRPr lang="en-US" dirty="0"/>
          </a:p>
          <a:p>
            <a:r>
              <a:rPr lang="en-US" dirty="0"/>
              <a:t>Agenda: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Approved RAN Rel-18 package</a:t>
            </a:r>
          </a:p>
          <a:p>
            <a:endParaRPr lang="en-US" sz="1400" dirty="0"/>
          </a:p>
          <a:p>
            <a:r>
              <a:rPr lang="en-US" sz="3200" dirty="0"/>
              <a:t>Detailed list of RAN Rel-18 projects with potential interaction with CT/SA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10" y="411783"/>
            <a:ext cx="11706046" cy="702730"/>
          </a:xfrm>
        </p:spPr>
        <p:txBody>
          <a:bodyPr/>
          <a:lstStyle/>
          <a:p>
            <a:r>
              <a:rPr lang="en-US" dirty="0"/>
              <a:t>Approved RAN Rel-18 Package	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97" y="1264619"/>
            <a:ext cx="14027887" cy="4830233"/>
          </a:xfrm>
        </p:spPr>
        <p:txBody>
          <a:bodyPr/>
          <a:lstStyle/>
          <a:p>
            <a:r>
              <a:rPr lang="en-US" sz="2400" dirty="0"/>
              <a:t>RAN Rel-18 package is approved in </a:t>
            </a:r>
            <a:r>
              <a:rPr lang="en-US" sz="2400" dirty="0">
                <a:hlinkClick r:id="rId2"/>
              </a:rPr>
              <a:t>RP-213469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	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010C23-03DA-4F1E-966F-122468BA5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729095"/>
              </p:ext>
            </p:extLst>
          </p:nvPr>
        </p:nvGraphicFramePr>
        <p:xfrm>
          <a:off x="636697" y="2181863"/>
          <a:ext cx="6399103" cy="37277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1614">
                  <a:extLst>
                    <a:ext uri="{9D8B030D-6E8A-4147-A177-3AD203B41FA5}">
                      <a16:colId xmlns:a16="http://schemas.microsoft.com/office/drawing/2014/main" val="2382407860"/>
                    </a:ext>
                  </a:extLst>
                </a:gridCol>
                <a:gridCol w="3647489">
                  <a:extLst>
                    <a:ext uri="{9D8B030D-6E8A-4147-A177-3AD203B41FA5}">
                      <a16:colId xmlns:a16="http://schemas.microsoft.com/office/drawing/2014/main" val="2412554591"/>
                    </a:ext>
                  </a:extLst>
                </a:gridCol>
              </a:tblGrid>
              <a:tr h="2905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Project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TU estimate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9259206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NR-MIMO Evolution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~3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9192067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- Air Interface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~3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5342517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Evolution of duplex operation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~2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7856631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NR Sidelink Evolution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 ~2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7548587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Positioning Evolution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~3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9429035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RedCap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 Evolution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6 month SI, followed by 12 month WI, ~1 TU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5963606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Network energy savings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~1-2 TUs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1374612"/>
                  </a:ext>
                </a:extLst>
              </a:tr>
              <a:tr h="3338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Further UL coverage enhancement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 for 12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3929173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Smart Repeater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SI,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followed by </a:t>
                      </a:r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WI, 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0623312"/>
                  </a:ext>
                </a:extLst>
              </a:tr>
              <a:tr h="2905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DSS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 for 6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1964296"/>
                  </a:ext>
                </a:extLst>
              </a:tr>
              <a:tr h="2440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Low power WUS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~1 TU for 12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3175110"/>
                  </a:ext>
                </a:extLst>
              </a:tr>
              <a:tr h="2440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 Enhancements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~1 TU for 9 months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79829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D827F94-0EFF-471C-81B0-B43BC5C103CB}"/>
              </a:ext>
            </a:extLst>
          </p:cNvPr>
          <p:cNvSpPr txBox="1"/>
          <p:nvPr/>
        </p:nvSpPr>
        <p:spPr>
          <a:xfrm>
            <a:off x="2311400" y="1812531"/>
            <a:ext cx="190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RAN1-led Projects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2F3F822-0265-403E-ACAF-2A1605769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39415"/>
              </p:ext>
            </p:extLst>
          </p:nvPr>
        </p:nvGraphicFramePr>
        <p:xfrm>
          <a:off x="7806267" y="2239205"/>
          <a:ext cx="6367251" cy="36130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83000">
                  <a:extLst>
                    <a:ext uri="{9D8B030D-6E8A-4147-A177-3AD203B41FA5}">
                      <a16:colId xmlns:a16="http://schemas.microsoft.com/office/drawing/2014/main" val="213040421"/>
                    </a:ext>
                  </a:extLst>
                </a:gridCol>
                <a:gridCol w="2684251">
                  <a:extLst>
                    <a:ext uri="{9D8B030D-6E8A-4147-A177-3AD203B41FA5}">
                      <a16:colId xmlns:a16="http://schemas.microsoft.com/office/drawing/2014/main" val="904389756"/>
                    </a:ext>
                  </a:extLst>
                </a:gridCol>
              </a:tblGrid>
              <a:tr h="24627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Project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TU estimate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459244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Mobility Enhancements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~2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13865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Enhancements for XR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(RAN2)/9 month (RAN1) SI, followed by WI, ~2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17075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err="1">
                          <a:effectLst/>
                        </a:rPr>
                        <a:t>Sidelink</a:t>
                      </a:r>
                      <a:r>
                        <a:rPr lang="en-US" sz="1400" b="1" u="none" strike="noStrike" dirty="0">
                          <a:effectLst/>
                        </a:rPr>
                        <a:t> Relay Enhancements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~1.5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182477"/>
                  </a:ext>
                </a:extLst>
              </a:tr>
              <a:tr h="4842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NTN (Non-Terrestrial Networks) evolution - NR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218636"/>
                  </a:ext>
                </a:extLst>
              </a:tr>
              <a:tr h="4842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NTN (Non-Terrestrial Networks) evolution - IoT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43046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Evolution for MBS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~0.5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5481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UAV (Uncrewed Aerial Vehicle)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805006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Multiple SIM (MUSIM) Enhancements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 for 9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945144"/>
                  </a:ext>
                </a:extLst>
              </a:tr>
              <a:tr h="4842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In-Device Co-existence (IDC) Enhancements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 for 9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69749"/>
                  </a:ext>
                </a:extLst>
              </a:tr>
              <a:tr h="2462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Small data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~0.5 TU for 9 months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60571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36B31F7-96C9-4D5E-A495-8D7AF7F45E11}"/>
              </a:ext>
            </a:extLst>
          </p:cNvPr>
          <p:cNvSpPr txBox="1"/>
          <p:nvPr/>
        </p:nvSpPr>
        <p:spPr>
          <a:xfrm>
            <a:off x="10202333" y="1812531"/>
            <a:ext cx="190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RAN2-led Projects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792A79-6D17-4CFC-858A-68D9EC4DB39E}"/>
              </a:ext>
            </a:extLst>
          </p:cNvPr>
          <p:cNvSpPr txBox="1"/>
          <p:nvPr/>
        </p:nvSpPr>
        <p:spPr>
          <a:xfrm>
            <a:off x="5214989" y="6152194"/>
            <a:ext cx="357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Legend - XX: WI; </a:t>
            </a:r>
            <a:r>
              <a:rPr lang="en-US" sz="1400" dirty="0">
                <a:highlight>
                  <a:srgbClr val="00FFFF"/>
                </a:highlight>
              </a:rPr>
              <a:t>XX: SI only</a:t>
            </a:r>
            <a:r>
              <a:rPr lang="en-US" sz="1400" dirty="0"/>
              <a:t>; </a:t>
            </a:r>
            <a:r>
              <a:rPr lang="en-US" sz="1400" dirty="0">
                <a:highlight>
                  <a:srgbClr val="FF00FF"/>
                </a:highlight>
              </a:rPr>
              <a:t>XX: SI followed WI</a:t>
            </a:r>
          </a:p>
        </p:txBody>
      </p:sp>
    </p:spTree>
    <p:extLst>
      <p:ext uri="{BB962C8B-B14F-4D97-AF65-F5344CB8AC3E}">
        <p14:creationId xmlns:p14="http://schemas.microsoft.com/office/powerpoint/2010/main" val="32697308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10" y="411783"/>
            <a:ext cx="11706046" cy="702730"/>
          </a:xfrm>
        </p:spPr>
        <p:txBody>
          <a:bodyPr/>
          <a:lstStyle/>
          <a:p>
            <a:r>
              <a:rPr lang="en-US" dirty="0"/>
              <a:t>Approved RAN Rel-18 Package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97" y="1264620"/>
            <a:ext cx="14027887" cy="532040"/>
          </a:xfrm>
        </p:spPr>
        <p:txBody>
          <a:bodyPr/>
          <a:lstStyle/>
          <a:p>
            <a:r>
              <a:rPr lang="en-US" sz="2400" dirty="0"/>
              <a:t>RAN Rel-18 package is approved in </a:t>
            </a:r>
            <a:r>
              <a:rPr lang="en-US" sz="2400" dirty="0">
                <a:hlinkClick r:id="rId2"/>
              </a:rPr>
              <a:t>RP-213469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	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827F94-0EFF-471C-81B0-B43BC5C103CB}"/>
              </a:ext>
            </a:extLst>
          </p:cNvPr>
          <p:cNvSpPr txBox="1"/>
          <p:nvPr/>
        </p:nvSpPr>
        <p:spPr>
          <a:xfrm>
            <a:off x="2311400" y="1812531"/>
            <a:ext cx="190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RAN3-led Projects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6B31F7-96C9-4D5E-A495-8D7AF7F45E11}"/>
              </a:ext>
            </a:extLst>
          </p:cNvPr>
          <p:cNvSpPr txBox="1"/>
          <p:nvPr/>
        </p:nvSpPr>
        <p:spPr>
          <a:xfrm>
            <a:off x="10202333" y="1812531"/>
            <a:ext cx="190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RAN4-led Projects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68CE12-10A7-4029-A872-20BC5B979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793367"/>
              </p:ext>
            </p:extLst>
          </p:nvPr>
        </p:nvGraphicFramePr>
        <p:xfrm>
          <a:off x="454990" y="2306458"/>
          <a:ext cx="6572343" cy="2297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9112">
                  <a:extLst>
                    <a:ext uri="{9D8B030D-6E8A-4147-A177-3AD203B41FA5}">
                      <a16:colId xmlns:a16="http://schemas.microsoft.com/office/drawing/2014/main" val="1235071577"/>
                    </a:ext>
                  </a:extLst>
                </a:gridCol>
                <a:gridCol w="3443231">
                  <a:extLst>
                    <a:ext uri="{9D8B030D-6E8A-4147-A177-3AD203B41FA5}">
                      <a16:colId xmlns:a16="http://schemas.microsoft.com/office/drawing/2014/main" val="2382299046"/>
                    </a:ext>
                  </a:extLst>
                </a:gridCol>
              </a:tblGrid>
              <a:tr h="27587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Project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TU estimate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91359"/>
                  </a:ext>
                </a:extLst>
              </a:tr>
              <a:tr h="439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Additional topological improvements – IAB/VMR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~1-1.5TUs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038259"/>
                  </a:ext>
                </a:extLst>
              </a:tr>
              <a:tr h="2879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effectLst/>
                        </a:rPr>
                        <a:t>AI/ML for NG-RAN WI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First 12 month, ~2 TUs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34758"/>
                  </a:ext>
                </a:extLst>
              </a:tr>
              <a:tr h="406748"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for NG-RAN SI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</a:rPr>
                        <a:t>Last 6 month, ~2 TUs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074390"/>
                  </a:ext>
                </a:extLst>
              </a:tr>
              <a:tr h="4436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effectLst/>
                        </a:rPr>
                        <a:t>SON/MDT Enhancements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853494"/>
                  </a:ext>
                </a:extLst>
              </a:tr>
              <a:tr h="4436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 err="1">
                          <a:effectLst/>
                        </a:rPr>
                        <a:t>QoE</a:t>
                      </a:r>
                      <a:r>
                        <a:rPr lang="en-US" sz="1400" b="1" u="none" strike="noStrike" dirty="0">
                          <a:effectLst/>
                        </a:rPr>
                        <a:t> Enhancements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~1 TU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725635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CD2D0C9-D7C0-4582-A820-2EDDCFCB1424}"/>
              </a:ext>
            </a:extLst>
          </p:cNvPr>
          <p:cNvSpPr txBox="1">
            <a:spLocks/>
          </p:cNvSpPr>
          <p:nvPr/>
        </p:nvSpPr>
        <p:spPr bwMode="auto">
          <a:xfrm>
            <a:off x="9160933" y="2396067"/>
            <a:ext cx="4351868" cy="237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The following RAN4-led project is to be approved in RAN#94-e: </a:t>
            </a:r>
          </a:p>
          <a:p>
            <a:pPr lvl="1"/>
            <a:r>
              <a:rPr lang="en-US" sz="1600" kern="0" dirty="0">
                <a:latin typeface="TimesNewRomanPSMT"/>
              </a:rPr>
              <a:t>Bandwidths lower than 5 MHz in dedicated spectrum</a:t>
            </a:r>
          </a:p>
          <a:p>
            <a:r>
              <a:rPr lang="en-US" sz="1800" kern="0" dirty="0">
                <a:latin typeface="TimesNewRomanPSMT"/>
              </a:rPr>
              <a:t>Other RAN4-led projects are to be approved in March’2022</a:t>
            </a:r>
          </a:p>
          <a:p>
            <a:pPr marL="0" indent="0">
              <a:buNone/>
            </a:pPr>
            <a:endParaRPr lang="en-US" sz="1400" kern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ECB829-11B4-4305-A7B1-7F03985A42E5}"/>
              </a:ext>
            </a:extLst>
          </p:cNvPr>
          <p:cNvSpPr txBox="1"/>
          <p:nvPr/>
        </p:nvSpPr>
        <p:spPr>
          <a:xfrm>
            <a:off x="1537310" y="4694304"/>
            <a:ext cx="3575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Legend - XX: WI; </a:t>
            </a:r>
            <a:r>
              <a:rPr lang="en-US" sz="1400" dirty="0">
                <a:highlight>
                  <a:srgbClr val="00FFFF"/>
                </a:highlight>
              </a:rPr>
              <a:t>XX: SI only</a:t>
            </a:r>
            <a:r>
              <a:rPr lang="en-US" sz="1400" dirty="0"/>
              <a:t>; </a:t>
            </a:r>
            <a:r>
              <a:rPr lang="en-US" sz="1400" dirty="0">
                <a:highlight>
                  <a:srgbClr val="FF00FF"/>
                </a:highlight>
              </a:rPr>
              <a:t>XX: SI followed WI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6761D6-080A-47A5-AAD1-403D57F1FE86}"/>
              </a:ext>
            </a:extLst>
          </p:cNvPr>
          <p:cNvSpPr txBox="1"/>
          <p:nvPr/>
        </p:nvSpPr>
        <p:spPr>
          <a:xfrm>
            <a:off x="404959" y="5224048"/>
            <a:ext cx="10573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solidFill>
                  <a:srgbClr val="FF0000"/>
                </a:solidFill>
              </a:rPr>
              <a:t>Note: Subsequently, an additional RAN3-led SI was endorsed, a 0.5TU </a:t>
            </a:r>
            <a:r>
              <a:rPr lang="en-US" sz="1400" u="sng">
                <a:solidFill>
                  <a:srgbClr val="FF0000"/>
                </a:solidFill>
              </a:rPr>
              <a:t>in one </a:t>
            </a:r>
            <a:r>
              <a:rPr lang="en-US" sz="1400" u="sng" dirty="0">
                <a:solidFill>
                  <a:srgbClr val="FF0000"/>
                </a:solidFill>
              </a:rPr>
              <a:t>quarter project: </a:t>
            </a:r>
            <a:r>
              <a:rPr lang="en-US" sz="1400" b="1" u="sng" dirty="0">
                <a:solidFill>
                  <a:srgbClr val="FF0000"/>
                </a:solidFill>
              </a:rPr>
              <a:t>Study on enhancement for resiliency of </a:t>
            </a:r>
            <a:r>
              <a:rPr lang="en-US" sz="1400" b="1" u="sng" dirty="0" err="1">
                <a:solidFill>
                  <a:srgbClr val="FF0000"/>
                </a:solidFill>
              </a:rPr>
              <a:t>gNB</a:t>
            </a:r>
            <a:r>
              <a:rPr lang="en-US" sz="1400" b="1" u="sng" dirty="0">
                <a:solidFill>
                  <a:srgbClr val="FF0000"/>
                </a:solidFill>
              </a:rPr>
              <a:t>-CU </a:t>
            </a:r>
          </a:p>
        </p:txBody>
      </p:sp>
    </p:spTree>
    <p:extLst>
      <p:ext uri="{BB962C8B-B14F-4D97-AF65-F5344CB8AC3E}">
        <p14:creationId xmlns:p14="http://schemas.microsoft.com/office/powerpoint/2010/main" val="10327141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List of RAN Rel-18 projects with potential interaction with CT/SA 1/5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31515"/>
              </p:ext>
            </p:extLst>
          </p:nvPr>
        </p:nvGraphicFramePr>
        <p:xfrm>
          <a:off x="752821" y="719667"/>
          <a:ext cx="13208712" cy="5422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4895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3956310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8087507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r>
                        <a:rPr lang="en-US" sz="1400" b="1" dirty="0">
                          <a:effectLst/>
                        </a:rPr>
                        <a:t>#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Potential Interaction with CT/SA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2"/>
                        </a:rPr>
                        <a:t>RP-213598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MIMO Evolution for Downlink and Uplink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RP-213599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Artificial Intelligence (AI)/Machine Learning (ML) for NR Air Interface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RP-213591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Evolution of NR Duplex Operation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 be approved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NR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evolution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RP-213588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expanded and improved NR positioning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Study of positioning architecture and </a:t>
                      </a:r>
                      <a:r>
                        <a:rPr lang="en-US" sz="1400" dirty="0" err="1"/>
                        <a:t>signalling</a:t>
                      </a:r>
                      <a:r>
                        <a:rPr lang="en-US" sz="1400" dirty="0"/>
                        <a:t> procedures (e.g. configuration, measurement reporting, </a:t>
                      </a:r>
                      <a:r>
                        <a:rPr lang="en-US" sz="1400" dirty="0" err="1"/>
                        <a:t>etc</a:t>
                      </a:r>
                      <a:r>
                        <a:rPr lang="en-US" sz="1400" dirty="0"/>
                        <a:t>) to enable </a:t>
                      </a: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positioning covering both UE based and network based positioning [RAN2, including coordination and alignment with RAN3 and SA2 as required]</a:t>
                      </a:r>
                    </a:p>
                    <a:p>
                      <a:pPr marL="0" marR="0" lvl="0" indent="0" algn="l" defTabSz="1219133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342900" marR="0" lvl="0" indent="-342900" algn="l" defTabSz="1219133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positioning architecture and signalling procedures  to enable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positioning covering both UE based and network based positioning may require coordination and alignment with SA2.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RP-213661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further NR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UE complexity reduction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RP-213554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network energy savings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>
                          <a:effectLst/>
                        </a:rPr>
                        <a:t>The study should coordinate with SA5 as needed, e.g. on how the potential energy saving techniques integrate 3GPP management system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RP-213579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Further NR coverage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RP-213592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NR Smart Repeaters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>
                          <a:effectLst/>
                        </a:rPr>
                        <a:t>Study the following aspects of smart repeater management</a:t>
                      </a:r>
                    </a:p>
                    <a:p>
                      <a:pPr marL="895316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>
                          <a:effectLst/>
                        </a:rPr>
                        <a:t>Identification and authorization of smart repeaters [RAN2, RAN3]</a:t>
                      </a:r>
                    </a:p>
                    <a:p>
                      <a:pPr marL="609566" marR="0" lv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</a:rPr>
                        <a:t>NOTE2: Coordination with SA3 may be needed.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List of RAN Rel-18 projects with potential interaction with CT/SA 2/5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819674"/>
              </p:ext>
            </p:extLst>
          </p:nvPr>
        </p:nvGraphicFramePr>
        <p:xfrm>
          <a:off x="752820" y="719667"/>
          <a:ext cx="13808005" cy="5392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747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41358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8454446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r>
                        <a:rPr lang="en-US" sz="1400" b="1" dirty="0">
                          <a:effectLst/>
                        </a:rPr>
                        <a:t>#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Potential Interaction with CT/SA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2"/>
                        </a:rPr>
                        <a:t>RP-213575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Enhancement of NR Dynamic spectrum sharing (DSS)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RP-213645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low-power Wake-up Signal and Receiver for NR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RP-213577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Multi-carrier enhancements for NR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RP-213565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Further NR Mobility Enhancements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RP-213587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Study on XR Enhancements for NR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The study is to be based on Release 17 TR 38.838, on corresponding Release 17 work from SA4 (as per SP-210043) and on Release 18 work from SA2 (as per SP-211166). 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 is involved for determination of XR specific information made available in the network and the UE.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RP-213585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NR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relay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342900" marR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Specify mechanisms to support single-hop Layer-2 and Layer-3 UE-to-UE relay (i.e., source UE -&gt; relay UE -&gt; destination UE) for unicast [RAN2, RAN3, RAN4].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       A. Common part for Layer-2 and Layer-3 relay to be prioritized until RAN#98</a:t>
                      </a:r>
                    </a:p>
                    <a:p>
                      <a:pPr marL="609566" marR="0" lvl="1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[…..] </a:t>
                      </a:r>
                      <a:r>
                        <a:rPr lang="en-US" sz="1400" dirty="0" err="1"/>
                        <a:t>Signalling</a:t>
                      </a:r>
                      <a:r>
                        <a:rPr lang="en-US" sz="1400" dirty="0"/>
                        <a:t> support for Relay and remote UE authorization if SA2 concludes it is needed [RAN3]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B. Layer-2 relay specific part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09566" marR="0" lvl="1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[……]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 handling if needed, subject to SA2 progress [RAN2]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Note 3C: Support of Layer-3 UE-to-Network relay in multi-path scenario is assumed to have no RAN impact and the work and solutions are subject to SA2 to progress.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lvl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SA2/CT1 have to capture impacts of NR </a:t>
                      </a: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Relay on Discovery/PC5-S and CN. </a:t>
                      </a:r>
                    </a:p>
                    <a:p>
                      <a:pPr marL="285750" marR="0" lvl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SA3 has to capture impacts of NR </a:t>
                      </a: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Relay on security related part.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2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8303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List of RAN Rel-18 projects with potential interaction with CT/SA 3/5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84442"/>
              </p:ext>
            </p:extLst>
          </p:nvPr>
        </p:nvGraphicFramePr>
        <p:xfrm>
          <a:off x="752820" y="719667"/>
          <a:ext cx="13808005" cy="6015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747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41358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8454446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r>
                        <a:rPr lang="en-US" sz="1400" b="1" dirty="0">
                          <a:effectLst/>
                        </a:rPr>
                        <a:t>#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Potential Interaction with CT/SA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 be approved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NR NTN (Non-Terrestrial Networks)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• Improved performance of low-rate codecs in link budget limited situation including reducing RAN protocol overhead for </a:t>
                      </a:r>
                      <a:r>
                        <a:rPr lang="en-US" sz="1400" dirty="0" err="1"/>
                        <a:t>VoNR</a:t>
                      </a:r>
                      <a:r>
                        <a:rPr lang="en-US" sz="1400" dirty="0"/>
                        <a:t> [RAN2,RAN1] [Liaise with SA2/SA4 as necessary]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609566" marR="0" lv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</a:rPr>
                        <a:t>Possible cooperation/alignment with:</a:t>
                      </a:r>
                    </a:p>
                    <a:p>
                      <a:pPr marL="609566" marR="0" lv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</a:rPr>
                        <a:t>• SA2, SA3 and SA3-LI with respect to ‘Network verified UE location’ and the possible impact on regulatory requirements (e.g. LI, PWS,…). </a:t>
                      </a:r>
                    </a:p>
                    <a:p>
                      <a:pPr marL="609566" marR="0" lv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</a:rPr>
                        <a:t>• SA2 &amp; SA4 with respect to ‘coverage enhancement’ and in particular the potential low-rate codecs performance enhancements for in link budget limited context.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2"/>
                        </a:rPr>
                        <a:t>RP-213596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New WID on IoT NTN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342900" indent="-34290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enhancement to discontinuous coverage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52466" lvl="1" indent="-34290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objective will be revisited at RAN#96e / June 2022, subject to Rel-17 IoT-NTN status on discontinuous coverage at RAN#96e, SA#94e, CT#95e.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609566" marR="0" lv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</a:rPr>
                        <a:t>Possible cooperation/alignment with:</a:t>
                      </a:r>
                    </a:p>
                    <a:p>
                      <a:pPr marL="895316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</a:rPr>
                        <a:t>SA2 and </a:t>
                      </a:r>
                      <a:r>
                        <a:rPr lang="en-US" sz="1400" b="0" i="0" dirty="0" err="1">
                          <a:effectLst/>
                        </a:rPr>
                        <a:t>CTx</a:t>
                      </a:r>
                      <a:r>
                        <a:rPr lang="en-US" sz="1400" b="0" i="0" dirty="0">
                          <a:effectLst/>
                        </a:rPr>
                        <a:t> WGs with respect to the improvements related to the operation under discontinuous coverage: this will be revisited at RAN#96e / June 2022 depending on the status on the above objective on further enhancement to discontinuous coverage.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RP-213600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1400" b="1" dirty="0">
                          <a:effectLst/>
                        </a:rPr>
                        <a:t>WI on NR Support for UAV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</a:rPr>
                        <a:t>Specify the signaling to support subscription-based aerial-UE identification [RAN3/SA2 interaction/RAN2]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and specify, if needed, enhancements for UAV identification broadcast [RAN2, SA2].</a:t>
                      </a:r>
                    </a:p>
                    <a:p>
                      <a:pPr marL="609566" marR="0" lvl="1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Note: This description is a placeholder for a more detailed objective to be drafted once SA2 will have concluded their study on the architectural aspects.</a:t>
                      </a:r>
                    </a:p>
                    <a:p>
                      <a:pPr marL="0" marR="0" lvl="0" indent="0" algn="l" defTabSz="1219133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SA2:</a:t>
                      </a:r>
                    </a:p>
                    <a:p>
                      <a:pPr marL="895316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Subscription-based aerial-UE identification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5316" lvl="1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UAV identification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04136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List of RAN Rel-18 projects with potential interaction with CT/SA 4/5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81586"/>
              </p:ext>
            </p:extLst>
          </p:nvPr>
        </p:nvGraphicFramePr>
        <p:xfrm>
          <a:off x="686299" y="958206"/>
          <a:ext cx="13808005" cy="3973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747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41358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8454446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r>
                        <a:rPr lang="en-US" sz="1400" b="1" dirty="0">
                          <a:effectLst/>
                        </a:rPr>
                        <a:t>#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Potential Interaction with CT/SA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2"/>
                        </a:rPr>
                        <a:t>RP-213584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WI on Dual Tx/Rx MUSIM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RP-213589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In-Device Co-existence (IDC) enhancements for NR and MR-DC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1066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RP-213583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1400" b="1" dirty="0">
                          <a:effectLst/>
                        </a:rPr>
                        <a:t>Mobile Terminated-Small Data Transmission (MT-SDT) for NR 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RP-213568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of NR Multicast and Broadcast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Note: collaboration with SA2 is expected in due course for the above objectives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(That is, i) Specify support of multicast reception by UEs in RRC_</a:t>
                      </a:r>
                      <a:r>
                        <a:rPr lang="en-US" sz="1400" b="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INACTIVE state</a:t>
                      </a:r>
                      <a:r>
                        <a:rPr lang="en-US" sz="14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; ii) Study and if necessary, specify enhancements to improve the resource efficiency for MBS reception in RAN sharing scenarios)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94474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RP-213601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Mobile IAB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Alignment and coordination with Rel-18 SA2 work on VMR should be considered, if needed.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274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RP-213602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Artificial Intelligence (AI)/Machine Learning (ML) for NG-RAN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Note: On security impacts, coordination with SA3 when needed. On OAM aspects, coordination with SA5 when needed.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6337725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RP-213553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Further enhancement of data collection for SON (Self-</a:t>
                      </a:r>
                      <a:r>
                        <a:rPr lang="en-US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Organising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Networks)/MDT (Minimization of Drive Tests) in NR and EN-DC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If needed, co-operate with RAN1, SA2, SA5, CT4.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1355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34704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96" y="228603"/>
            <a:ext cx="14166813" cy="491064"/>
          </a:xfrm>
        </p:spPr>
        <p:txBody>
          <a:bodyPr/>
          <a:lstStyle/>
          <a:p>
            <a:r>
              <a:rPr lang="en-US" sz="3600" dirty="0"/>
              <a:t>List of RAN Rel-18 projects with potential interaction with CT/SA 5/5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23800"/>
              </p:ext>
            </p:extLst>
          </p:nvPr>
        </p:nvGraphicFramePr>
        <p:xfrm>
          <a:off x="686299" y="868754"/>
          <a:ext cx="13808005" cy="3668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7747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4135812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8454446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r>
                        <a:rPr lang="en-US" sz="1400" b="1" dirty="0">
                          <a:effectLst/>
                        </a:rPr>
                        <a:t>#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Potential Interaction with CT/SA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hlinkClick r:id="rId2"/>
                        </a:rPr>
                        <a:t>RP-213594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 on NR </a:t>
                      </a:r>
                      <a:r>
                        <a:rPr lang="en-US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QoE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 and optimizations for diverse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Objective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for new service type, such as AR, MR, MBS and other new service type defined or to be supported by SA4. Support RAN-visible parameters for the additional service types, and  the existing service if needed, and the coordination with SA4 is needed[RAN3, RAN2].</a:t>
                      </a:r>
                    </a:p>
                    <a:p>
                      <a:pPr marL="895316" marR="0" lvl="1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Specify the new service and the existing service defined or to be supported by SA4, combined with high mobility scenarios, e.g., High Speed Trains.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[…] Other objectives: Note 3: If needed, co-operate with other working groups, e.g. SA4/SA5/SA2/CT1.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From “</a:t>
                      </a:r>
                      <a:r>
                        <a:rPr lang="en-US" sz="1400" b="1" i="1" dirty="0"/>
                        <a:t>Aspects that involve other WGs</a:t>
                      </a:r>
                      <a:r>
                        <a:rPr lang="en-US" sz="1400" dirty="0"/>
                        <a:t>”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TSG SA4:	for Codec aspects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TSG SA5:	for the </a:t>
                      </a:r>
                      <a:r>
                        <a:rPr lang="en-US" sz="1400" b="0" i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QoE</a:t>
                      </a: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measurement configuration and reporting aspects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TSG SA2:	for the </a:t>
                      </a:r>
                      <a:r>
                        <a:rPr lang="en-US" sz="1400" b="0" i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QoE</a:t>
                      </a: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measurement related procedures aspects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TSG CT1:	for the UE internal handling between its Access Stratum and upper layers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316663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RP-213603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 support for dedicated spectrum less than 5MHz for FR1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1531789"/>
                  </a:ext>
                </a:extLst>
              </a:tr>
              <a:tr h="1038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To be approved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enhancement for resiliency of </a:t>
                      </a:r>
                      <a:r>
                        <a:rPr lang="en-US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gNB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-CU </a:t>
                      </a:r>
                      <a:endParaRPr lang="en-US" sz="1400" b="1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0" i="1" dirty="0">
                          <a:effectLst/>
                        </a:rPr>
                        <a:t>None identified so far</a:t>
                      </a:r>
                      <a:endParaRPr lang="en-US" sz="1800" b="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2704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55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53605</TotalTime>
  <Words>1846</Words>
  <Application>Microsoft Office PowerPoint</Application>
  <PresentationFormat>Custom</PresentationFormat>
  <Paragraphs>240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Nokia Pure Headline Ultra Light</vt:lpstr>
      <vt:lpstr>Nokia Pure Text</vt:lpstr>
      <vt:lpstr>Nokia Pure Text Light</vt:lpstr>
      <vt:lpstr>TimesNewRomanPSMT</vt:lpstr>
      <vt:lpstr>Arial</vt:lpstr>
      <vt:lpstr>Calibri</vt:lpstr>
      <vt:lpstr>Wingdings</vt:lpstr>
      <vt:lpstr>Nokia White Master with headline</vt:lpstr>
      <vt:lpstr>2_Office Theme</vt:lpstr>
      <vt:lpstr>RAN Chair's input for joint CT/RAN/SA session at TSG #94-e about Rel-18</vt:lpstr>
      <vt:lpstr>Outline</vt:lpstr>
      <vt:lpstr>Approved RAN Rel-18 Package 1/2</vt:lpstr>
      <vt:lpstr>Approved RAN Rel-18 Package 2/2</vt:lpstr>
      <vt:lpstr>List of RAN Rel-18 projects with potential interaction with CT/SA 1/5</vt:lpstr>
      <vt:lpstr>List of RAN Rel-18 projects with potential interaction with CT/SA 2/5</vt:lpstr>
      <vt:lpstr>List of RAN Rel-18 projects with potential interaction with CT/SA 3/5</vt:lpstr>
      <vt:lpstr>List of RAN Rel-18 projects with potential interaction with CT/SA 4/5</vt:lpstr>
      <vt:lpstr>List of RAN Rel-18 projects with potential interaction with CT/SA 5/5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655</cp:revision>
  <dcterms:created xsi:type="dcterms:W3CDTF">2018-05-24T11:49:12Z</dcterms:created>
  <dcterms:modified xsi:type="dcterms:W3CDTF">2021-12-16T14:32:30Z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