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0" r:id="rId4"/>
    <p:sldId id="257" r:id="rId5"/>
    <p:sldId id="25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20881-C44C-4DBD-A265-33E4FEC62CC7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2C719-5855-4EB7-8A47-BD8B4B8922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2C719-5855-4EB7-8A47-BD8B4B8922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92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17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19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24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71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6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61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065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77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39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0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96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C664A-2C17-4234-A1AD-D67E22B0A425}" type="datetimeFigureOut">
              <a:rPr lang="zh-CN" altLang="en-US" smtClean="0"/>
              <a:t>2021/12/17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07450-CA6C-4A65-ABCC-B23D180E4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1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[</a:t>
            </a:r>
            <a:r>
              <a:rPr lang="en-US" altLang="zh-CN" dirty="0" err="1"/>
              <a:t>94e</a:t>
            </a:r>
            <a:r>
              <a:rPr lang="en-US" altLang="zh-CN" dirty="0"/>
              <a:t>-48-</a:t>
            </a:r>
            <a:r>
              <a:rPr lang="en-US" altLang="zh-CN" dirty="0" err="1"/>
              <a:t>R17</a:t>
            </a:r>
            <a:r>
              <a:rPr lang="en-US" altLang="zh-CN" dirty="0"/>
              <a:t>-NR-</a:t>
            </a:r>
            <a:r>
              <a:rPr lang="en-US" altLang="zh-CN" dirty="0" err="1"/>
              <a:t>DemodPerf</a:t>
            </a:r>
            <a:r>
              <a:rPr lang="en-US" altLang="zh-CN" dirty="0" smtClean="0"/>
              <a:t>]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Moderator (Samsung, </a:t>
            </a:r>
            <a:r>
              <a:rPr lang="en-US" altLang="zh-CN" dirty="0" err="1" smtClean="0"/>
              <a:t>RAN4</a:t>
            </a:r>
            <a:r>
              <a:rPr lang="en-US" altLang="zh-CN" dirty="0" smtClean="0"/>
              <a:t> VC)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1321" y="256792"/>
            <a:ext cx="11517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#94-e	</a:t>
            </a: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                                 Revised </a:t>
            </a:r>
            <a:r>
              <a:rPr lang="en-US" altLang="zh-CN" b="1" dirty="0" smtClean="0"/>
              <a:t>RP-213670</a:t>
            </a:r>
          </a:p>
          <a:p>
            <a:pPr>
              <a:spcAft>
                <a:spcPts val="0"/>
              </a:spcAft>
            </a:pPr>
            <a:r>
              <a:rPr lang="en-GB" altLang="zh-CN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E-meeting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, December 6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– 17</a:t>
            </a:r>
            <a:r>
              <a:rPr lang="en-GB" altLang="zh-CN" b="1" baseline="30000" dirty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 2021                                      </a:t>
            </a:r>
            <a:endParaRPr lang="zh-CN" altLang="zh-CN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344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u="sng" dirty="0" smtClean="0"/>
              <a:t>Issue: </a:t>
            </a:r>
            <a:r>
              <a:rPr lang="en-US" altLang="zh-CN" b="1" u="sng" dirty="0" err="1" smtClean="0"/>
              <a:t>UE</a:t>
            </a:r>
            <a:r>
              <a:rPr lang="en-US" altLang="zh-CN" b="1" u="sng" dirty="0" smtClean="0"/>
              <a:t> capability signaling part </a:t>
            </a:r>
            <a:endParaRPr lang="zh-CN" altLang="en-US" b="1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00B050"/>
                </a:solidFill>
              </a:rPr>
              <a:t>Modified proposal 1: Including objective “Introducing </a:t>
            </a:r>
            <a:r>
              <a:rPr lang="en-US" altLang="zh-CN" dirty="0" err="1">
                <a:solidFill>
                  <a:srgbClr val="00B050"/>
                </a:solidFill>
              </a:rPr>
              <a:t>UE</a:t>
            </a:r>
            <a:r>
              <a:rPr lang="en-US" altLang="zh-CN" dirty="0">
                <a:solidFill>
                  <a:srgbClr val="00B050"/>
                </a:solidFill>
              </a:rPr>
              <a:t> capability signaling </a:t>
            </a:r>
            <a:r>
              <a:rPr lang="en-US" altLang="zh-CN" strike="sngStrike" dirty="0">
                <a:solidFill>
                  <a:srgbClr val="00B050"/>
                </a:solidFill>
              </a:rPr>
              <a:t>and network assistant signaling</a:t>
            </a:r>
            <a:r>
              <a:rPr lang="en-US" altLang="zh-CN" dirty="0">
                <a:solidFill>
                  <a:srgbClr val="00B050"/>
                </a:solidFill>
              </a:rPr>
              <a:t> for supporting CRS-IM [</a:t>
            </a:r>
            <a:r>
              <a:rPr lang="en-US" altLang="zh-CN" dirty="0" err="1">
                <a:solidFill>
                  <a:srgbClr val="00B050"/>
                </a:solidFill>
              </a:rPr>
              <a:t>RAN2</a:t>
            </a:r>
            <a:r>
              <a:rPr lang="en-US" altLang="zh-CN" dirty="0">
                <a:solidFill>
                  <a:srgbClr val="00B050"/>
                </a:solidFill>
              </a:rPr>
              <a:t>] ”into </a:t>
            </a:r>
            <a:r>
              <a:rPr lang="en-US" altLang="zh-CN" dirty="0" err="1">
                <a:solidFill>
                  <a:srgbClr val="00B050"/>
                </a:solidFill>
              </a:rPr>
              <a:t>WID</a:t>
            </a:r>
            <a:r>
              <a:rPr lang="en-US" altLang="zh-CN" dirty="0">
                <a:solidFill>
                  <a:srgbClr val="00B050"/>
                </a:solidFill>
              </a:rPr>
              <a:t> Core part, taking </a:t>
            </a:r>
            <a:r>
              <a:rPr lang="en-US" altLang="zh-CN" dirty="0" err="1">
                <a:solidFill>
                  <a:srgbClr val="00B050"/>
                </a:solidFill>
              </a:rPr>
              <a:t>RAN2</a:t>
            </a:r>
            <a:r>
              <a:rPr lang="en-US" altLang="zh-CN" dirty="0">
                <a:solidFill>
                  <a:srgbClr val="00B050"/>
                </a:solidFill>
              </a:rPr>
              <a:t> as responsible </a:t>
            </a:r>
            <a:r>
              <a:rPr lang="en-US" altLang="zh-CN" dirty="0" err="1">
                <a:solidFill>
                  <a:srgbClr val="00B050"/>
                </a:solidFill>
              </a:rPr>
              <a:t>WG</a:t>
            </a:r>
            <a:r>
              <a:rPr lang="en-US" altLang="zh-CN" dirty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3337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u="sng" dirty="0"/>
              <a:t>Issue : </a:t>
            </a:r>
            <a:r>
              <a:rPr lang="en-US" altLang="zh-CN" b="1" u="sng" dirty="0" err="1"/>
              <a:t>30kHz</a:t>
            </a:r>
            <a:r>
              <a:rPr lang="en-US" altLang="zh-CN" b="1" u="sng" dirty="0"/>
              <a:t> </a:t>
            </a:r>
            <a:r>
              <a:rPr lang="en-US" altLang="zh-CN" b="1" u="sng" dirty="0" err="1"/>
              <a:t>SCS</a:t>
            </a:r>
            <a:r>
              <a:rPr lang="en-US" altLang="zh-CN" b="1" u="sng" dirty="0"/>
              <a:t> scenario </a:t>
            </a:r>
            <a:endParaRPr lang="zh-CN" altLang="en-US" b="1" u="sng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00B050"/>
                </a:solidFill>
              </a:rPr>
              <a:t>Proposal 2: Including objective “Evaluate the feasibility of supporting </a:t>
            </a:r>
            <a:r>
              <a:rPr lang="en-US" altLang="zh-CN" b="1" dirty="0" err="1">
                <a:solidFill>
                  <a:srgbClr val="00B050"/>
                </a:solidFill>
              </a:rPr>
              <a:t>30kHz</a:t>
            </a:r>
            <a:r>
              <a:rPr lang="en-US" altLang="zh-CN" b="1" dirty="0">
                <a:solidFill>
                  <a:srgbClr val="00B050"/>
                </a:solidFill>
              </a:rPr>
              <a:t> scenario and specify performance requirements if needed”.</a:t>
            </a:r>
            <a:endParaRPr lang="en-US" altLang="zh-CN" dirty="0">
              <a:solidFill>
                <a:srgbClr val="00B050"/>
              </a:solidFill>
            </a:endParaRPr>
          </a:p>
          <a:p>
            <a:pPr lvl="1"/>
            <a:r>
              <a:rPr lang="en-US" altLang="zh-CN" dirty="0" smtClean="0">
                <a:solidFill>
                  <a:srgbClr val="00B050"/>
                </a:solidFill>
              </a:rPr>
              <a:t>Note </a:t>
            </a:r>
            <a:r>
              <a:rPr lang="en-US" altLang="zh-CN" dirty="0">
                <a:solidFill>
                  <a:srgbClr val="00B050"/>
                </a:solidFill>
              </a:rPr>
              <a:t>1: </a:t>
            </a:r>
            <a:r>
              <a:rPr lang="en-US" altLang="zh-CN" dirty="0" err="1">
                <a:solidFill>
                  <a:srgbClr val="00B050"/>
                </a:solidFill>
              </a:rPr>
              <a:t>15kHz</a:t>
            </a:r>
            <a:r>
              <a:rPr lang="en-US" altLang="zh-CN" dirty="0">
                <a:solidFill>
                  <a:srgbClr val="00B050"/>
                </a:solidFill>
              </a:rPr>
              <a:t> will be prioritized</a:t>
            </a:r>
          </a:p>
          <a:p>
            <a:pPr lvl="1"/>
            <a:r>
              <a:rPr lang="en-US" altLang="zh-CN" dirty="0" smtClean="0">
                <a:solidFill>
                  <a:srgbClr val="00B050"/>
                </a:solidFill>
              </a:rPr>
              <a:t>Note </a:t>
            </a:r>
            <a:r>
              <a:rPr lang="en-US" altLang="zh-CN" dirty="0">
                <a:solidFill>
                  <a:srgbClr val="00B050"/>
                </a:solidFill>
              </a:rPr>
              <a:t>2: Any cross </a:t>
            </a:r>
            <a:r>
              <a:rPr lang="en-US" altLang="zh-CN" dirty="0" err="1">
                <a:solidFill>
                  <a:srgbClr val="00B050"/>
                </a:solidFill>
              </a:rPr>
              <a:t>WG</a:t>
            </a:r>
            <a:r>
              <a:rPr lang="en-US" altLang="zh-CN" dirty="0">
                <a:solidFill>
                  <a:srgbClr val="00B050"/>
                </a:solidFill>
              </a:rPr>
              <a:t> impact shall be concluded before March 2022</a:t>
            </a:r>
            <a:endParaRPr lang="zh-CN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39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u="sng" dirty="0" smtClean="0"/>
              <a:t>Issue: NWA signaling part</a:t>
            </a:r>
            <a:endParaRPr lang="zh-CN" altLang="zh-CN" dirty="0"/>
          </a:p>
        </p:txBody>
      </p:sp>
      <p:sp>
        <p:nvSpPr>
          <p:cNvPr id="4" name="矩形 3"/>
          <p:cNvSpPr/>
          <p:nvPr/>
        </p:nvSpPr>
        <p:spPr>
          <a:xfrm>
            <a:off x="451757" y="1650776"/>
            <a:ext cx="103551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Observation: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/>
              <a:t>Based on the comments received, all the companies agree the fact </a:t>
            </a:r>
            <a:r>
              <a:rPr lang="en-US" altLang="zh-CN" dirty="0" err="1"/>
              <a:t>RAN4</a:t>
            </a:r>
            <a:r>
              <a:rPr lang="en-US" altLang="zh-CN" dirty="0"/>
              <a:t> still </a:t>
            </a:r>
            <a:r>
              <a:rPr lang="en-US" altLang="zh-CN" dirty="0" smtClean="0"/>
              <a:t>needs </a:t>
            </a:r>
            <a:r>
              <a:rPr lang="en-US" altLang="zh-CN" dirty="0"/>
              <a:t>to further discuss NWA signaling based on the previous </a:t>
            </a:r>
            <a:r>
              <a:rPr lang="en-US" altLang="zh-CN" dirty="0" smtClean="0"/>
              <a:t>agreements achieved </a:t>
            </a:r>
            <a:r>
              <a:rPr lang="en-US" altLang="zh-CN" dirty="0"/>
              <a:t>in </a:t>
            </a:r>
            <a:r>
              <a:rPr lang="en-US" altLang="zh-CN" dirty="0" err="1"/>
              <a:t>RAN4</a:t>
            </a:r>
            <a:r>
              <a:rPr lang="en-US" altLang="zh-CN" dirty="0"/>
              <a:t>.  </a:t>
            </a:r>
            <a:endParaRPr lang="zh-CN" altLang="zh-CN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/>
              <a:t>For the </a:t>
            </a:r>
            <a:r>
              <a:rPr lang="en-US" altLang="zh-CN" dirty="0" smtClean="0"/>
              <a:t>notes under proposal </a:t>
            </a:r>
            <a:r>
              <a:rPr lang="en-US" altLang="zh-CN" dirty="0" err="1" smtClean="0"/>
              <a:t>3a</a:t>
            </a:r>
            <a:r>
              <a:rPr lang="en-US" altLang="zh-CN" dirty="0" smtClean="0"/>
              <a:t>, </a:t>
            </a:r>
            <a:r>
              <a:rPr lang="en-US" altLang="zh-CN" dirty="0"/>
              <a:t>companies have different </a:t>
            </a:r>
            <a:r>
              <a:rPr lang="en-US" altLang="zh-CN" dirty="0" smtClean="0"/>
              <a:t>views. Moderator </a:t>
            </a:r>
            <a:r>
              <a:rPr lang="en-US" altLang="zh-CN" dirty="0"/>
              <a:t>suggests no need to go to such details as well as </a:t>
            </a:r>
            <a:r>
              <a:rPr lang="en-US" altLang="zh-CN" dirty="0" smtClean="0"/>
              <a:t>existing </a:t>
            </a:r>
            <a:r>
              <a:rPr lang="en-US" altLang="zh-CN" dirty="0"/>
              <a:t>agreements in </a:t>
            </a:r>
            <a:r>
              <a:rPr lang="en-US" altLang="zh-CN" dirty="0" err="1"/>
              <a:t>RAN4</a:t>
            </a:r>
            <a:r>
              <a:rPr lang="en-US" altLang="zh-CN" dirty="0"/>
              <a:t> still valid, we can leave the details subject to </a:t>
            </a:r>
            <a:r>
              <a:rPr lang="en-US" altLang="zh-CN" dirty="0" err="1"/>
              <a:t>RAN4</a:t>
            </a:r>
            <a:r>
              <a:rPr lang="en-US" altLang="zh-CN" dirty="0"/>
              <a:t> further discussion.</a:t>
            </a:r>
            <a:endParaRPr lang="zh-CN" altLang="zh-CN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/>
              <a:t>Companies also suggest not </a:t>
            </a:r>
            <a:r>
              <a:rPr lang="en-US" altLang="zh-CN" dirty="0" smtClean="0"/>
              <a:t>precluding </a:t>
            </a:r>
            <a:r>
              <a:rPr lang="en-US" altLang="zh-CN" dirty="0" err="1" smtClean="0"/>
              <a:t>RAN2</a:t>
            </a:r>
            <a:r>
              <a:rPr lang="en-US" altLang="zh-CN" dirty="0" smtClean="0"/>
              <a:t> </a:t>
            </a:r>
            <a:r>
              <a:rPr lang="en-US" altLang="zh-CN" dirty="0"/>
              <a:t>work can be triggered via. LS from </a:t>
            </a:r>
            <a:r>
              <a:rPr lang="en-US" altLang="zh-CN" dirty="0" err="1"/>
              <a:t>RAN4</a:t>
            </a:r>
            <a:r>
              <a:rPr lang="en-US" altLang="zh-CN" dirty="0"/>
              <a:t> in </a:t>
            </a:r>
            <a:r>
              <a:rPr lang="en-US" altLang="zh-CN" dirty="0" err="1"/>
              <a:t>Q1</a:t>
            </a:r>
            <a:r>
              <a:rPr lang="en-US" altLang="zh-CN" dirty="0"/>
              <a:t> 2022 considering </a:t>
            </a:r>
            <a:r>
              <a:rPr lang="en-US" altLang="zh-CN" dirty="0" err="1"/>
              <a:t>Rel</a:t>
            </a:r>
            <a:r>
              <a:rPr lang="en-US" altLang="zh-CN" dirty="0"/>
              <a:t>-17 timeline</a:t>
            </a:r>
            <a:r>
              <a:rPr lang="en-US" altLang="zh-CN" dirty="0" smtClean="0"/>
              <a:t>.</a:t>
            </a:r>
            <a:endParaRPr lang="en-US" altLang="zh-CN" b="1" dirty="0" smtClean="0"/>
          </a:p>
          <a:p>
            <a:endParaRPr lang="en-US" altLang="zh-CN" b="1" dirty="0"/>
          </a:p>
          <a:p>
            <a:r>
              <a:rPr lang="en-US" altLang="zh-CN" b="1" dirty="0" smtClean="0"/>
              <a:t>Proposal </a:t>
            </a:r>
            <a:r>
              <a:rPr lang="en-US" altLang="zh-CN" b="1" dirty="0" err="1"/>
              <a:t>3a</a:t>
            </a:r>
            <a:r>
              <a:rPr lang="en-US" altLang="zh-CN" b="1" dirty="0"/>
              <a:t>: Network assistant signaling will be further discussed in </a:t>
            </a:r>
            <a:r>
              <a:rPr lang="en-US" altLang="zh-CN" b="1" dirty="0" err="1"/>
              <a:t>RAN4</a:t>
            </a:r>
            <a:endParaRPr lang="zh-CN" altLang="zh-CN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altLang="zh-CN" dirty="0" smtClean="0"/>
              <a:t>Note </a:t>
            </a:r>
            <a:r>
              <a:rPr lang="en-US" altLang="zh-CN" dirty="0"/>
              <a:t>X: The </a:t>
            </a:r>
            <a:r>
              <a:rPr lang="en-US" altLang="zh-CN" dirty="0" err="1"/>
              <a:t>RAN2</a:t>
            </a:r>
            <a:r>
              <a:rPr lang="en-US" altLang="zh-CN" dirty="0"/>
              <a:t> </a:t>
            </a:r>
            <a:r>
              <a:rPr lang="en-US" altLang="zh-CN" b="1" dirty="0"/>
              <a:t>work </a:t>
            </a:r>
            <a:r>
              <a:rPr lang="en-US" altLang="zh-CN" dirty="0"/>
              <a:t>on “network assistant </a:t>
            </a:r>
            <a:r>
              <a:rPr lang="en-US" altLang="zh-CN" dirty="0" smtClean="0"/>
              <a:t>signaling </a:t>
            </a:r>
            <a:r>
              <a:rPr lang="en-US" altLang="zh-CN" dirty="0"/>
              <a:t>part” can be triggered by </a:t>
            </a:r>
            <a:r>
              <a:rPr lang="en-US" altLang="zh-CN" dirty="0" err="1"/>
              <a:t>RAN4</a:t>
            </a:r>
            <a:r>
              <a:rPr lang="en-US" altLang="zh-CN" dirty="0"/>
              <a:t> LS </a:t>
            </a:r>
            <a:r>
              <a:rPr lang="en-US" altLang="zh-CN" dirty="0">
                <a:solidFill>
                  <a:srgbClr val="C00000"/>
                </a:solidFill>
              </a:rPr>
              <a:t>if needed</a:t>
            </a:r>
            <a:r>
              <a:rPr lang="en-US" altLang="zh-CN" dirty="0"/>
              <a:t> pending on </a:t>
            </a:r>
            <a:r>
              <a:rPr lang="en-US" altLang="zh-CN" dirty="0" err="1"/>
              <a:t>RAN4</a:t>
            </a:r>
            <a:r>
              <a:rPr lang="en-US" altLang="zh-CN" dirty="0"/>
              <a:t> discussion</a:t>
            </a:r>
            <a:r>
              <a:rPr lang="en-US" altLang="zh-CN" dirty="0" smtClean="0"/>
              <a:t>.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298105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7509" y="158778"/>
            <a:ext cx="10515600" cy="1325563"/>
          </a:xfrm>
        </p:spPr>
        <p:txBody>
          <a:bodyPr/>
          <a:lstStyle/>
          <a:p>
            <a:r>
              <a:rPr lang="en-US" altLang="zh-CN" b="1" u="sng" dirty="0" smtClean="0"/>
              <a:t>Issue: CRS-IC receiver part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8496" y="1639508"/>
            <a:ext cx="10847011" cy="45942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b="1" dirty="0" smtClean="0"/>
              <a:t>Observation:</a:t>
            </a:r>
          </a:p>
          <a:p>
            <a:pPr lvl="1" hangingPunct="0"/>
            <a:r>
              <a:rPr lang="en-US" altLang="zh-CN" sz="1800" dirty="0" smtClean="0"/>
              <a:t>There </a:t>
            </a:r>
            <a:r>
              <a:rPr lang="en-US" altLang="zh-CN" sz="1800" dirty="0"/>
              <a:t>is no consensus on whether CRS-IC receiver can be supported in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-17 and whether the discussion can be continued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4 companies prefer to stop the discussion on </a:t>
            </a:r>
            <a:r>
              <a:rPr lang="en-US" altLang="zh-CN" sz="1800" dirty="0" err="1"/>
              <a:t>CRS_IC</a:t>
            </a:r>
            <a:r>
              <a:rPr lang="en-US" altLang="zh-CN" sz="1800" dirty="0"/>
              <a:t> receiver given the discussion status and work load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1 company prefers to continue the discussion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. 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3 </a:t>
            </a:r>
            <a:r>
              <a:rPr lang="en-US" altLang="zh-CN" sz="1800" dirty="0" smtClean="0"/>
              <a:t>companies are </a:t>
            </a:r>
            <a:r>
              <a:rPr lang="en-US" altLang="zh-CN" sz="1800" dirty="0"/>
              <a:t>fine for both options 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b="1" dirty="0" smtClean="0"/>
              <a:t>Proposal 4: CRS-IC receiver, (</a:t>
            </a:r>
            <a:r>
              <a:rPr lang="en-US" altLang="zh-CN" sz="1800" b="1" dirty="0"/>
              <a:t>Moderator suggest to further discuss in </a:t>
            </a:r>
            <a:r>
              <a:rPr lang="en-US" altLang="zh-CN" sz="1800" b="1" dirty="0" err="1"/>
              <a:t>GTW</a:t>
            </a:r>
            <a:r>
              <a:rPr lang="en-US" altLang="zh-CN" sz="1800" b="1" dirty="0"/>
              <a:t> session to reach agreement with below </a:t>
            </a:r>
            <a:r>
              <a:rPr lang="en-US" altLang="zh-CN" sz="1800" b="1" dirty="0" smtClean="0"/>
              <a:t>options)</a:t>
            </a:r>
          </a:p>
          <a:p>
            <a:pPr lvl="1" hangingPunct="0"/>
            <a:r>
              <a:rPr lang="en-US" altLang="zh-CN" sz="1800" dirty="0"/>
              <a:t>Option 1: Further discuss CRS-IC receiver in </a:t>
            </a:r>
            <a:r>
              <a:rPr lang="en-US" altLang="zh-CN" sz="1800" dirty="0" err="1"/>
              <a:t>RAN4</a:t>
            </a:r>
            <a:r>
              <a:rPr lang="en-US" altLang="zh-CN" sz="1800" dirty="0"/>
              <a:t> and check the status in </a:t>
            </a:r>
            <a:r>
              <a:rPr lang="en-US" altLang="zh-CN" sz="1800" dirty="0" err="1"/>
              <a:t>RAN#95e</a:t>
            </a:r>
            <a:r>
              <a:rPr lang="en-US" altLang="zh-CN" sz="1800" dirty="0"/>
              <a:t> if </a:t>
            </a:r>
            <a:r>
              <a:rPr lang="en-US" altLang="zh-CN" sz="1800" dirty="0" smtClean="0"/>
              <a:t>needed</a:t>
            </a:r>
          </a:p>
          <a:p>
            <a:pPr lvl="1" hangingPunct="0"/>
            <a:r>
              <a:rPr lang="en-US" altLang="zh-CN" sz="1800" dirty="0">
                <a:solidFill>
                  <a:srgbClr val="C00000"/>
                </a:solidFill>
              </a:rPr>
              <a:t>Option 1a (comprised proposal from Intel): Further assess CRS-IC receiver impact on </a:t>
            </a:r>
            <a:r>
              <a:rPr lang="en-US" altLang="zh-CN" sz="1800" dirty="0" err="1">
                <a:solidFill>
                  <a:srgbClr val="C00000"/>
                </a:solidFill>
              </a:rPr>
              <a:t>PDSCH</a:t>
            </a:r>
            <a:r>
              <a:rPr lang="en-US" altLang="zh-CN" sz="1800" dirty="0">
                <a:solidFill>
                  <a:srgbClr val="C00000"/>
                </a:solidFill>
              </a:rPr>
              <a:t> processing time and make conclusion on additional CRS-IC requirements definition by </a:t>
            </a:r>
            <a:r>
              <a:rPr lang="en-US" altLang="zh-CN" sz="1800" dirty="0" err="1">
                <a:solidFill>
                  <a:srgbClr val="C00000"/>
                </a:solidFill>
              </a:rPr>
              <a:t>RAN#95e</a:t>
            </a:r>
            <a:r>
              <a:rPr lang="en-US" altLang="zh-CN" sz="1800" dirty="0">
                <a:solidFill>
                  <a:srgbClr val="C00000"/>
                </a:solidFill>
              </a:rPr>
              <a:t>. </a:t>
            </a:r>
          </a:p>
          <a:p>
            <a:pPr lvl="2" hangingPunct="0"/>
            <a:r>
              <a:rPr lang="en-US" altLang="zh-CN" sz="1400" dirty="0">
                <a:solidFill>
                  <a:srgbClr val="C00000"/>
                </a:solidFill>
              </a:rPr>
              <a:t>Same network assistance </a:t>
            </a:r>
            <a:r>
              <a:rPr lang="en-US" altLang="zh-CN" sz="1400" dirty="0" err="1">
                <a:solidFill>
                  <a:srgbClr val="C00000"/>
                </a:solidFill>
              </a:rPr>
              <a:t>signalling</a:t>
            </a:r>
            <a:r>
              <a:rPr lang="en-US" altLang="zh-CN" sz="1400" dirty="0">
                <a:solidFill>
                  <a:srgbClr val="C00000"/>
                </a:solidFill>
              </a:rPr>
              <a:t> as for </a:t>
            </a:r>
            <a:r>
              <a:rPr lang="en-US" altLang="zh-CN" sz="1400" dirty="0" err="1">
                <a:solidFill>
                  <a:srgbClr val="C00000"/>
                </a:solidFill>
              </a:rPr>
              <a:t>LLR</a:t>
            </a:r>
            <a:r>
              <a:rPr lang="en-US" altLang="zh-CN" sz="1400" dirty="0">
                <a:solidFill>
                  <a:srgbClr val="C00000"/>
                </a:solidFill>
              </a:rPr>
              <a:t> weighting receiver is assumed for </a:t>
            </a:r>
            <a:r>
              <a:rPr lang="en-US" altLang="zh-CN" sz="1400" dirty="0" smtClean="0">
                <a:solidFill>
                  <a:srgbClr val="C00000"/>
                </a:solidFill>
              </a:rPr>
              <a:t>CRS-IC</a:t>
            </a:r>
            <a:endParaRPr lang="zh-CN" altLang="zh-CN" sz="1800" dirty="0">
              <a:solidFill>
                <a:srgbClr val="C00000"/>
              </a:solidFill>
            </a:endParaRPr>
          </a:p>
          <a:p>
            <a:pPr lvl="1" hangingPunct="0"/>
            <a:r>
              <a:rPr lang="en-US" altLang="zh-CN" sz="1800" dirty="0"/>
              <a:t>Option 2: Further discuss CRS-IC receiver in </a:t>
            </a:r>
            <a:r>
              <a:rPr lang="en-US" altLang="zh-CN" sz="1800" dirty="0" err="1"/>
              <a:t>Rel</a:t>
            </a:r>
            <a:r>
              <a:rPr lang="en-US" altLang="zh-CN" sz="1800" dirty="0"/>
              <a:t>-18 if needed </a:t>
            </a:r>
            <a:r>
              <a:rPr lang="en-US" altLang="zh-CN" sz="1800" dirty="0" smtClean="0"/>
              <a:t>(</a:t>
            </a:r>
            <a:r>
              <a:rPr lang="en-US" altLang="zh-CN" sz="1800" smtClean="0"/>
              <a:t>Majority supporting)</a:t>
            </a:r>
            <a:endParaRPr lang="zh-CN" altLang="zh-CN" sz="1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3060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415</Words>
  <Application>Microsoft Office PowerPoint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Times New Roman</vt:lpstr>
      <vt:lpstr>Office 主题​​</vt:lpstr>
      <vt:lpstr>[94e-48-R17-NR-DemodPerf] </vt:lpstr>
      <vt:lpstr>Issue: UE capability signaling part </vt:lpstr>
      <vt:lpstr>Issue : 30kHz SCS scenario </vt:lpstr>
      <vt:lpstr>Issue: NWA signaling part</vt:lpstr>
      <vt:lpstr>Issue: CRS-IC receiver part 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[94e-34-RAN4-R17-Spectrum] </dc:title>
  <dc:creator>Haijie Qiu_Samsung</dc:creator>
  <cp:lastModifiedBy>Haijie Qiu_Samsung</cp:lastModifiedBy>
  <cp:revision>10</cp:revision>
  <dcterms:created xsi:type="dcterms:W3CDTF">2021-12-16T10:19:23Z</dcterms:created>
  <dcterms:modified xsi:type="dcterms:W3CDTF">2021-12-17T12:49:14Z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