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 id="26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5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736B67D-7DE7-4A4C-9438-52797B23F39D}"/>
              </a:ext>
            </a:extLst>
          </p:cNvPr>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GB"/>
          </a:p>
        </p:txBody>
      </p:sp>
      <p:sp>
        <p:nvSpPr>
          <p:cNvPr id="3" name="字幕 2">
            <a:extLst>
              <a:ext uri="{FF2B5EF4-FFF2-40B4-BE49-F238E27FC236}">
                <a16:creationId xmlns:a16="http://schemas.microsoft.com/office/drawing/2014/main" id="{BC5EF429-ADF9-4391-AE97-9CB813B649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GB"/>
          </a:p>
        </p:txBody>
      </p:sp>
      <p:sp>
        <p:nvSpPr>
          <p:cNvPr id="4" name="日付プレースホルダー 3">
            <a:extLst>
              <a:ext uri="{FF2B5EF4-FFF2-40B4-BE49-F238E27FC236}">
                <a16:creationId xmlns:a16="http://schemas.microsoft.com/office/drawing/2014/main" id="{81888509-A46B-4D36-B6F9-FCFBEBBEA709}"/>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5" name="フッター プレースホルダー 4">
            <a:extLst>
              <a:ext uri="{FF2B5EF4-FFF2-40B4-BE49-F238E27FC236}">
                <a16:creationId xmlns:a16="http://schemas.microsoft.com/office/drawing/2014/main" id="{D2D77458-7274-4DB1-B3D7-2BE20DC299E0}"/>
              </a:ext>
            </a:extLst>
          </p:cNvPr>
          <p:cNvSpPr>
            <a:spLocks noGrp="1"/>
          </p:cNvSpPr>
          <p:nvPr>
            <p:ph type="ftr" sz="quarter" idx="11"/>
          </p:nvPr>
        </p:nvSpPr>
        <p:spPr/>
        <p:txBody>
          <a:bodyPr/>
          <a:lstStyle/>
          <a:p>
            <a:endParaRPr lang="en-GB"/>
          </a:p>
        </p:txBody>
      </p:sp>
      <p:sp>
        <p:nvSpPr>
          <p:cNvPr id="6" name="スライド番号プレースホルダー 5">
            <a:extLst>
              <a:ext uri="{FF2B5EF4-FFF2-40B4-BE49-F238E27FC236}">
                <a16:creationId xmlns:a16="http://schemas.microsoft.com/office/drawing/2014/main" id="{5E1D7C1D-C6B8-48A1-8346-A1EA65FD52DA}"/>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823875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350270-1DB7-4F1B-B7B1-41547A08DB64}"/>
              </a:ext>
            </a:extLst>
          </p:cNvPr>
          <p:cNvSpPr>
            <a:spLocks noGrp="1"/>
          </p:cNvSpPr>
          <p:nvPr>
            <p:ph type="title"/>
          </p:nvPr>
        </p:nvSpPr>
        <p:spPr/>
        <p:txBody>
          <a:bodyPr/>
          <a:lstStyle/>
          <a:p>
            <a:r>
              <a:rPr lang="ja-JP" altLang="en-US"/>
              <a:t>マスター タイトルの書式設定</a:t>
            </a:r>
            <a:endParaRPr lang="en-GB"/>
          </a:p>
        </p:txBody>
      </p:sp>
      <p:sp>
        <p:nvSpPr>
          <p:cNvPr id="3" name="縦書きテキスト プレースホルダー 2">
            <a:extLst>
              <a:ext uri="{FF2B5EF4-FFF2-40B4-BE49-F238E27FC236}">
                <a16:creationId xmlns:a16="http://schemas.microsoft.com/office/drawing/2014/main" id="{AA3A51F3-C30E-47C5-BE1D-FC5B0272F04C}"/>
              </a:ext>
            </a:extLst>
          </p:cNvPr>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4" name="日付プレースホルダー 3">
            <a:extLst>
              <a:ext uri="{FF2B5EF4-FFF2-40B4-BE49-F238E27FC236}">
                <a16:creationId xmlns:a16="http://schemas.microsoft.com/office/drawing/2014/main" id="{BB091278-116A-445E-A5C3-5991B47448DC}"/>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5" name="フッター プレースホルダー 4">
            <a:extLst>
              <a:ext uri="{FF2B5EF4-FFF2-40B4-BE49-F238E27FC236}">
                <a16:creationId xmlns:a16="http://schemas.microsoft.com/office/drawing/2014/main" id="{A9F92E45-5D30-492E-9F1C-94BE11FD91D3}"/>
              </a:ext>
            </a:extLst>
          </p:cNvPr>
          <p:cNvSpPr>
            <a:spLocks noGrp="1"/>
          </p:cNvSpPr>
          <p:nvPr>
            <p:ph type="ftr" sz="quarter" idx="11"/>
          </p:nvPr>
        </p:nvSpPr>
        <p:spPr/>
        <p:txBody>
          <a:bodyPr/>
          <a:lstStyle/>
          <a:p>
            <a:endParaRPr lang="en-GB"/>
          </a:p>
        </p:txBody>
      </p:sp>
      <p:sp>
        <p:nvSpPr>
          <p:cNvPr id="6" name="スライド番号プレースホルダー 5">
            <a:extLst>
              <a:ext uri="{FF2B5EF4-FFF2-40B4-BE49-F238E27FC236}">
                <a16:creationId xmlns:a16="http://schemas.microsoft.com/office/drawing/2014/main" id="{80A92545-B5E6-449B-9ED2-01D5F3F33720}"/>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4196967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D7AC739A-F0A5-403E-9CF1-10087CAF60AF}"/>
              </a:ext>
            </a:extLst>
          </p:cNvPr>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GB"/>
          </a:p>
        </p:txBody>
      </p:sp>
      <p:sp>
        <p:nvSpPr>
          <p:cNvPr id="3" name="縦書きテキスト プレースホルダー 2">
            <a:extLst>
              <a:ext uri="{FF2B5EF4-FFF2-40B4-BE49-F238E27FC236}">
                <a16:creationId xmlns:a16="http://schemas.microsoft.com/office/drawing/2014/main" id="{DDA24128-B023-4CEC-92F1-341477EE1E9C}"/>
              </a:ext>
            </a:extLst>
          </p:cNvPr>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4" name="日付プレースホルダー 3">
            <a:extLst>
              <a:ext uri="{FF2B5EF4-FFF2-40B4-BE49-F238E27FC236}">
                <a16:creationId xmlns:a16="http://schemas.microsoft.com/office/drawing/2014/main" id="{964E3DC7-3EBB-4449-B2F0-8B94F183C8EC}"/>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5" name="フッター プレースホルダー 4">
            <a:extLst>
              <a:ext uri="{FF2B5EF4-FFF2-40B4-BE49-F238E27FC236}">
                <a16:creationId xmlns:a16="http://schemas.microsoft.com/office/drawing/2014/main" id="{04B052B5-D4B1-4DEB-8F99-990185CBFDD3}"/>
              </a:ext>
            </a:extLst>
          </p:cNvPr>
          <p:cNvSpPr>
            <a:spLocks noGrp="1"/>
          </p:cNvSpPr>
          <p:nvPr>
            <p:ph type="ftr" sz="quarter" idx="11"/>
          </p:nvPr>
        </p:nvSpPr>
        <p:spPr/>
        <p:txBody>
          <a:bodyPr/>
          <a:lstStyle/>
          <a:p>
            <a:endParaRPr lang="en-GB"/>
          </a:p>
        </p:txBody>
      </p:sp>
      <p:sp>
        <p:nvSpPr>
          <p:cNvPr id="6" name="スライド番号プレースホルダー 5">
            <a:extLst>
              <a:ext uri="{FF2B5EF4-FFF2-40B4-BE49-F238E27FC236}">
                <a16:creationId xmlns:a16="http://schemas.microsoft.com/office/drawing/2014/main" id="{059AD09D-57ED-4BF8-B4CB-437453781894}"/>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1432535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CD501A-BF1E-4C4D-A4DF-E04F9E5B27DC}"/>
              </a:ext>
            </a:extLst>
          </p:cNvPr>
          <p:cNvSpPr>
            <a:spLocks noGrp="1"/>
          </p:cNvSpPr>
          <p:nvPr>
            <p:ph type="title"/>
          </p:nvPr>
        </p:nvSpPr>
        <p:spPr/>
        <p:txBody>
          <a:bodyPr/>
          <a:lstStyle/>
          <a:p>
            <a:r>
              <a:rPr lang="ja-JP" altLang="en-US"/>
              <a:t>マスター タイトルの書式設定</a:t>
            </a:r>
            <a:endParaRPr lang="en-GB"/>
          </a:p>
        </p:txBody>
      </p:sp>
      <p:sp>
        <p:nvSpPr>
          <p:cNvPr id="3" name="コンテンツ プレースホルダー 2">
            <a:extLst>
              <a:ext uri="{FF2B5EF4-FFF2-40B4-BE49-F238E27FC236}">
                <a16:creationId xmlns:a16="http://schemas.microsoft.com/office/drawing/2014/main" id="{27AB1C10-460F-4591-8343-15BD31A01D16}"/>
              </a:ext>
            </a:extLst>
          </p:cNvPr>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4" name="日付プレースホルダー 3">
            <a:extLst>
              <a:ext uri="{FF2B5EF4-FFF2-40B4-BE49-F238E27FC236}">
                <a16:creationId xmlns:a16="http://schemas.microsoft.com/office/drawing/2014/main" id="{EFA35040-A764-46E7-BA07-56C6AECD5ACA}"/>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5" name="フッター プレースホルダー 4">
            <a:extLst>
              <a:ext uri="{FF2B5EF4-FFF2-40B4-BE49-F238E27FC236}">
                <a16:creationId xmlns:a16="http://schemas.microsoft.com/office/drawing/2014/main" id="{84CAAFE3-FB0A-40FA-B410-783E81ACE2AC}"/>
              </a:ext>
            </a:extLst>
          </p:cNvPr>
          <p:cNvSpPr>
            <a:spLocks noGrp="1"/>
          </p:cNvSpPr>
          <p:nvPr>
            <p:ph type="ftr" sz="quarter" idx="11"/>
          </p:nvPr>
        </p:nvSpPr>
        <p:spPr/>
        <p:txBody>
          <a:bodyPr/>
          <a:lstStyle/>
          <a:p>
            <a:endParaRPr lang="en-GB"/>
          </a:p>
        </p:txBody>
      </p:sp>
      <p:sp>
        <p:nvSpPr>
          <p:cNvPr id="6" name="スライド番号プレースホルダー 5">
            <a:extLst>
              <a:ext uri="{FF2B5EF4-FFF2-40B4-BE49-F238E27FC236}">
                <a16:creationId xmlns:a16="http://schemas.microsoft.com/office/drawing/2014/main" id="{4704FB52-C4C2-485F-8788-804FD35755DB}"/>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2851873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CEA5BF-68F3-4B7B-8418-B2F74F0E31FD}"/>
              </a:ext>
            </a:extLst>
          </p:cNvPr>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GB"/>
          </a:p>
        </p:txBody>
      </p:sp>
      <p:sp>
        <p:nvSpPr>
          <p:cNvPr id="3" name="テキスト プレースホルダー 2">
            <a:extLst>
              <a:ext uri="{FF2B5EF4-FFF2-40B4-BE49-F238E27FC236}">
                <a16:creationId xmlns:a16="http://schemas.microsoft.com/office/drawing/2014/main" id="{763EA431-DD6A-40A9-B329-21FB0BA38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日付プレースホルダー 3">
            <a:extLst>
              <a:ext uri="{FF2B5EF4-FFF2-40B4-BE49-F238E27FC236}">
                <a16:creationId xmlns:a16="http://schemas.microsoft.com/office/drawing/2014/main" id="{AAC51F5B-FFB8-4C7D-8724-E065C2C8887D}"/>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5" name="フッター プレースホルダー 4">
            <a:extLst>
              <a:ext uri="{FF2B5EF4-FFF2-40B4-BE49-F238E27FC236}">
                <a16:creationId xmlns:a16="http://schemas.microsoft.com/office/drawing/2014/main" id="{99FB601F-F108-4773-BDEA-A80C488A5594}"/>
              </a:ext>
            </a:extLst>
          </p:cNvPr>
          <p:cNvSpPr>
            <a:spLocks noGrp="1"/>
          </p:cNvSpPr>
          <p:nvPr>
            <p:ph type="ftr" sz="quarter" idx="11"/>
          </p:nvPr>
        </p:nvSpPr>
        <p:spPr/>
        <p:txBody>
          <a:bodyPr/>
          <a:lstStyle/>
          <a:p>
            <a:endParaRPr lang="en-GB"/>
          </a:p>
        </p:txBody>
      </p:sp>
      <p:sp>
        <p:nvSpPr>
          <p:cNvPr id="6" name="スライド番号プレースホルダー 5">
            <a:extLst>
              <a:ext uri="{FF2B5EF4-FFF2-40B4-BE49-F238E27FC236}">
                <a16:creationId xmlns:a16="http://schemas.microsoft.com/office/drawing/2014/main" id="{E34DB4AF-24FF-45D7-B3EC-FF8D9F8147FA}"/>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2169370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BA04A80-87D3-4FFC-9240-E735A58ECCD5}"/>
              </a:ext>
            </a:extLst>
          </p:cNvPr>
          <p:cNvSpPr>
            <a:spLocks noGrp="1"/>
          </p:cNvSpPr>
          <p:nvPr>
            <p:ph type="title"/>
          </p:nvPr>
        </p:nvSpPr>
        <p:spPr/>
        <p:txBody>
          <a:bodyPr/>
          <a:lstStyle/>
          <a:p>
            <a:r>
              <a:rPr lang="ja-JP" altLang="en-US"/>
              <a:t>マスター タイトルの書式設定</a:t>
            </a:r>
            <a:endParaRPr lang="en-GB"/>
          </a:p>
        </p:txBody>
      </p:sp>
      <p:sp>
        <p:nvSpPr>
          <p:cNvPr id="3" name="コンテンツ プレースホルダー 2">
            <a:extLst>
              <a:ext uri="{FF2B5EF4-FFF2-40B4-BE49-F238E27FC236}">
                <a16:creationId xmlns:a16="http://schemas.microsoft.com/office/drawing/2014/main" id="{21E8A395-1A3E-4448-92A3-02F845D405E0}"/>
              </a:ext>
            </a:extLst>
          </p:cNvPr>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4" name="コンテンツ プレースホルダー 3">
            <a:extLst>
              <a:ext uri="{FF2B5EF4-FFF2-40B4-BE49-F238E27FC236}">
                <a16:creationId xmlns:a16="http://schemas.microsoft.com/office/drawing/2014/main" id="{5F12DC33-ED9E-4324-9034-644CF045F03D}"/>
              </a:ext>
            </a:extLst>
          </p:cNvPr>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5" name="日付プレースホルダー 4">
            <a:extLst>
              <a:ext uri="{FF2B5EF4-FFF2-40B4-BE49-F238E27FC236}">
                <a16:creationId xmlns:a16="http://schemas.microsoft.com/office/drawing/2014/main" id="{33A279FB-6CB0-4FE1-A0CB-1BDEF1DF9C65}"/>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6" name="フッター プレースホルダー 5">
            <a:extLst>
              <a:ext uri="{FF2B5EF4-FFF2-40B4-BE49-F238E27FC236}">
                <a16:creationId xmlns:a16="http://schemas.microsoft.com/office/drawing/2014/main" id="{203D931C-8A3D-4759-BFB5-6C06AA3DBEF0}"/>
              </a:ext>
            </a:extLst>
          </p:cNvPr>
          <p:cNvSpPr>
            <a:spLocks noGrp="1"/>
          </p:cNvSpPr>
          <p:nvPr>
            <p:ph type="ftr" sz="quarter" idx="11"/>
          </p:nvPr>
        </p:nvSpPr>
        <p:spPr/>
        <p:txBody>
          <a:bodyPr/>
          <a:lstStyle/>
          <a:p>
            <a:endParaRPr lang="en-GB"/>
          </a:p>
        </p:txBody>
      </p:sp>
      <p:sp>
        <p:nvSpPr>
          <p:cNvPr id="7" name="スライド番号プレースホルダー 6">
            <a:extLst>
              <a:ext uri="{FF2B5EF4-FFF2-40B4-BE49-F238E27FC236}">
                <a16:creationId xmlns:a16="http://schemas.microsoft.com/office/drawing/2014/main" id="{77AA8C05-700C-432E-8304-A2CB1E24D0D2}"/>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2449044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739D39-7AA2-4F67-AD4B-A95637578107}"/>
              </a:ext>
            </a:extLst>
          </p:cNvPr>
          <p:cNvSpPr>
            <a:spLocks noGrp="1"/>
          </p:cNvSpPr>
          <p:nvPr>
            <p:ph type="title"/>
          </p:nvPr>
        </p:nvSpPr>
        <p:spPr>
          <a:xfrm>
            <a:off x="839788" y="365125"/>
            <a:ext cx="10515600" cy="1325563"/>
          </a:xfrm>
        </p:spPr>
        <p:txBody>
          <a:bodyPr/>
          <a:lstStyle/>
          <a:p>
            <a:r>
              <a:rPr lang="ja-JP" altLang="en-US"/>
              <a:t>マスター タイトルの書式設定</a:t>
            </a:r>
            <a:endParaRPr lang="en-GB"/>
          </a:p>
        </p:txBody>
      </p:sp>
      <p:sp>
        <p:nvSpPr>
          <p:cNvPr id="3" name="テキスト プレースホルダー 2">
            <a:extLst>
              <a:ext uri="{FF2B5EF4-FFF2-40B4-BE49-F238E27FC236}">
                <a16:creationId xmlns:a16="http://schemas.microsoft.com/office/drawing/2014/main" id="{DD6E404F-7FF5-465F-88A1-6A7B85E229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a:extLst>
              <a:ext uri="{FF2B5EF4-FFF2-40B4-BE49-F238E27FC236}">
                <a16:creationId xmlns:a16="http://schemas.microsoft.com/office/drawing/2014/main" id="{8B571F25-F127-4125-B564-8DB43ED0871E}"/>
              </a:ext>
            </a:extLst>
          </p:cNvPr>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5" name="テキスト プレースホルダー 4">
            <a:extLst>
              <a:ext uri="{FF2B5EF4-FFF2-40B4-BE49-F238E27FC236}">
                <a16:creationId xmlns:a16="http://schemas.microsoft.com/office/drawing/2014/main" id="{2D662569-E209-48AF-8F27-B91BBEAEA6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a:extLst>
              <a:ext uri="{FF2B5EF4-FFF2-40B4-BE49-F238E27FC236}">
                <a16:creationId xmlns:a16="http://schemas.microsoft.com/office/drawing/2014/main" id="{1C40237C-1D38-466D-AF59-1A035667FEE9}"/>
              </a:ext>
            </a:extLst>
          </p:cNvPr>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7" name="日付プレースホルダー 6">
            <a:extLst>
              <a:ext uri="{FF2B5EF4-FFF2-40B4-BE49-F238E27FC236}">
                <a16:creationId xmlns:a16="http://schemas.microsoft.com/office/drawing/2014/main" id="{51E48E5B-8EA9-4995-8DBD-2CED49958A64}"/>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8" name="フッター プレースホルダー 7">
            <a:extLst>
              <a:ext uri="{FF2B5EF4-FFF2-40B4-BE49-F238E27FC236}">
                <a16:creationId xmlns:a16="http://schemas.microsoft.com/office/drawing/2014/main" id="{58482E06-A4ED-4CEF-A9B5-5F9520FD1923}"/>
              </a:ext>
            </a:extLst>
          </p:cNvPr>
          <p:cNvSpPr>
            <a:spLocks noGrp="1"/>
          </p:cNvSpPr>
          <p:nvPr>
            <p:ph type="ftr" sz="quarter" idx="11"/>
          </p:nvPr>
        </p:nvSpPr>
        <p:spPr/>
        <p:txBody>
          <a:bodyPr/>
          <a:lstStyle/>
          <a:p>
            <a:endParaRPr lang="en-GB"/>
          </a:p>
        </p:txBody>
      </p:sp>
      <p:sp>
        <p:nvSpPr>
          <p:cNvPr id="9" name="スライド番号プレースホルダー 8">
            <a:extLst>
              <a:ext uri="{FF2B5EF4-FFF2-40B4-BE49-F238E27FC236}">
                <a16:creationId xmlns:a16="http://schemas.microsoft.com/office/drawing/2014/main" id="{6900F672-70BB-464B-A25D-1D649B0010A2}"/>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360813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C06B44-B809-48BD-94D3-E27335FAC2BC}"/>
              </a:ext>
            </a:extLst>
          </p:cNvPr>
          <p:cNvSpPr>
            <a:spLocks noGrp="1"/>
          </p:cNvSpPr>
          <p:nvPr>
            <p:ph type="title"/>
          </p:nvPr>
        </p:nvSpPr>
        <p:spPr/>
        <p:txBody>
          <a:bodyPr/>
          <a:lstStyle/>
          <a:p>
            <a:r>
              <a:rPr lang="ja-JP" altLang="en-US"/>
              <a:t>マスター タイトルの書式設定</a:t>
            </a:r>
            <a:endParaRPr lang="en-GB"/>
          </a:p>
        </p:txBody>
      </p:sp>
      <p:sp>
        <p:nvSpPr>
          <p:cNvPr id="3" name="日付プレースホルダー 2">
            <a:extLst>
              <a:ext uri="{FF2B5EF4-FFF2-40B4-BE49-F238E27FC236}">
                <a16:creationId xmlns:a16="http://schemas.microsoft.com/office/drawing/2014/main" id="{04AB5B23-02CA-4167-A123-CFCF5B9F9C33}"/>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4" name="フッター プレースホルダー 3">
            <a:extLst>
              <a:ext uri="{FF2B5EF4-FFF2-40B4-BE49-F238E27FC236}">
                <a16:creationId xmlns:a16="http://schemas.microsoft.com/office/drawing/2014/main" id="{C75AFFBB-4428-484F-89F6-99167ADD9465}"/>
              </a:ext>
            </a:extLst>
          </p:cNvPr>
          <p:cNvSpPr>
            <a:spLocks noGrp="1"/>
          </p:cNvSpPr>
          <p:nvPr>
            <p:ph type="ftr" sz="quarter" idx="11"/>
          </p:nvPr>
        </p:nvSpPr>
        <p:spPr/>
        <p:txBody>
          <a:bodyPr/>
          <a:lstStyle/>
          <a:p>
            <a:endParaRPr lang="en-GB"/>
          </a:p>
        </p:txBody>
      </p:sp>
      <p:sp>
        <p:nvSpPr>
          <p:cNvPr id="5" name="スライド番号プレースホルダー 4">
            <a:extLst>
              <a:ext uri="{FF2B5EF4-FFF2-40B4-BE49-F238E27FC236}">
                <a16:creationId xmlns:a16="http://schemas.microsoft.com/office/drawing/2014/main" id="{7A8862C7-2141-44C8-A1CD-436770107382}"/>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1643979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7195B28-008F-40DD-91F7-029EBDF3FBBF}"/>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3" name="フッター プレースホルダー 2">
            <a:extLst>
              <a:ext uri="{FF2B5EF4-FFF2-40B4-BE49-F238E27FC236}">
                <a16:creationId xmlns:a16="http://schemas.microsoft.com/office/drawing/2014/main" id="{DF19221A-00FE-4C96-AD56-80E39670EAE6}"/>
              </a:ext>
            </a:extLst>
          </p:cNvPr>
          <p:cNvSpPr>
            <a:spLocks noGrp="1"/>
          </p:cNvSpPr>
          <p:nvPr>
            <p:ph type="ftr" sz="quarter" idx="11"/>
          </p:nvPr>
        </p:nvSpPr>
        <p:spPr/>
        <p:txBody>
          <a:bodyPr/>
          <a:lstStyle/>
          <a:p>
            <a:endParaRPr lang="en-GB"/>
          </a:p>
        </p:txBody>
      </p:sp>
      <p:sp>
        <p:nvSpPr>
          <p:cNvPr id="4" name="スライド番号プレースホルダー 3">
            <a:extLst>
              <a:ext uri="{FF2B5EF4-FFF2-40B4-BE49-F238E27FC236}">
                <a16:creationId xmlns:a16="http://schemas.microsoft.com/office/drawing/2014/main" id="{7975D086-33CC-4B41-A622-98521E77A0C2}"/>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4122433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91EE69-4C7A-418D-8632-70598023C71C}"/>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GB"/>
          </a:p>
        </p:txBody>
      </p:sp>
      <p:sp>
        <p:nvSpPr>
          <p:cNvPr id="3" name="コンテンツ プレースホルダー 2">
            <a:extLst>
              <a:ext uri="{FF2B5EF4-FFF2-40B4-BE49-F238E27FC236}">
                <a16:creationId xmlns:a16="http://schemas.microsoft.com/office/drawing/2014/main" id="{E65204F6-CB90-48D9-AD50-E15C0CD952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4" name="テキスト プレースホルダー 3">
            <a:extLst>
              <a:ext uri="{FF2B5EF4-FFF2-40B4-BE49-F238E27FC236}">
                <a16:creationId xmlns:a16="http://schemas.microsoft.com/office/drawing/2014/main" id="{2D9A42A1-50B8-4106-9E27-E7239429C1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48F98250-1DBD-45E5-BBFE-DCC383C65E52}"/>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6" name="フッター プレースホルダー 5">
            <a:extLst>
              <a:ext uri="{FF2B5EF4-FFF2-40B4-BE49-F238E27FC236}">
                <a16:creationId xmlns:a16="http://schemas.microsoft.com/office/drawing/2014/main" id="{7D590106-9C38-4A76-A7B3-B4DFBC04EE48}"/>
              </a:ext>
            </a:extLst>
          </p:cNvPr>
          <p:cNvSpPr>
            <a:spLocks noGrp="1"/>
          </p:cNvSpPr>
          <p:nvPr>
            <p:ph type="ftr" sz="quarter" idx="11"/>
          </p:nvPr>
        </p:nvSpPr>
        <p:spPr/>
        <p:txBody>
          <a:bodyPr/>
          <a:lstStyle/>
          <a:p>
            <a:endParaRPr lang="en-GB"/>
          </a:p>
        </p:txBody>
      </p:sp>
      <p:sp>
        <p:nvSpPr>
          <p:cNvPr id="7" name="スライド番号プレースホルダー 6">
            <a:extLst>
              <a:ext uri="{FF2B5EF4-FFF2-40B4-BE49-F238E27FC236}">
                <a16:creationId xmlns:a16="http://schemas.microsoft.com/office/drawing/2014/main" id="{0A5CAB49-45B4-4DF4-A0B2-7A8D487DC9AD}"/>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1927040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BF2E9D-F526-4CC1-90EE-FEED8EEEF441}"/>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GB"/>
          </a:p>
        </p:txBody>
      </p:sp>
      <p:sp>
        <p:nvSpPr>
          <p:cNvPr id="3" name="図プレースホルダー 2">
            <a:extLst>
              <a:ext uri="{FF2B5EF4-FFF2-40B4-BE49-F238E27FC236}">
                <a16:creationId xmlns:a16="http://schemas.microsoft.com/office/drawing/2014/main" id="{6D92B98C-47EA-49A1-AA15-40DBCB5BF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テキスト プレースホルダー 3">
            <a:extLst>
              <a:ext uri="{FF2B5EF4-FFF2-40B4-BE49-F238E27FC236}">
                <a16:creationId xmlns:a16="http://schemas.microsoft.com/office/drawing/2014/main" id="{564B93E3-53E6-4DAF-9CA3-310A8D30D8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CB2199B3-F3F3-43B0-A94F-FA94FD6747B1}"/>
              </a:ext>
            </a:extLst>
          </p:cNvPr>
          <p:cNvSpPr>
            <a:spLocks noGrp="1"/>
          </p:cNvSpPr>
          <p:nvPr>
            <p:ph type="dt" sz="half" idx="10"/>
          </p:nvPr>
        </p:nvSpPr>
        <p:spPr/>
        <p:txBody>
          <a:bodyPr/>
          <a:lstStyle/>
          <a:p>
            <a:fld id="{545C10CF-7970-43E4-97FC-A6F2B0BA754C}" type="datetimeFigureOut">
              <a:rPr lang="en-GB" smtClean="0"/>
              <a:t>10/12/2021</a:t>
            </a:fld>
            <a:endParaRPr lang="en-GB"/>
          </a:p>
        </p:txBody>
      </p:sp>
      <p:sp>
        <p:nvSpPr>
          <p:cNvPr id="6" name="フッター プレースホルダー 5">
            <a:extLst>
              <a:ext uri="{FF2B5EF4-FFF2-40B4-BE49-F238E27FC236}">
                <a16:creationId xmlns:a16="http://schemas.microsoft.com/office/drawing/2014/main" id="{7AEFB578-C79A-49D6-B3FF-0E1F6BFDC4C8}"/>
              </a:ext>
            </a:extLst>
          </p:cNvPr>
          <p:cNvSpPr>
            <a:spLocks noGrp="1"/>
          </p:cNvSpPr>
          <p:nvPr>
            <p:ph type="ftr" sz="quarter" idx="11"/>
          </p:nvPr>
        </p:nvSpPr>
        <p:spPr/>
        <p:txBody>
          <a:bodyPr/>
          <a:lstStyle/>
          <a:p>
            <a:endParaRPr lang="en-GB"/>
          </a:p>
        </p:txBody>
      </p:sp>
      <p:sp>
        <p:nvSpPr>
          <p:cNvPr id="7" name="スライド番号プレースホルダー 6">
            <a:extLst>
              <a:ext uri="{FF2B5EF4-FFF2-40B4-BE49-F238E27FC236}">
                <a16:creationId xmlns:a16="http://schemas.microsoft.com/office/drawing/2014/main" id="{F1A11855-B868-46D4-B797-2021A8B229A2}"/>
              </a:ext>
            </a:extLst>
          </p:cNvPr>
          <p:cNvSpPr>
            <a:spLocks noGrp="1"/>
          </p:cNvSpPr>
          <p:nvPr>
            <p:ph type="sldNum" sz="quarter" idx="12"/>
          </p:nvPr>
        </p:nvSpPr>
        <p:spPr/>
        <p:txBody>
          <a:bodyPr/>
          <a:lstStyle/>
          <a:p>
            <a:fld id="{0D0A0785-8CAE-4A1E-8659-82BFDC0DEB91}" type="slidenum">
              <a:rPr lang="en-GB" smtClean="0"/>
              <a:t>‹#›</a:t>
            </a:fld>
            <a:endParaRPr lang="en-GB"/>
          </a:p>
        </p:txBody>
      </p:sp>
    </p:spTree>
    <p:extLst>
      <p:ext uri="{BB962C8B-B14F-4D97-AF65-F5344CB8AC3E}">
        <p14:creationId xmlns:p14="http://schemas.microsoft.com/office/powerpoint/2010/main" val="3669245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603BD7E-F745-4F07-AB5B-042D02B69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GB"/>
          </a:p>
        </p:txBody>
      </p:sp>
      <p:sp>
        <p:nvSpPr>
          <p:cNvPr id="3" name="テキスト プレースホルダー 2">
            <a:extLst>
              <a:ext uri="{FF2B5EF4-FFF2-40B4-BE49-F238E27FC236}">
                <a16:creationId xmlns:a16="http://schemas.microsoft.com/office/drawing/2014/main" id="{F62E6397-ED36-4CD2-8A81-C9AC719AEB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4" name="日付プレースホルダー 3">
            <a:extLst>
              <a:ext uri="{FF2B5EF4-FFF2-40B4-BE49-F238E27FC236}">
                <a16:creationId xmlns:a16="http://schemas.microsoft.com/office/drawing/2014/main" id="{458D0E5F-C512-4D84-ABE2-8A48A060D0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5C10CF-7970-43E4-97FC-A6F2B0BA754C}" type="datetimeFigureOut">
              <a:rPr lang="en-GB" smtClean="0"/>
              <a:t>10/12/2021</a:t>
            </a:fld>
            <a:endParaRPr lang="en-GB"/>
          </a:p>
        </p:txBody>
      </p:sp>
      <p:sp>
        <p:nvSpPr>
          <p:cNvPr id="5" name="フッター プレースホルダー 4">
            <a:extLst>
              <a:ext uri="{FF2B5EF4-FFF2-40B4-BE49-F238E27FC236}">
                <a16:creationId xmlns:a16="http://schemas.microsoft.com/office/drawing/2014/main" id="{920AD450-CCAF-430A-8F9F-11C29C78F7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スライド番号プレースホルダー 5">
            <a:extLst>
              <a:ext uri="{FF2B5EF4-FFF2-40B4-BE49-F238E27FC236}">
                <a16:creationId xmlns:a16="http://schemas.microsoft.com/office/drawing/2014/main" id="{490F49E9-133C-4D5D-8580-C600A24F46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0A0785-8CAE-4A1E-8659-82BFDC0DEB91}" type="slidenum">
              <a:rPr lang="en-GB" smtClean="0"/>
              <a:t>‹#›</a:t>
            </a:fld>
            <a:endParaRPr lang="en-GB"/>
          </a:p>
        </p:txBody>
      </p:sp>
    </p:spTree>
    <p:extLst>
      <p:ext uri="{BB962C8B-B14F-4D97-AF65-F5344CB8AC3E}">
        <p14:creationId xmlns:p14="http://schemas.microsoft.com/office/powerpoint/2010/main" val="28858041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395D5D-882F-455F-B211-1CA46BF6FC85}"/>
              </a:ext>
            </a:extLst>
          </p:cNvPr>
          <p:cNvSpPr>
            <a:spLocks noGrp="1"/>
          </p:cNvSpPr>
          <p:nvPr>
            <p:ph type="ctrTitle"/>
          </p:nvPr>
        </p:nvSpPr>
        <p:spPr/>
        <p:txBody>
          <a:bodyPr>
            <a:normAutofit/>
          </a:bodyPr>
          <a:lstStyle/>
          <a:p>
            <a:pPr algn="l"/>
            <a:r>
              <a:rPr lang="en-GB" sz="2800" dirty="0"/>
              <a:t>RP-213519</a:t>
            </a:r>
            <a:br>
              <a:rPr lang="en-GB" sz="3600" dirty="0"/>
            </a:br>
            <a:br>
              <a:rPr lang="en-GB" sz="3600" dirty="0"/>
            </a:br>
            <a:r>
              <a:rPr lang="en-GB" sz="3600" dirty="0"/>
              <a:t>Moderator’s summary for [94e-29-R18-gNB-CU]</a:t>
            </a:r>
          </a:p>
        </p:txBody>
      </p:sp>
      <p:sp>
        <p:nvSpPr>
          <p:cNvPr id="3" name="字幕 2">
            <a:extLst>
              <a:ext uri="{FF2B5EF4-FFF2-40B4-BE49-F238E27FC236}">
                <a16:creationId xmlns:a16="http://schemas.microsoft.com/office/drawing/2014/main" id="{28DCEDC5-3642-4619-A11A-3EA5105E2935}"/>
              </a:ext>
            </a:extLst>
          </p:cNvPr>
          <p:cNvSpPr>
            <a:spLocks noGrp="1"/>
          </p:cNvSpPr>
          <p:nvPr>
            <p:ph type="subTitle" idx="1"/>
          </p:nvPr>
        </p:nvSpPr>
        <p:spPr/>
        <p:txBody>
          <a:bodyPr/>
          <a:lstStyle/>
          <a:p>
            <a:pPr algn="l"/>
            <a:r>
              <a:rPr lang="en-GB" dirty="0"/>
              <a:t>NTT Docomo (Moderator)</a:t>
            </a:r>
          </a:p>
        </p:txBody>
      </p:sp>
    </p:spTree>
    <p:extLst>
      <p:ext uri="{BB962C8B-B14F-4D97-AF65-F5344CB8AC3E}">
        <p14:creationId xmlns:p14="http://schemas.microsoft.com/office/powerpoint/2010/main" val="174712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D9BE72-645A-44F7-9CCF-5E36555B1FC5}"/>
              </a:ext>
            </a:extLst>
          </p:cNvPr>
          <p:cNvSpPr>
            <a:spLocks noGrp="1"/>
          </p:cNvSpPr>
          <p:nvPr>
            <p:ph type="title"/>
          </p:nvPr>
        </p:nvSpPr>
        <p:spPr>
          <a:xfrm>
            <a:off x="838200" y="365125"/>
            <a:ext cx="10515600" cy="647887"/>
          </a:xfrm>
        </p:spPr>
        <p:txBody>
          <a:bodyPr>
            <a:normAutofit fontScale="90000"/>
          </a:bodyPr>
          <a:lstStyle/>
          <a:p>
            <a:r>
              <a:rPr lang="en-GB" dirty="0"/>
              <a:t>Necessity of the project / Justifications</a:t>
            </a:r>
          </a:p>
        </p:txBody>
      </p:sp>
      <p:sp>
        <p:nvSpPr>
          <p:cNvPr id="3" name="コンテンツ プレースホルダー 2">
            <a:extLst>
              <a:ext uri="{FF2B5EF4-FFF2-40B4-BE49-F238E27FC236}">
                <a16:creationId xmlns:a16="http://schemas.microsoft.com/office/drawing/2014/main" id="{7E88C6D5-5B96-4F30-B946-4640FC975EAC}"/>
              </a:ext>
            </a:extLst>
          </p:cNvPr>
          <p:cNvSpPr>
            <a:spLocks noGrp="1"/>
          </p:cNvSpPr>
          <p:nvPr>
            <p:ph idx="1"/>
          </p:nvPr>
        </p:nvSpPr>
        <p:spPr>
          <a:xfrm>
            <a:off x="838200" y="1138518"/>
            <a:ext cx="10515600" cy="5038445"/>
          </a:xfrm>
        </p:spPr>
        <p:txBody>
          <a:bodyPr>
            <a:normAutofit fontScale="92500" lnSpcReduction="20000"/>
          </a:bodyPr>
          <a:lstStyle/>
          <a:p>
            <a:r>
              <a:rPr lang="en-GB" dirty="0"/>
              <a:t>Majority thinks study is needed/acceptable, at least for identifying scenarios and see if solutions</a:t>
            </a:r>
          </a:p>
          <a:p>
            <a:pPr lvl="1"/>
            <a:r>
              <a:rPr lang="en-GB" sz="2000" dirty="0"/>
              <a:t>Inter-node coordination required on “entire node failure”.</a:t>
            </a:r>
          </a:p>
          <a:p>
            <a:pPr lvl="1"/>
            <a:r>
              <a:rPr lang="en-GB" sz="2000" dirty="0"/>
              <a:t>Need for inter-operable solutions.</a:t>
            </a:r>
          </a:p>
          <a:p>
            <a:endParaRPr lang="en-GB" dirty="0"/>
          </a:p>
          <a:p>
            <a:r>
              <a:rPr lang="en-GB" dirty="0"/>
              <a:t>Still some oppositions:</a:t>
            </a:r>
          </a:p>
          <a:p>
            <a:pPr lvl="1"/>
            <a:r>
              <a:rPr lang="en-GB" sz="2000" dirty="0"/>
              <a:t>“Equipment-level stability” is enough</a:t>
            </a:r>
          </a:p>
          <a:p>
            <a:pPr lvl="1"/>
            <a:r>
              <a:rPr lang="en-GB" sz="2000" dirty="0"/>
              <a:t>If not enough, resiliency can still be improved by private implementations</a:t>
            </a:r>
          </a:p>
          <a:p>
            <a:pPr lvl="2"/>
            <a:r>
              <a:rPr lang="en-GB" sz="1600" dirty="0"/>
              <a:t>TS 38.401 says:</a:t>
            </a:r>
          </a:p>
          <a:p>
            <a:pPr lvl="2"/>
            <a:r>
              <a:rPr lang="en-GB" sz="1600" dirty="0"/>
              <a:t>NOTE:	For resiliency, a gNB-DU may be connected to multiple gNB-CUs by appropriate implementation.</a:t>
            </a:r>
          </a:p>
          <a:p>
            <a:pPr lvl="1"/>
            <a:r>
              <a:rPr lang="en-GB" sz="2000" dirty="0"/>
              <a:t>Many scenarios to look at</a:t>
            </a:r>
          </a:p>
          <a:p>
            <a:endParaRPr lang="en-GB" sz="2400" dirty="0"/>
          </a:p>
          <a:p>
            <a:r>
              <a:rPr lang="en-GB" sz="2400" dirty="0"/>
              <a:t>Opponents wants to have clear scenario that cannot be solved by private implementations</a:t>
            </a:r>
          </a:p>
          <a:p>
            <a:r>
              <a:rPr lang="en-GB" sz="2400" dirty="0"/>
              <a:t>This needs “solution” discussion at the plenary level</a:t>
            </a:r>
          </a:p>
        </p:txBody>
      </p:sp>
    </p:spTree>
    <p:extLst>
      <p:ext uri="{BB962C8B-B14F-4D97-AF65-F5344CB8AC3E}">
        <p14:creationId xmlns:p14="http://schemas.microsoft.com/office/powerpoint/2010/main" val="1828140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D9BE72-645A-44F7-9CCF-5E36555B1FC5}"/>
              </a:ext>
            </a:extLst>
          </p:cNvPr>
          <p:cNvSpPr>
            <a:spLocks noGrp="1"/>
          </p:cNvSpPr>
          <p:nvPr>
            <p:ph type="title"/>
          </p:nvPr>
        </p:nvSpPr>
        <p:spPr>
          <a:xfrm>
            <a:off x="838200" y="365125"/>
            <a:ext cx="10515600" cy="647887"/>
          </a:xfrm>
        </p:spPr>
        <p:txBody>
          <a:bodyPr>
            <a:normAutofit fontScale="90000"/>
          </a:bodyPr>
          <a:lstStyle/>
          <a:p>
            <a:r>
              <a:rPr lang="en-GB" dirty="0"/>
              <a:t>Justifications</a:t>
            </a:r>
          </a:p>
        </p:txBody>
      </p:sp>
      <p:sp>
        <p:nvSpPr>
          <p:cNvPr id="3" name="コンテンツ プレースホルダー 2">
            <a:extLst>
              <a:ext uri="{FF2B5EF4-FFF2-40B4-BE49-F238E27FC236}">
                <a16:creationId xmlns:a16="http://schemas.microsoft.com/office/drawing/2014/main" id="{7E88C6D5-5B96-4F30-B946-4640FC975EAC}"/>
              </a:ext>
            </a:extLst>
          </p:cNvPr>
          <p:cNvSpPr>
            <a:spLocks noGrp="1"/>
          </p:cNvSpPr>
          <p:nvPr>
            <p:ph idx="1"/>
          </p:nvPr>
        </p:nvSpPr>
        <p:spPr>
          <a:xfrm>
            <a:off x="838200" y="2976281"/>
            <a:ext cx="10515600" cy="3200681"/>
          </a:xfrm>
        </p:spPr>
        <p:txBody>
          <a:bodyPr>
            <a:normAutofit/>
          </a:bodyPr>
          <a:lstStyle/>
          <a:p>
            <a:pPr marL="0" indent="0">
              <a:buNone/>
            </a:pPr>
            <a:r>
              <a:rPr lang="en-GB" sz="1800" dirty="0"/>
              <a:t>The split NG-RAN architecture is characterised by the presence of a single logical gNB-CU-CP connected to multiple logical gNB-DUs and logical gNB-CU-UPs, for each split gNB. Such architecture is affected by a single point of failure at the gNB-CU-CP. Failures at the gNB-CU-CP may cause interruption of UP traffic and disconnection of UEs.</a:t>
            </a:r>
          </a:p>
          <a:p>
            <a:pPr marL="0" indent="0">
              <a:buNone/>
            </a:pPr>
            <a:r>
              <a:rPr lang="en-GB" sz="1800" dirty="0"/>
              <a:t>For these reasons, failure scenarios which cannot be solved by currently specified means and corresponding interoperable recovery solutions should be studied that allow to recover from such failures ideally without any UP interruptions or UE disconnections/interruptions at CP level. Any potential solution studied should be based on the current NG-RAN architecture.</a:t>
            </a:r>
          </a:p>
        </p:txBody>
      </p:sp>
      <p:sp>
        <p:nvSpPr>
          <p:cNvPr id="4" name="コンテンツ プレースホルダー 2">
            <a:extLst>
              <a:ext uri="{FF2B5EF4-FFF2-40B4-BE49-F238E27FC236}">
                <a16:creationId xmlns:a16="http://schemas.microsoft.com/office/drawing/2014/main" id="{76D2D72E-F392-4B28-A253-B14D2C18C982}"/>
              </a:ext>
            </a:extLst>
          </p:cNvPr>
          <p:cNvSpPr txBox="1">
            <a:spLocks/>
          </p:cNvSpPr>
          <p:nvPr/>
        </p:nvSpPr>
        <p:spPr>
          <a:xfrm>
            <a:off x="838200" y="1138518"/>
            <a:ext cx="10515600" cy="14881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Alignment to the change in the objective sections</a:t>
            </a:r>
          </a:p>
          <a:p>
            <a:r>
              <a:rPr lang="en-GB" sz="2000" dirty="0"/>
              <a:t>Minor improvements</a:t>
            </a:r>
          </a:p>
        </p:txBody>
      </p:sp>
    </p:spTree>
    <p:extLst>
      <p:ext uri="{BB962C8B-B14F-4D97-AF65-F5344CB8AC3E}">
        <p14:creationId xmlns:p14="http://schemas.microsoft.com/office/powerpoint/2010/main" val="1268952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D9BE72-645A-44F7-9CCF-5E36555B1FC5}"/>
              </a:ext>
            </a:extLst>
          </p:cNvPr>
          <p:cNvSpPr>
            <a:spLocks noGrp="1"/>
          </p:cNvSpPr>
          <p:nvPr>
            <p:ph type="title"/>
          </p:nvPr>
        </p:nvSpPr>
        <p:spPr>
          <a:xfrm>
            <a:off x="838200" y="365125"/>
            <a:ext cx="10515600" cy="647887"/>
          </a:xfrm>
        </p:spPr>
        <p:txBody>
          <a:bodyPr>
            <a:normAutofit fontScale="90000"/>
          </a:bodyPr>
          <a:lstStyle/>
          <a:p>
            <a:r>
              <a:rPr lang="en-GB" dirty="0"/>
              <a:t>Objectives</a:t>
            </a:r>
          </a:p>
        </p:txBody>
      </p:sp>
      <p:sp>
        <p:nvSpPr>
          <p:cNvPr id="3" name="コンテンツ プレースホルダー 2">
            <a:extLst>
              <a:ext uri="{FF2B5EF4-FFF2-40B4-BE49-F238E27FC236}">
                <a16:creationId xmlns:a16="http://schemas.microsoft.com/office/drawing/2014/main" id="{7E88C6D5-5B96-4F30-B946-4640FC975EAC}"/>
              </a:ext>
            </a:extLst>
          </p:cNvPr>
          <p:cNvSpPr>
            <a:spLocks noGrp="1"/>
          </p:cNvSpPr>
          <p:nvPr>
            <p:ph idx="1"/>
          </p:nvPr>
        </p:nvSpPr>
        <p:spPr>
          <a:xfrm>
            <a:off x="838200" y="2976281"/>
            <a:ext cx="10515600" cy="3200681"/>
          </a:xfrm>
        </p:spPr>
        <p:txBody>
          <a:bodyPr>
            <a:normAutofit/>
          </a:bodyPr>
          <a:lstStyle/>
          <a:p>
            <a:pPr marL="0" indent="0">
              <a:buNone/>
            </a:pPr>
            <a:r>
              <a:rPr lang="en-GB" sz="1600" dirty="0"/>
              <a:t>The study should be based on the current architecture framework for the NG-RAN (i.e. no new interfaces should be defined). </a:t>
            </a:r>
          </a:p>
          <a:p>
            <a:pPr marL="0" indent="0">
              <a:buNone/>
            </a:pPr>
            <a:r>
              <a:rPr lang="en-GB" sz="1600" dirty="0"/>
              <a:t>The detailed objectives of the SI are listed as follows:</a:t>
            </a:r>
          </a:p>
          <a:p>
            <a:pPr lvl="1"/>
            <a:endParaRPr lang="en-GB" sz="1400" dirty="0"/>
          </a:p>
          <a:p>
            <a:r>
              <a:rPr lang="en-GB" sz="1600" dirty="0"/>
              <a:t>Define and study failure scenarios associated with the gNB-CU-CP</a:t>
            </a:r>
          </a:p>
          <a:p>
            <a:pPr lvl="1"/>
            <a:r>
              <a:rPr lang="en-GB" sz="1400" dirty="0">
                <a:highlight>
                  <a:srgbClr val="FFFF00"/>
                </a:highlight>
              </a:rPr>
              <a:t>Focus on scenarios involving an entire node failure of the gNB-CU-CP.</a:t>
            </a:r>
          </a:p>
          <a:p>
            <a:r>
              <a:rPr lang="en-GB" sz="1600" dirty="0"/>
              <a:t>Identify and study solutions for recovery of failures at the gNB-CU-CP, for enhanced resiliency</a:t>
            </a:r>
          </a:p>
          <a:p>
            <a:pPr lvl="1"/>
            <a:r>
              <a:rPr lang="en-GB" sz="1400" dirty="0"/>
              <a:t>NOTE 1: Solutions for gNB-CU-CP failure recovery should minimise signalling towards the UE and signalling load towards the network</a:t>
            </a:r>
          </a:p>
          <a:p>
            <a:pPr lvl="1"/>
            <a:r>
              <a:rPr lang="en-GB" sz="1400" dirty="0"/>
              <a:t>NOTE 2: Solutions for gNB-CU-CP failure recovery should minimise UP interruptions, namely they should minimize the service downtime from the end-user perspective. </a:t>
            </a:r>
          </a:p>
          <a:p>
            <a:pPr lvl="1"/>
            <a:r>
              <a:rPr lang="en-GB" sz="1400" dirty="0"/>
              <a:t>NOTE 3: Solutions for minimisation of control plane interruptions should also be targeted</a:t>
            </a:r>
          </a:p>
          <a:p>
            <a:pPr lvl="1"/>
            <a:r>
              <a:rPr lang="en-GB" sz="1400" dirty="0">
                <a:highlight>
                  <a:srgbClr val="FFFF00"/>
                </a:highlight>
              </a:rPr>
              <a:t>NOTE 4: No new signalling between the UE and the network should be defined</a:t>
            </a:r>
          </a:p>
          <a:p>
            <a:endParaRPr lang="en-GB" sz="1600" dirty="0"/>
          </a:p>
        </p:txBody>
      </p:sp>
      <p:sp>
        <p:nvSpPr>
          <p:cNvPr id="4" name="コンテンツ プレースホルダー 2">
            <a:extLst>
              <a:ext uri="{FF2B5EF4-FFF2-40B4-BE49-F238E27FC236}">
                <a16:creationId xmlns:a16="http://schemas.microsoft.com/office/drawing/2014/main" id="{76D2D72E-F392-4B28-A253-B14D2C18C982}"/>
              </a:ext>
            </a:extLst>
          </p:cNvPr>
          <p:cNvSpPr txBox="1">
            <a:spLocks/>
          </p:cNvSpPr>
          <p:nvPr/>
        </p:nvSpPr>
        <p:spPr>
          <a:xfrm>
            <a:off x="838200" y="1138518"/>
            <a:ext cx="10515600" cy="14881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Focus on “entire node failure” scenario</a:t>
            </a:r>
          </a:p>
          <a:p>
            <a:r>
              <a:rPr lang="en-GB" sz="2000" dirty="0"/>
              <a:t>Clarify that no </a:t>
            </a:r>
            <a:r>
              <a:rPr lang="en-GB" sz="2000" dirty="0" err="1"/>
              <a:t>Uu</a:t>
            </a:r>
            <a:r>
              <a:rPr lang="en-GB" sz="2000" dirty="0"/>
              <a:t> spec impact is intended</a:t>
            </a:r>
          </a:p>
          <a:p>
            <a:r>
              <a:rPr lang="en-GB" sz="2000" dirty="0"/>
              <a:t>Other minor improvements</a:t>
            </a:r>
          </a:p>
        </p:txBody>
      </p:sp>
    </p:spTree>
    <p:extLst>
      <p:ext uri="{BB962C8B-B14F-4D97-AF65-F5344CB8AC3E}">
        <p14:creationId xmlns:p14="http://schemas.microsoft.com/office/powerpoint/2010/main" val="2053217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D9BE72-645A-44F7-9CCF-5E36555B1FC5}"/>
              </a:ext>
            </a:extLst>
          </p:cNvPr>
          <p:cNvSpPr>
            <a:spLocks noGrp="1"/>
          </p:cNvSpPr>
          <p:nvPr>
            <p:ph type="title"/>
          </p:nvPr>
        </p:nvSpPr>
        <p:spPr>
          <a:xfrm>
            <a:off x="838200" y="365125"/>
            <a:ext cx="10515600" cy="647887"/>
          </a:xfrm>
        </p:spPr>
        <p:txBody>
          <a:bodyPr>
            <a:normAutofit fontScale="90000"/>
          </a:bodyPr>
          <a:lstStyle/>
          <a:p>
            <a:r>
              <a:rPr lang="en-GB" dirty="0"/>
              <a:t>SI or TEI</a:t>
            </a:r>
          </a:p>
        </p:txBody>
      </p:sp>
      <p:sp>
        <p:nvSpPr>
          <p:cNvPr id="4" name="コンテンツ プレースホルダー 2">
            <a:extLst>
              <a:ext uri="{FF2B5EF4-FFF2-40B4-BE49-F238E27FC236}">
                <a16:creationId xmlns:a16="http://schemas.microsoft.com/office/drawing/2014/main" id="{76D2D72E-F392-4B28-A253-B14D2C18C982}"/>
              </a:ext>
            </a:extLst>
          </p:cNvPr>
          <p:cNvSpPr txBox="1">
            <a:spLocks/>
          </p:cNvSpPr>
          <p:nvPr/>
        </p:nvSpPr>
        <p:spPr>
          <a:xfrm>
            <a:off x="838200" y="1138518"/>
            <a:ext cx="10515600" cy="41596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No consensus</a:t>
            </a:r>
          </a:p>
          <a:p>
            <a:endParaRPr lang="en-GB" sz="2000" dirty="0"/>
          </a:p>
          <a:p>
            <a:r>
              <a:rPr lang="en-GB" sz="2000" dirty="0"/>
              <a:t>This question is almost identical to the necessity of this project.</a:t>
            </a:r>
          </a:p>
          <a:p>
            <a:r>
              <a:rPr lang="en-GB" sz="2000" dirty="0"/>
              <a:t>Study cannot be managed without structured discussion based on a SID scope, guidance from SI rapporteur, documentation of scenarios &amp; associated solutions in a TR etc.</a:t>
            </a:r>
          </a:p>
          <a:p>
            <a:r>
              <a:rPr lang="en-GB" sz="2000" dirty="0"/>
              <a:t>Promotors of TEI think that no “study phase” is needed, and want interested companies to first clarify specific standardization impacts</a:t>
            </a:r>
          </a:p>
          <a:p>
            <a:pPr lvl="1"/>
            <a:r>
              <a:rPr lang="en-GB" sz="1600" dirty="0"/>
              <a:t>One of the promotors assume “Stage-2 clarifications”</a:t>
            </a:r>
            <a:endParaRPr lang="en-GB" sz="2000" dirty="0"/>
          </a:p>
          <a:p>
            <a:endParaRPr lang="en-GB" sz="2000" dirty="0"/>
          </a:p>
        </p:txBody>
      </p:sp>
    </p:spTree>
    <p:extLst>
      <p:ext uri="{BB962C8B-B14F-4D97-AF65-F5344CB8AC3E}">
        <p14:creationId xmlns:p14="http://schemas.microsoft.com/office/powerpoint/2010/main" val="45473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D9BE72-645A-44F7-9CCF-5E36555B1FC5}"/>
              </a:ext>
            </a:extLst>
          </p:cNvPr>
          <p:cNvSpPr>
            <a:spLocks noGrp="1"/>
          </p:cNvSpPr>
          <p:nvPr>
            <p:ph type="title"/>
          </p:nvPr>
        </p:nvSpPr>
        <p:spPr>
          <a:xfrm>
            <a:off x="838200" y="365125"/>
            <a:ext cx="10515600" cy="647887"/>
          </a:xfrm>
        </p:spPr>
        <p:txBody>
          <a:bodyPr>
            <a:normAutofit fontScale="90000"/>
          </a:bodyPr>
          <a:lstStyle/>
          <a:p>
            <a:r>
              <a:rPr lang="en-GB" dirty="0"/>
              <a:t>Moderator Recommendations</a:t>
            </a:r>
          </a:p>
        </p:txBody>
      </p:sp>
      <p:sp>
        <p:nvSpPr>
          <p:cNvPr id="4" name="コンテンツ プレースホルダー 2">
            <a:extLst>
              <a:ext uri="{FF2B5EF4-FFF2-40B4-BE49-F238E27FC236}">
                <a16:creationId xmlns:a16="http://schemas.microsoft.com/office/drawing/2014/main" id="{76D2D72E-F392-4B28-A253-B14D2C18C982}"/>
              </a:ext>
            </a:extLst>
          </p:cNvPr>
          <p:cNvSpPr txBox="1">
            <a:spLocks/>
          </p:cNvSpPr>
          <p:nvPr/>
        </p:nvSpPr>
        <p:spPr>
          <a:xfrm>
            <a:off x="838200" y="1138518"/>
            <a:ext cx="10515600" cy="35679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1: Study failure scenarios and potential solutions</a:t>
            </a:r>
          </a:p>
          <a:p>
            <a:r>
              <a:rPr lang="en-GB" sz="2400" dirty="0"/>
              <a:t>2: Finalize the SID next week</a:t>
            </a:r>
            <a:endParaRPr lang="en-GB" sz="2000" dirty="0"/>
          </a:p>
          <a:p>
            <a:endParaRPr lang="en-GB" sz="2200" dirty="0"/>
          </a:p>
          <a:p>
            <a:r>
              <a:rPr lang="en-GB" sz="2200" dirty="0"/>
              <a:t>Background (observations)</a:t>
            </a:r>
          </a:p>
          <a:p>
            <a:pPr lvl="1"/>
            <a:r>
              <a:rPr lang="en-GB" sz="1800" dirty="0"/>
              <a:t>High interest from companies</a:t>
            </a:r>
          </a:p>
          <a:p>
            <a:pPr lvl="1"/>
            <a:r>
              <a:rPr lang="en-GB" sz="1800" dirty="0"/>
              <a:t>Necessity and feasibility of potential solutions, and/or standardization can still be assessed</a:t>
            </a:r>
          </a:p>
          <a:p>
            <a:pPr lvl="1"/>
            <a:r>
              <a:rPr lang="en-GB" sz="1800" dirty="0"/>
              <a:t>Opponents’ doubt on the necessity of the project would not progress without structured technical discussions on failure scenarios</a:t>
            </a:r>
          </a:p>
          <a:p>
            <a:endParaRPr lang="en-GB" sz="2200" dirty="0"/>
          </a:p>
        </p:txBody>
      </p:sp>
    </p:spTree>
    <p:extLst>
      <p:ext uri="{BB962C8B-B14F-4D97-AF65-F5344CB8AC3E}">
        <p14:creationId xmlns:p14="http://schemas.microsoft.com/office/powerpoint/2010/main" val="392170219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550</Words>
  <Application>Microsoft Office PowerPoint</Application>
  <PresentationFormat>ワイド画面</PresentationFormat>
  <Paragraphs>50</Paragraphs>
  <Slides>6</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6</vt:i4>
      </vt:variant>
    </vt:vector>
  </HeadingPairs>
  <TitlesOfParts>
    <vt:vector size="10" baseType="lpstr">
      <vt:lpstr>Arial</vt:lpstr>
      <vt:lpstr>Calibri</vt:lpstr>
      <vt:lpstr>Calibri Light</vt:lpstr>
      <vt:lpstr>Office テーマ</vt:lpstr>
      <vt:lpstr>RP-213519  Moderator’s summary for [94e-29-R18-gNB-CU]</vt:lpstr>
      <vt:lpstr>Necessity of the project / Justifications</vt:lpstr>
      <vt:lpstr>Justifications</vt:lpstr>
      <vt:lpstr>Objectives</vt:lpstr>
      <vt:lpstr>SI or TEI</vt:lpstr>
      <vt:lpstr>Moderator 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RP-213519  Moderator’s summary for [94e-29-R18-gNB-CU]</dc:title>
  <dc:creator>v04</dc:creator>
  <cp:lastModifiedBy>v04</cp:lastModifiedBy>
  <cp:revision>6</cp:revision>
  <dcterms:created xsi:type="dcterms:W3CDTF">2021-12-09T19:22:19Z</dcterms:created>
  <dcterms:modified xsi:type="dcterms:W3CDTF">2021-12-09T20:14:57Z</dcterms:modified>
</cp:coreProperties>
</file>