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8"/>
  </p:notesMasterIdLst>
  <p:sldIdLst>
    <p:sldId id="595" r:id="rId2"/>
    <p:sldId id="647" r:id="rId3"/>
    <p:sldId id="649" r:id="rId4"/>
    <p:sldId id="646" r:id="rId5"/>
    <p:sldId id="648" r:id="rId6"/>
    <p:sldId id="617" r:id="rId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y-Luc Champel" initials="MC" lastIdx="1" clrIdx="0">
    <p:extLst>
      <p:ext uri="{19B8F6BF-5375-455C-9EA6-DF929625EA0E}">
        <p15:presenceInfo xmlns:p15="http://schemas.microsoft.com/office/powerpoint/2012/main" userId="58b50b414dcfee87"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70AC2E"/>
    <a:srgbClr val="FF6700"/>
    <a:srgbClr val="E88134"/>
    <a:srgbClr val="5380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5320" autoAdjust="0"/>
  </p:normalViewPr>
  <p:slideViewPr>
    <p:cSldViewPr snapToGrid="0">
      <p:cViewPr varScale="1">
        <p:scale>
          <a:sx n="64" d="100"/>
          <a:sy n="64" d="100"/>
        </p:scale>
        <p:origin x="712" y="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FD3DE37-79BB-4896-9BB5-53AB977D136D}" type="datetimeFigureOut">
              <a:rPr lang="en-US" smtClean="0"/>
              <a:t>11/29/2021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CCCA36-1B41-459C-B9D9-F4E1156B1456}" type="slidenum">
              <a:rPr lang="en-US" smtClean="0"/>
              <a:t>‹#›</a:t>
            </a:fld>
            <a:endParaRPr lang="en-US"/>
          </a:p>
        </p:txBody>
      </p:sp>
    </p:spTree>
    <p:extLst>
      <p:ext uri="{BB962C8B-B14F-4D97-AF65-F5344CB8AC3E}">
        <p14:creationId xmlns:p14="http://schemas.microsoft.com/office/powerpoint/2010/main" val="3483997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67478" y="1473144"/>
            <a:ext cx="10058400" cy="1832924"/>
          </a:xfrm>
        </p:spPr>
        <p:txBody>
          <a:bodyPr anchor="b">
            <a:normAutofit/>
          </a:bodyPr>
          <a:lstStyle>
            <a:lvl1pPr algn="ctr">
              <a:lnSpc>
                <a:spcPct val="85000"/>
              </a:lnSpc>
              <a:defRPr sz="5400" spc="-50" baseline="0">
                <a:solidFill>
                  <a:schemeClr val="tx1">
                    <a:lumMod val="85000"/>
                    <a:lumOff val="15000"/>
                  </a:schemeClr>
                </a:solidFill>
              </a:defRPr>
            </a:lvl1pPr>
          </a:lstStyle>
          <a:p>
            <a:r>
              <a:rPr lang="zh-CN" altLang="en-US" dirty="0"/>
              <a:t>单击此处编辑母版标题样式</a:t>
            </a:r>
            <a:endParaRPr lang="en-US" dirty="0"/>
          </a:p>
        </p:txBody>
      </p:sp>
      <p:sp>
        <p:nvSpPr>
          <p:cNvPr id="3" name="Subtitle 2"/>
          <p:cNvSpPr>
            <a:spLocks noGrp="1"/>
          </p:cNvSpPr>
          <p:nvPr>
            <p:ph type="subTitle" idx="1"/>
          </p:nvPr>
        </p:nvSpPr>
        <p:spPr>
          <a:xfrm>
            <a:off x="2402541" y="3691783"/>
            <a:ext cx="7404847" cy="1570498"/>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2021/11/29</a:t>
            </a:fld>
            <a:endParaRPr lang="zh-CN" altLang="en-US"/>
          </a:p>
        </p:txBody>
      </p:sp>
      <p:pic>
        <p:nvPicPr>
          <p:cNvPr id="11" name="图片 10">
            <a:extLst>
              <a:ext uri="{FF2B5EF4-FFF2-40B4-BE49-F238E27FC236}">
                <a16:creationId xmlns:a16="http://schemas.microsoft.com/office/drawing/2014/main" id="{668B479B-CEB8-4C8F-AEC5-BBD6D37388CF}"/>
              </a:ext>
            </a:extLst>
          </p:cNvPr>
          <p:cNvPicPr>
            <a:picLocks noChangeAspect="1"/>
          </p:cNvPicPr>
          <p:nvPr userDrawn="1"/>
        </p:nvPicPr>
        <p:blipFill>
          <a:blip r:embed="rId2"/>
          <a:stretch>
            <a:fillRect/>
          </a:stretch>
        </p:blipFill>
        <p:spPr>
          <a:xfrm>
            <a:off x="11282957" y="108027"/>
            <a:ext cx="743833" cy="754551"/>
          </a:xfrm>
          <a:prstGeom prst="rect">
            <a:avLst/>
          </a:prstGeom>
        </p:spPr>
      </p:pic>
    </p:spTree>
    <p:extLst>
      <p:ext uri="{BB962C8B-B14F-4D97-AF65-F5344CB8AC3E}">
        <p14:creationId xmlns:p14="http://schemas.microsoft.com/office/powerpoint/2010/main" val="23791380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414778"/>
            <a:ext cx="2628900" cy="5757421"/>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2021/11/29</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36855377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标题+正文">
    <p:spTree>
      <p:nvGrpSpPr>
        <p:cNvPr id="1" name=""/>
        <p:cNvGrpSpPr/>
        <p:nvPr/>
      </p:nvGrpSpPr>
      <p:grpSpPr>
        <a:xfrm>
          <a:off x="0" y="0"/>
          <a:ext cx="0" cy="0"/>
          <a:chOff x="0" y="0"/>
          <a:chExt cx="0" cy="0"/>
        </a:xfrm>
      </p:grpSpPr>
      <p:sp>
        <p:nvSpPr>
          <p:cNvPr id="22" name="标题文本"/>
          <p:cNvSpPr txBox="1">
            <a:spLocks noGrp="1"/>
          </p:cNvSpPr>
          <p:nvPr>
            <p:ph type="title"/>
          </p:nvPr>
        </p:nvSpPr>
        <p:spPr>
          <a:xfrm>
            <a:off x="3321050" y="570862"/>
            <a:ext cx="5549900" cy="733511"/>
          </a:xfrm>
          <a:prstGeom prst="rect">
            <a:avLst/>
          </a:prstGeom>
        </p:spPr>
        <p:txBody>
          <a:bodyPr/>
          <a:lstStyle>
            <a:lvl1pPr>
              <a:defRPr sz="2560"/>
            </a:lvl1pPr>
          </a:lstStyle>
          <a:p>
            <a:r>
              <a:t>标题文本</a:t>
            </a:r>
          </a:p>
        </p:txBody>
      </p:sp>
      <p:sp>
        <p:nvSpPr>
          <p:cNvPr id="23" name="正文级别 1…"/>
          <p:cNvSpPr txBox="1">
            <a:spLocks noGrp="1"/>
          </p:cNvSpPr>
          <p:nvPr>
            <p:ph type="body" sz="quarter" idx="1"/>
          </p:nvPr>
        </p:nvSpPr>
        <p:spPr>
          <a:xfrm>
            <a:off x="3321050" y="2601129"/>
            <a:ext cx="5549900" cy="2593360"/>
          </a:xfrm>
          <a:prstGeom prst="rect">
            <a:avLst/>
          </a:prstGeom>
        </p:spPr>
        <p:txBody>
          <a:bodyPr anchor="t"/>
          <a:lstStyle>
            <a:lvl1pPr>
              <a:spcBef>
                <a:spcPts val="640"/>
              </a:spcBef>
              <a:buClrTx/>
            </a:lvl1pPr>
            <a:lvl2pPr>
              <a:spcBef>
                <a:spcPts val="640"/>
              </a:spcBef>
              <a:buClrTx/>
            </a:lvl2pPr>
            <a:lvl3pPr>
              <a:spcBef>
                <a:spcPts val="640"/>
              </a:spcBef>
              <a:buClrTx/>
            </a:lvl3pPr>
            <a:lvl4pPr>
              <a:spcBef>
                <a:spcPts val="640"/>
              </a:spcBef>
              <a:buClrTx/>
            </a:lvl4pPr>
            <a:lvl5pPr>
              <a:spcBef>
                <a:spcPts val="640"/>
              </a:spcBef>
              <a:buClrTx/>
            </a:lvl5pPr>
          </a:lstStyle>
          <a:p>
            <a:r>
              <a:t>正文级别 1</a:t>
            </a:r>
          </a:p>
          <a:p>
            <a:pPr lvl="1"/>
            <a:r>
              <a:t>正文级别 2</a:t>
            </a:r>
          </a:p>
          <a:p>
            <a:pPr lvl="2"/>
            <a:r>
              <a:t>正文级别 3</a:t>
            </a:r>
          </a:p>
          <a:p>
            <a:pPr lvl="3"/>
            <a:r>
              <a:t>正文级别 4</a:t>
            </a:r>
          </a:p>
          <a:p>
            <a:pPr lvl="4"/>
            <a:r>
              <a:t>正文级别 5</a:t>
            </a:r>
          </a:p>
        </p:txBody>
      </p:sp>
      <p:sp>
        <p:nvSpPr>
          <p:cNvPr id="24"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134085751"/>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1097280" y="111095"/>
            <a:ext cx="10058400" cy="811851"/>
          </a:xfrm>
        </p:spPr>
        <p:txBody>
          <a:bodyPr/>
          <a:lstStyle>
            <a:lvl1pPr marL="0">
              <a:defRPr/>
            </a:lvl1pPr>
          </a:lstStyle>
          <a:p>
            <a:r>
              <a:rPr lang="zh-CN" altLang="en-US" dirty="0"/>
              <a:t>单击此处编辑母版标题样式</a:t>
            </a:r>
            <a:endParaRPr lang="en-US" dirty="0"/>
          </a:p>
        </p:txBody>
      </p:sp>
      <p:sp>
        <p:nvSpPr>
          <p:cNvPr id="3" name="Content Placeholder 2"/>
          <p:cNvSpPr>
            <a:spLocks noGrp="1"/>
          </p:cNvSpPr>
          <p:nvPr>
            <p:ph idx="1"/>
          </p:nvPr>
        </p:nvSpPr>
        <p:spPr>
          <a:xfrm>
            <a:off x="1097280" y="1222049"/>
            <a:ext cx="10058400" cy="504428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2021/11/29</a:t>
            </a:fld>
            <a:endParaRPr lang="zh-CN" altLang="en-US"/>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cxnSp>
        <p:nvCxnSpPr>
          <p:cNvPr id="9" name="Straight Connector 9"/>
          <p:cNvCxnSpPr/>
          <p:nvPr userDrawn="1"/>
        </p:nvCxnSpPr>
        <p:spPr>
          <a:xfrm>
            <a:off x="0" y="922946"/>
            <a:ext cx="12192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0" name="Slide Number Placeholder 6">
            <a:extLst>
              <a:ext uri="{FF2B5EF4-FFF2-40B4-BE49-F238E27FC236}">
                <a16:creationId xmlns:a16="http://schemas.microsoft.com/office/drawing/2014/main" id="{C60C31C4-2604-440C-909F-497026ED8C96}"/>
              </a:ext>
            </a:extLst>
          </p:cNvPr>
          <p:cNvSpPr txBox="1">
            <a:spLocks/>
          </p:cNvSpPr>
          <p:nvPr userDrawn="1"/>
        </p:nvSpPr>
        <p:spPr>
          <a:xfrm>
            <a:off x="9900457" y="6464882"/>
            <a:ext cx="1312025" cy="365125"/>
          </a:xfrm>
          <a:prstGeom prst="rect">
            <a:avLst/>
          </a:prstGeom>
        </p:spPr>
        <p:txBody>
          <a:bodyPr vert="horz" lIns="91440" tIns="45720" rIns="91440" bIns="45720" rtlCol="0" anchor="ctr"/>
          <a:lstStyle>
            <a:defPPr>
              <a:defRPr lang="zh-CN"/>
            </a:defPPr>
            <a:lvl1pPr marL="0" algn="r" defTabSz="914400" rtl="0" eaLnBrk="1" latinLnBrk="0" hangingPunct="1">
              <a:defRPr sz="1050" kern="120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11C5545-0BFC-4754-929C-A08561083B5E}" type="slidenum">
              <a:rPr lang="zh-CN" altLang="en-US" smtClean="0"/>
              <a:pPr/>
              <a:t>‹#›</a:t>
            </a:fld>
            <a:endParaRPr lang="zh-CN" altLang="en-US" dirty="0"/>
          </a:p>
        </p:txBody>
      </p:sp>
    </p:spTree>
    <p:extLst>
      <p:ext uri="{BB962C8B-B14F-4D97-AF65-F5344CB8AC3E}">
        <p14:creationId xmlns:p14="http://schemas.microsoft.com/office/powerpoint/2010/main" val="13466150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1DE8E9BB-3773-4906-A3E7-88733CC8E239}" type="datetimeFigureOut">
              <a:rPr lang="zh-CN" altLang="en-US" smtClean="0"/>
              <a:t>2021/11/29</a:t>
            </a:fld>
            <a:endParaRPr lang="zh-CN" altLang="en-US"/>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Slide Number Placeholder 6">
            <a:extLst>
              <a:ext uri="{FF2B5EF4-FFF2-40B4-BE49-F238E27FC236}">
                <a16:creationId xmlns:a16="http://schemas.microsoft.com/office/drawing/2014/main" id="{6C83D193-4582-48AB-9D3E-143C0429C48B}"/>
              </a:ext>
            </a:extLst>
          </p:cNvPr>
          <p:cNvSpPr txBox="1">
            <a:spLocks/>
          </p:cNvSpPr>
          <p:nvPr userDrawn="1"/>
        </p:nvSpPr>
        <p:spPr>
          <a:xfrm>
            <a:off x="9936191" y="6459785"/>
            <a:ext cx="1312025" cy="365125"/>
          </a:xfrm>
          <a:prstGeom prst="rect">
            <a:avLst/>
          </a:prstGeom>
        </p:spPr>
        <p:txBody>
          <a:bodyPr vert="horz" lIns="91440" tIns="45720" rIns="91440" bIns="45720" rtlCol="0" anchor="ctr"/>
          <a:lstStyle>
            <a:defPPr>
              <a:defRPr lang="zh-CN"/>
            </a:defPPr>
            <a:lvl1pPr marL="0" algn="r" defTabSz="914400" rtl="0" eaLnBrk="1" latinLnBrk="0" hangingPunct="1">
              <a:defRPr sz="1050" kern="120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11C5545-0BFC-4754-929C-A08561083B5E}" type="slidenum">
              <a:rPr lang="zh-CN" altLang="en-US" smtClean="0"/>
              <a:pPr/>
              <a:t>‹#›</a:t>
            </a:fld>
            <a:endParaRPr lang="zh-CN" altLang="en-US"/>
          </a:p>
        </p:txBody>
      </p:sp>
    </p:spTree>
    <p:extLst>
      <p:ext uri="{BB962C8B-B14F-4D97-AF65-F5344CB8AC3E}">
        <p14:creationId xmlns:p14="http://schemas.microsoft.com/office/powerpoint/2010/main" val="22617613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两栏内容">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097279" y="1187865"/>
            <a:ext cx="4937760" cy="4681229"/>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217920" y="1187866"/>
            <a:ext cx="4937760" cy="468123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1DE8E9BB-3773-4906-A3E7-88733CC8E239}" type="datetimeFigureOut">
              <a:rPr lang="zh-CN" altLang="en-US" smtClean="0"/>
              <a:t>2021/11/29</a:t>
            </a:fld>
            <a:endParaRPr lang="zh-CN" altLang="en-US"/>
          </a:p>
        </p:txBody>
      </p:sp>
      <p:sp>
        <p:nvSpPr>
          <p:cNvPr id="7" name="Slide Number Placeholder 6"/>
          <p:cNvSpPr>
            <a:spLocks noGrp="1"/>
          </p:cNvSpPr>
          <p:nvPr>
            <p:ph type="sldNum" sz="quarter" idx="12"/>
          </p:nvPr>
        </p:nvSpPr>
        <p:spPr/>
        <p:txBody>
          <a:bodyPr/>
          <a:lstStyle/>
          <a:p>
            <a:fld id="{511C5545-0BFC-4754-929C-A08561083B5E}" type="slidenum">
              <a:rPr lang="zh-CN" altLang="en-US" smtClean="0"/>
              <a:t>‹#›</a:t>
            </a:fld>
            <a:endParaRPr lang="zh-CN" altLang="en-US"/>
          </a:p>
        </p:txBody>
      </p:sp>
      <p:sp>
        <p:nvSpPr>
          <p:cNvPr id="9" name="Title Placeholder 1"/>
          <p:cNvSpPr>
            <a:spLocks noGrp="1"/>
          </p:cNvSpPr>
          <p:nvPr>
            <p:ph type="title"/>
          </p:nvPr>
        </p:nvSpPr>
        <p:spPr>
          <a:xfrm>
            <a:off x="1075397" y="133840"/>
            <a:ext cx="10058400" cy="718786"/>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Tree>
    <p:extLst>
      <p:ext uri="{BB962C8B-B14F-4D97-AF65-F5344CB8AC3E}">
        <p14:creationId xmlns:p14="http://schemas.microsoft.com/office/powerpoint/2010/main" val="36467829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97280" y="1434353"/>
            <a:ext cx="4937760" cy="753035"/>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1097280" y="2339788"/>
            <a:ext cx="4937760" cy="362074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217920" y="1434353"/>
            <a:ext cx="4937760" cy="753035"/>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217920" y="2339788"/>
            <a:ext cx="4937760" cy="362074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1DE8E9BB-3773-4906-A3E7-88733CC8E239}" type="datetimeFigureOut">
              <a:rPr lang="zh-CN" altLang="en-US" smtClean="0"/>
              <a:t>2021/11/29</a:t>
            </a:fld>
            <a:endParaRPr lang="zh-CN" altLang="en-US"/>
          </a:p>
        </p:txBody>
      </p:sp>
      <p:sp>
        <p:nvSpPr>
          <p:cNvPr id="9" name="Slide Number Placeholder 8"/>
          <p:cNvSpPr>
            <a:spLocks noGrp="1"/>
          </p:cNvSpPr>
          <p:nvPr>
            <p:ph type="sldNum" sz="quarter" idx="12"/>
          </p:nvPr>
        </p:nvSpPr>
        <p:spPr/>
        <p:txBody>
          <a:bodyPr/>
          <a:lstStyle/>
          <a:p>
            <a:fld id="{511C5545-0BFC-4754-929C-A08561083B5E}" type="slidenum">
              <a:rPr lang="zh-CN" altLang="en-US" smtClean="0"/>
              <a:t>‹#›</a:t>
            </a:fld>
            <a:endParaRPr lang="zh-CN" altLang="en-US"/>
          </a:p>
        </p:txBody>
      </p:sp>
      <p:sp>
        <p:nvSpPr>
          <p:cNvPr id="11" name="Title Placeholder 1"/>
          <p:cNvSpPr>
            <a:spLocks noGrp="1"/>
          </p:cNvSpPr>
          <p:nvPr>
            <p:ph type="title"/>
          </p:nvPr>
        </p:nvSpPr>
        <p:spPr>
          <a:xfrm>
            <a:off x="1075397" y="133840"/>
            <a:ext cx="10058400" cy="986020"/>
          </a:xfrm>
          <a:prstGeom prst="rect">
            <a:avLst/>
          </a:prstGeom>
        </p:spPr>
        <p:txBody>
          <a:bodyPr vert="horz" lIns="91440" tIns="45720" rIns="91440" bIns="45720" rtlCol="0" anchor="b">
            <a:normAutofit/>
          </a:bodyPr>
          <a:lstStyle/>
          <a:p>
            <a:r>
              <a:rPr lang="zh-CN" altLang="en-US"/>
              <a:t>单击此处编辑母版标题样式</a:t>
            </a:r>
            <a:endParaRPr lang="en-US" dirty="0"/>
          </a:p>
        </p:txBody>
      </p:sp>
    </p:spTree>
    <p:extLst>
      <p:ext uri="{BB962C8B-B14F-4D97-AF65-F5344CB8AC3E}">
        <p14:creationId xmlns:p14="http://schemas.microsoft.com/office/powerpoint/2010/main" val="406449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1DE8E9BB-3773-4906-A3E7-88733CC8E239}" type="datetimeFigureOut">
              <a:rPr lang="zh-CN" altLang="en-US" smtClean="0"/>
              <a:t>2021/11/29</a:t>
            </a:fld>
            <a:endParaRPr lang="zh-CN" altLang="en-US"/>
          </a:p>
        </p:txBody>
      </p:sp>
      <p:sp>
        <p:nvSpPr>
          <p:cNvPr id="5" name="Slide Number Placeholder 4"/>
          <p:cNvSpPr>
            <a:spLocks noGrp="1"/>
          </p:cNvSpPr>
          <p:nvPr>
            <p:ph type="sldNum" sz="quarter" idx="12"/>
          </p:nvPr>
        </p:nvSpPr>
        <p:spPr/>
        <p:txBody>
          <a:body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8657438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1DE8E9BB-3773-4906-A3E7-88733CC8E239}" type="datetimeFigureOut">
              <a:rPr lang="zh-CN" altLang="en-US" smtClean="0"/>
              <a:t>2021/11/29</a:t>
            </a:fld>
            <a:endParaRPr lang="zh-CN" altLang="en-US"/>
          </a:p>
        </p:txBody>
      </p:sp>
      <p:sp>
        <p:nvSpPr>
          <p:cNvPr id="8" name="Footer Placeholder 7"/>
          <p:cNvSpPr>
            <a:spLocks noGrp="1"/>
          </p:cNvSpPr>
          <p:nvPr>
            <p:ph type="ftr" sz="quarter" idx="11"/>
          </p:nvPr>
        </p:nvSpPr>
        <p:spPr>
          <a:xfrm>
            <a:off x="3686185" y="6459785"/>
            <a:ext cx="4822804" cy="365125"/>
          </a:xfrm>
          <a:prstGeom prst="rect">
            <a:avLst/>
          </a:prstGeom>
        </p:spPr>
        <p:txBody>
          <a:bodyPr/>
          <a:lstStyle>
            <a:lvl1pPr>
              <a:defRPr>
                <a:solidFill>
                  <a:srgbClr val="FFFFFF"/>
                </a:solidFill>
              </a:defRPr>
            </a:lvl1pPr>
          </a:lstStyle>
          <a:p>
            <a:endParaRPr lang="zh-CN" altLang="en-US"/>
          </a:p>
        </p:txBody>
      </p:sp>
      <p:sp>
        <p:nvSpPr>
          <p:cNvPr id="9" name="Slide Number Placeholder 8"/>
          <p:cNvSpPr>
            <a:spLocks noGrp="1"/>
          </p:cNvSpPr>
          <p:nvPr>
            <p:ph type="sldNum" sz="quarter" idx="12"/>
          </p:nvPr>
        </p:nvSpPr>
        <p:spPr/>
        <p:txBody>
          <a:body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15174647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zh-CN" altLang="en-US"/>
              <a:t>单击此处编辑母版标题样式</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1DE8E9BB-3773-4906-A3E7-88733CC8E239}" type="datetimeFigureOut">
              <a:rPr lang="zh-CN" altLang="en-US" smtClean="0"/>
              <a:t>2021/11/29</a:t>
            </a:fld>
            <a:endParaRPr lang="zh-CN" altLang="en-US"/>
          </a:p>
        </p:txBody>
      </p:sp>
      <p:sp>
        <p:nvSpPr>
          <p:cNvPr id="6" name="Footer Placeholder 5"/>
          <p:cNvSpPr>
            <a:spLocks noGrp="1"/>
          </p:cNvSpPr>
          <p:nvPr>
            <p:ph type="ftr" sz="quarter" idx="11"/>
          </p:nvPr>
        </p:nvSpPr>
        <p:spPr>
          <a:xfrm>
            <a:off x="4800600" y="6459785"/>
            <a:ext cx="4648200" cy="365125"/>
          </a:xfrm>
          <a:prstGeom prst="rect">
            <a:avLst/>
          </a:prstGeom>
        </p:spPr>
        <p:txBody>
          <a:bodyPr/>
          <a:lstStyle>
            <a:lvl1pPr algn="l">
              <a:defRPr>
                <a:solidFill>
                  <a:schemeClr val="tx2"/>
                </a:solidFill>
              </a:defRPr>
            </a:lvl1pPr>
          </a:lstStyle>
          <a:p>
            <a:endParaRPr lang="zh-CN" alt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17401602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2021/11/29</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zh-CN" altLang="en-US" dirty="0"/>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3962215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75397" y="133840"/>
            <a:ext cx="10058400" cy="728738"/>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1097280" y="1135739"/>
            <a:ext cx="10058400" cy="4733356"/>
          </a:xfrm>
          <a:prstGeom prst="rect">
            <a:avLst/>
          </a:prstGeom>
        </p:spPr>
        <p:txBody>
          <a:bodyPr vert="horz" lIns="0" tIns="45720" rIns="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1DE8E9BB-3773-4906-A3E7-88733CC8E239}" type="datetimeFigureOut">
              <a:rPr lang="zh-CN" altLang="en-US" smtClean="0"/>
              <a:t>2021/11/29</a:t>
            </a:fld>
            <a:endParaRPr lang="zh-CN" alt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511C5545-0BFC-4754-929C-A08561083B5E}" type="slidenum">
              <a:rPr lang="zh-CN" altLang="en-US" smtClean="0"/>
              <a:t>‹#›</a:t>
            </a:fld>
            <a:endParaRPr lang="zh-CN" altLang="en-US"/>
          </a:p>
        </p:txBody>
      </p:sp>
      <p:pic>
        <p:nvPicPr>
          <p:cNvPr id="7" name="图片 6">
            <a:extLst>
              <a:ext uri="{FF2B5EF4-FFF2-40B4-BE49-F238E27FC236}">
                <a16:creationId xmlns:a16="http://schemas.microsoft.com/office/drawing/2014/main" id="{FACC168D-EEA7-4D55-9D9D-2F9938A4843C}"/>
              </a:ext>
            </a:extLst>
          </p:cNvPr>
          <p:cNvPicPr>
            <a:picLocks noChangeAspect="1"/>
          </p:cNvPicPr>
          <p:nvPr userDrawn="1"/>
        </p:nvPicPr>
        <p:blipFill>
          <a:blip r:embed="rId13"/>
          <a:stretch>
            <a:fillRect/>
          </a:stretch>
        </p:blipFill>
        <p:spPr>
          <a:xfrm>
            <a:off x="11282957" y="108027"/>
            <a:ext cx="743833" cy="754551"/>
          </a:xfrm>
          <a:prstGeom prst="rect">
            <a:avLst/>
          </a:prstGeom>
        </p:spPr>
      </p:pic>
    </p:spTree>
    <p:extLst>
      <p:ext uri="{BB962C8B-B14F-4D97-AF65-F5344CB8AC3E}">
        <p14:creationId xmlns:p14="http://schemas.microsoft.com/office/powerpoint/2010/main" val="190754611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Wingdings" panose="05000000000000000000" pitchFamily="2" charset="2"/>
        <a:buChar char="n"/>
        <a:defRPr sz="24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a:lvl2pPr marL="384048"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20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2pPr>
      <a:lvl3pPr marL="566928" indent="-182880" algn="l" defTabSz="914400" rtl="0" eaLnBrk="1" latinLnBrk="0" hangingPunct="1">
        <a:lnSpc>
          <a:spcPct val="90000"/>
        </a:lnSpc>
        <a:spcBef>
          <a:spcPts val="200"/>
        </a:spcBef>
        <a:spcAft>
          <a:spcPts val="400"/>
        </a:spcAft>
        <a:buClr>
          <a:schemeClr val="accent1"/>
        </a:buClr>
        <a:buFont typeface="宋体" panose="02010600030101010101" pitchFamily="2" charset="-122"/>
        <a:buChar char="－"/>
        <a:defRPr sz="18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6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89347" y="3056302"/>
            <a:ext cx="10813306" cy="2387600"/>
          </a:xfrm>
        </p:spPr>
        <p:txBody>
          <a:bodyPr>
            <a:normAutofit fontScale="90000"/>
          </a:bodyPr>
          <a:lstStyle/>
          <a:p>
            <a:r>
              <a:rPr lang="en-US" altLang="zh-CN" dirty="0"/>
              <a:t>Way forward on unlicensed spectrum support for </a:t>
            </a:r>
            <a:r>
              <a:rPr lang="en-US" altLang="zh-CN" dirty="0" err="1"/>
              <a:t>sidelink</a:t>
            </a:r>
            <a:r>
              <a:rPr lang="en-US" altLang="zh-CN" dirty="0"/>
              <a:t> positioning/ranging in positioning enhancement WI</a:t>
            </a:r>
            <a:br>
              <a:rPr lang="en-US" altLang="zh-CN" dirty="0"/>
            </a:br>
            <a:br>
              <a:rPr lang="en-US" altLang="zh-CN"/>
            </a:br>
            <a:r>
              <a:rPr lang="en-US" altLang="zh-CN" sz="4800" dirty="0"/>
              <a:t>X</a:t>
            </a:r>
            <a:r>
              <a:rPr lang="en-US" altLang="zh-CN" sz="4800"/>
              <a:t>iaomi</a:t>
            </a:r>
            <a:r>
              <a:rPr lang="en-US" altLang="zh-CN" sz="4800" dirty="0"/>
              <a:t>, Philips, Robert Bosch GmbH, Qualcomm</a:t>
            </a:r>
            <a:endParaRPr lang="zh-CN" altLang="en-US" sz="4800" dirty="0"/>
          </a:p>
        </p:txBody>
      </p:sp>
      <p:sp>
        <p:nvSpPr>
          <p:cNvPr id="4" name="文本框 3">
            <a:extLst>
              <a:ext uri="{FF2B5EF4-FFF2-40B4-BE49-F238E27FC236}">
                <a16:creationId xmlns:a16="http://schemas.microsoft.com/office/drawing/2014/main" id="{A788B121-866E-4D1B-915D-42FD5C41608C}"/>
              </a:ext>
            </a:extLst>
          </p:cNvPr>
          <p:cNvSpPr txBox="1"/>
          <p:nvPr/>
        </p:nvSpPr>
        <p:spPr>
          <a:xfrm>
            <a:off x="187568" y="113213"/>
            <a:ext cx="11019693" cy="1200329"/>
          </a:xfrm>
          <a:prstGeom prst="rect">
            <a:avLst/>
          </a:prstGeom>
          <a:noFill/>
        </p:spPr>
        <p:txBody>
          <a:bodyPr wrap="square">
            <a:spAutoFit/>
          </a:bodyPr>
          <a:lstStyle/>
          <a:p>
            <a:pPr hangingPunct="1"/>
            <a:r>
              <a:rPr lang="en-GB" altLang="zh-CN" sz="2400" dirty="0">
                <a:solidFill>
                  <a:schemeClr val="tx1">
                    <a:lumMod val="75000"/>
                    <a:lumOff val="25000"/>
                  </a:schemeClr>
                </a:solidFill>
                <a:ea typeface="Arial Unicode MS" panose="020B0604020202020204" pitchFamily="34" charset="-122"/>
              </a:rPr>
              <a:t>3GPP TSG RAN Meeting #94															</a:t>
            </a:r>
            <a:endParaRPr lang="en-US" altLang="zh-CN" sz="2400" dirty="0">
              <a:solidFill>
                <a:schemeClr val="tx1">
                  <a:lumMod val="75000"/>
                  <a:lumOff val="25000"/>
                </a:schemeClr>
              </a:solidFill>
              <a:ea typeface="Arial Unicode MS" panose="020B0604020202020204" pitchFamily="34" charset="-122"/>
            </a:endParaRPr>
          </a:p>
          <a:p>
            <a:pPr hangingPunct="1"/>
            <a:r>
              <a:rPr lang="en-US" altLang="zh-CN" sz="2400" dirty="0">
                <a:solidFill>
                  <a:schemeClr val="tx1">
                    <a:lumMod val="75000"/>
                    <a:lumOff val="25000"/>
                  </a:schemeClr>
                </a:solidFill>
                <a:ea typeface="Arial Unicode MS" panose="020B0604020202020204" pitchFamily="34" charset="-122"/>
              </a:rPr>
              <a:t>Electronic Meeting, Dec. 6 – 17, 2021</a:t>
            </a:r>
            <a:endParaRPr lang="zh-CN" altLang="en-US" sz="2400" dirty="0">
              <a:solidFill>
                <a:schemeClr val="tx1">
                  <a:lumMod val="75000"/>
                  <a:lumOff val="25000"/>
                </a:schemeClr>
              </a:solidFill>
              <a:ea typeface="Arial Unicode MS" panose="020B0604020202020204" pitchFamily="34" charset="-122"/>
            </a:endParaRPr>
          </a:p>
        </p:txBody>
      </p:sp>
      <p:sp>
        <p:nvSpPr>
          <p:cNvPr id="6" name="文本框 5">
            <a:extLst>
              <a:ext uri="{FF2B5EF4-FFF2-40B4-BE49-F238E27FC236}">
                <a16:creationId xmlns:a16="http://schemas.microsoft.com/office/drawing/2014/main" id="{507F31BB-0D13-44CE-A80F-356286B1FCCB}"/>
              </a:ext>
            </a:extLst>
          </p:cNvPr>
          <p:cNvSpPr txBox="1"/>
          <p:nvPr/>
        </p:nvSpPr>
        <p:spPr>
          <a:xfrm>
            <a:off x="9293290" y="113213"/>
            <a:ext cx="1913971" cy="461665"/>
          </a:xfrm>
          <a:prstGeom prst="rect">
            <a:avLst/>
          </a:prstGeom>
          <a:noFill/>
        </p:spPr>
        <p:txBody>
          <a:bodyPr wrap="square">
            <a:spAutoFit/>
          </a:bodyPr>
          <a:lstStyle/>
          <a:p>
            <a:r>
              <a:rPr lang="en-US" altLang="zh-CN" sz="2400" dirty="0">
                <a:solidFill>
                  <a:schemeClr val="tx1">
                    <a:lumMod val="75000"/>
                    <a:lumOff val="25000"/>
                  </a:schemeClr>
                </a:solidFill>
                <a:ea typeface="Arial Unicode MS" panose="020B0604020202020204" pitchFamily="34" charset="-122"/>
              </a:rPr>
              <a:t>RP-213198</a:t>
            </a:r>
            <a:endParaRPr lang="zh-CN" altLang="en-US" sz="2400" dirty="0">
              <a:solidFill>
                <a:schemeClr val="tx1">
                  <a:lumMod val="75000"/>
                  <a:lumOff val="25000"/>
                </a:schemeClr>
              </a:solidFill>
              <a:ea typeface="Arial Unicode MS" panose="020B0604020202020204" pitchFamily="34" charset="-122"/>
            </a:endParaRPr>
          </a:p>
        </p:txBody>
      </p:sp>
    </p:spTree>
    <p:extLst>
      <p:ext uri="{BB962C8B-B14F-4D97-AF65-F5344CB8AC3E}">
        <p14:creationId xmlns:p14="http://schemas.microsoft.com/office/powerpoint/2010/main" val="18191220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0864C8F-9535-480A-A692-C2E196CBEEF5}"/>
              </a:ext>
            </a:extLst>
          </p:cNvPr>
          <p:cNvSpPr>
            <a:spLocks noGrp="1"/>
          </p:cNvSpPr>
          <p:nvPr>
            <p:ph type="title"/>
          </p:nvPr>
        </p:nvSpPr>
        <p:spPr>
          <a:xfrm>
            <a:off x="465513" y="111095"/>
            <a:ext cx="12136582" cy="811851"/>
          </a:xfrm>
        </p:spPr>
        <p:txBody>
          <a:bodyPr>
            <a:normAutofit/>
          </a:bodyPr>
          <a:lstStyle/>
          <a:p>
            <a:r>
              <a:rPr lang="en-US" altLang="zh-CN" sz="4000" dirty="0"/>
              <a:t>Motivation for Unlicensed Spectrum</a:t>
            </a:r>
            <a:endParaRPr lang="zh-CN" altLang="en-US" sz="4000" dirty="0"/>
          </a:p>
        </p:txBody>
      </p:sp>
      <p:sp>
        <p:nvSpPr>
          <p:cNvPr id="3" name="内容占位符 2">
            <a:extLst>
              <a:ext uri="{FF2B5EF4-FFF2-40B4-BE49-F238E27FC236}">
                <a16:creationId xmlns:a16="http://schemas.microsoft.com/office/drawing/2014/main" id="{E98700F1-F359-4F17-8E87-0857FF8BC2CC}"/>
              </a:ext>
            </a:extLst>
          </p:cNvPr>
          <p:cNvSpPr>
            <a:spLocks noGrp="1"/>
          </p:cNvSpPr>
          <p:nvPr>
            <p:ph idx="1"/>
          </p:nvPr>
        </p:nvSpPr>
        <p:spPr>
          <a:xfrm>
            <a:off x="1066799" y="1072419"/>
            <a:ext cx="10641291" cy="5594387"/>
          </a:xfrm>
        </p:spPr>
        <p:txBody>
          <a:bodyPr>
            <a:normAutofit fontScale="85000" lnSpcReduction="20000"/>
          </a:bodyPr>
          <a:lstStyle/>
          <a:p>
            <a:r>
              <a:rPr lang="en-US" altLang="zh-CN" dirty="0">
                <a:latin typeface="Times New Roman" panose="02020603050405020304" pitchFamily="18" charset="0"/>
                <a:ea typeface="宋体" panose="02010600030101010101" pitchFamily="2" charset="-122"/>
              </a:rPr>
              <a:t> Issue of ITS spectrum</a:t>
            </a:r>
          </a:p>
          <a:p>
            <a:pPr lvl="1"/>
            <a:r>
              <a:rPr lang="en-US" altLang="zh-CN" dirty="0">
                <a:latin typeface="Times New Roman" panose="02020603050405020304" pitchFamily="18" charset="0"/>
                <a:ea typeface="宋体" panose="02010600030101010101" pitchFamily="2" charset="-122"/>
              </a:rPr>
              <a:t>The maximum ITS bandwidth in all regions is 80MHz. In some region, e.g. china, the available ITS bandwidth is only 20MHz. </a:t>
            </a:r>
          </a:p>
          <a:p>
            <a:pPr lvl="1"/>
            <a:endParaRPr lang="en-US" altLang="zh-CN" dirty="0">
              <a:latin typeface="Times New Roman" panose="02020603050405020304" pitchFamily="18" charset="0"/>
              <a:ea typeface="宋体" panose="02010600030101010101" pitchFamily="2" charset="-122"/>
            </a:endParaRPr>
          </a:p>
          <a:p>
            <a:endParaRPr lang="en-US" altLang="zh-CN" dirty="0">
              <a:latin typeface="Times New Roman" panose="02020603050405020304" pitchFamily="18" charset="0"/>
              <a:ea typeface="宋体" panose="02010600030101010101" pitchFamily="2" charset="-122"/>
            </a:endParaRPr>
          </a:p>
          <a:p>
            <a:endParaRPr lang="en-US" altLang="zh-CN" dirty="0">
              <a:latin typeface="Times New Roman" panose="02020603050405020304" pitchFamily="18" charset="0"/>
              <a:ea typeface="宋体" panose="02010600030101010101" pitchFamily="2" charset="-122"/>
            </a:endParaRPr>
          </a:p>
          <a:p>
            <a:endParaRPr lang="en-US" altLang="zh-CN" dirty="0">
              <a:latin typeface="Times New Roman" panose="02020603050405020304" pitchFamily="18" charset="0"/>
              <a:ea typeface="宋体" panose="02010600030101010101" pitchFamily="2" charset="-122"/>
            </a:endParaRPr>
          </a:p>
          <a:p>
            <a:endParaRPr lang="en-US" altLang="zh-CN" dirty="0">
              <a:latin typeface="Times New Roman" panose="02020603050405020304" pitchFamily="18" charset="0"/>
              <a:ea typeface="宋体" panose="02010600030101010101" pitchFamily="2" charset="-122"/>
            </a:endParaRPr>
          </a:p>
          <a:p>
            <a:pPr lvl="1"/>
            <a:endParaRPr lang="en-US" altLang="zh-CN" b="1" dirty="0">
              <a:latin typeface="Times New Roman" panose="02020603050405020304" pitchFamily="18" charset="0"/>
              <a:ea typeface="宋体" panose="02010600030101010101" pitchFamily="2" charset="-122"/>
            </a:endParaRPr>
          </a:p>
          <a:p>
            <a:pPr lvl="1"/>
            <a:endParaRPr lang="en-US" altLang="zh-CN" b="1" dirty="0">
              <a:latin typeface="Times New Roman" panose="02020603050405020304" pitchFamily="18" charset="0"/>
              <a:ea typeface="宋体" panose="02010600030101010101" pitchFamily="2" charset="-122"/>
            </a:endParaRPr>
          </a:p>
          <a:p>
            <a:pPr lvl="1"/>
            <a:endParaRPr lang="en-US" altLang="zh-CN" b="1" dirty="0">
              <a:latin typeface="Times New Roman" panose="02020603050405020304" pitchFamily="18" charset="0"/>
              <a:ea typeface="宋体" panose="02010600030101010101" pitchFamily="2" charset="-122"/>
            </a:endParaRPr>
          </a:p>
          <a:p>
            <a:pPr lvl="1"/>
            <a:endParaRPr lang="en-US" altLang="zh-CN" b="1" dirty="0">
              <a:latin typeface="Times New Roman" panose="02020603050405020304" pitchFamily="18" charset="0"/>
              <a:ea typeface="宋体" panose="02010600030101010101" pitchFamily="2" charset="-122"/>
            </a:endParaRPr>
          </a:p>
          <a:p>
            <a:pPr lvl="1"/>
            <a:endParaRPr lang="en-US" altLang="zh-CN" b="1" dirty="0">
              <a:latin typeface="Times New Roman" panose="02020603050405020304" pitchFamily="18" charset="0"/>
              <a:ea typeface="宋体" panose="02010600030101010101" pitchFamily="2" charset="-122"/>
            </a:endParaRPr>
          </a:p>
          <a:p>
            <a:pPr lvl="1"/>
            <a:r>
              <a:rPr lang="en-US" altLang="zh-CN" dirty="0">
                <a:latin typeface="Times New Roman" panose="02020603050405020304" pitchFamily="18" charset="0"/>
                <a:ea typeface="宋体" panose="02010600030101010101" pitchFamily="2" charset="-122"/>
              </a:rPr>
              <a:t>Note 1: According to the regulation, the maximum occupied bandwidth should be limited to 10 MHz</a:t>
            </a:r>
          </a:p>
          <a:p>
            <a:pPr lvl="1"/>
            <a:r>
              <a:rPr lang="en-US" altLang="zh-CN" dirty="0">
                <a:latin typeface="Times New Roman" panose="02020603050405020304" pitchFamily="18" charset="0"/>
                <a:ea typeface="宋体" panose="02010600030101010101" pitchFamily="2" charset="-122"/>
              </a:rPr>
              <a:t>Note 2: the final situation in Europe is not clear; usage of the whole 70 MHz by one technology or release is not finalized</a:t>
            </a:r>
          </a:p>
          <a:p>
            <a:pPr lvl="1"/>
            <a:r>
              <a:rPr lang="en-US" altLang="zh-CN" dirty="0">
                <a:latin typeface="Times New Roman" panose="02020603050405020304" pitchFamily="18" charset="0"/>
                <a:ea typeface="宋体" panose="02010600030101010101" pitchFamily="2" charset="-122"/>
              </a:rPr>
              <a:t>Note 3: based on the latest FCC rule, 5.850-5.895 GHz is designated to </a:t>
            </a:r>
            <a:r>
              <a:rPr lang="en-US" altLang="zh-CN" dirty="0" err="1">
                <a:latin typeface="Times New Roman" panose="02020603050405020304" pitchFamily="18" charset="0"/>
                <a:ea typeface="宋体" panose="02010600030101010101" pitchFamily="2" charset="-122"/>
              </a:rPr>
              <a:t>WiFi</a:t>
            </a:r>
            <a:endParaRPr lang="en-US" altLang="zh-CN" dirty="0">
              <a:latin typeface="Times New Roman" panose="02020603050405020304" pitchFamily="18" charset="0"/>
              <a:ea typeface="宋体" panose="02010600030101010101" pitchFamily="2" charset="-122"/>
            </a:endParaRPr>
          </a:p>
          <a:p>
            <a:pPr lvl="1"/>
            <a:r>
              <a:rPr lang="en-US" altLang="zh-CN" b="1" dirty="0">
                <a:latin typeface="Times New Roman" panose="02020603050405020304" pitchFamily="18" charset="0"/>
                <a:ea typeface="宋体" panose="02010600030101010101" pitchFamily="2" charset="-122"/>
              </a:rPr>
              <a:t>Observation 1: The ITS bandwidth in all the regions are no more than 80MHz, and in some regions, it is only 20MHz, far from enough to support V2X accuracy requirement.</a:t>
            </a:r>
          </a:p>
          <a:p>
            <a:pPr lvl="1"/>
            <a:r>
              <a:rPr lang="en-US" altLang="zh-CN" b="1" dirty="0">
                <a:latin typeface="Times New Roman" panose="02020603050405020304" pitchFamily="18" charset="0"/>
                <a:ea typeface="宋体" panose="02010600030101010101" pitchFamily="2" charset="-122"/>
              </a:rPr>
              <a:t>Observation 2: In some regions, the maximum occupied bandwidth is restricted</a:t>
            </a:r>
            <a:endParaRPr lang="en-US" altLang="zh-CN" dirty="0">
              <a:latin typeface="Times New Roman" panose="02020603050405020304" pitchFamily="18" charset="0"/>
              <a:ea typeface="宋体" panose="02010600030101010101" pitchFamily="2" charset="-122"/>
            </a:endParaRPr>
          </a:p>
        </p:txBody>
      </p:sp>
      <p:graphicFrame>
        <p:nvGraphicFramePr>
          <p:cNvPr id="4" name="表格 3">
            <a:extLst>
              <a:ext uri="{FF2B5EF4-FFF2-40B4-BE49-F238E27FC236}">
                <a16:creationId xmlns:a16="http://schemas.microsoft.com/office/drawing/2014/main" id="{CA4703A2-0AAC-4D72-9133-CC3CEDD674D4}"/>
              </a:ext>
            </a:extLst>
          </p:cNvPr>
          <p:cNvGraphicFramePr>
            <a:graphicFrameLocks noGrp="1"/>
          </p:cNvGraphicFramePr>
          <p:nvPr>
            <p:extLst>
              <p:ext uri="{D42A27DB-BD31-4B8C-83A1-F6EECF244321}">
                <p14:modId xmlns:p14="http://schemas.microsoft.com/office/powerpoint/2010/main" val="1034781283"/>
              </p:ext>
            </p:extLst>
          </p:nvPr>
        </p:nvGraphicFramePr>
        <p:xfrm>
          <a:off x="1764383" y="1795657"/>
          <a:ext cx="8663233" cy="2926080"/>
        </p:xfrm>
        <a:graphic>
          <a:graphicData uri="http://schemas.openxmlformats.org/drawingml/2006/table">
            <a:tbl>
              <a:tblPr firstRow="1" bandRow="1">
                <a:tableStyleId>{5C22544A-7EE6-4342-B048-85BDC9FD1C3A}</a:tableStyleId>
              </a:tblPr>
              <a:tblGrid>
                <a:gridCol w="2015131">
                  <a:extLst>
                    <a:ext uri="{9D8B030D-6E8A-4147-A177-3AD203B41FA5}">
                      <a16:colId xmlns:a16="http://schemas.microsoft.com/office/drawing/2014/main" val="1988399725"/>
                    </a:ext>
                  </a:extLst>
                </a:gridCol>
                <a:gridCol w="3324051">
                  <a:extLst>
                    <a:ext uri="{9D8B030D-6E8A-4147-A177-3AD203B41FA5}">
                      <a16:colId xmlns:a16="http://schemas.microsoft.com/office/drawing/2014/main" val="1588691065"/>
                    </a:ext>
                  </a:extLst>
                </a:gridCol>
                <a:gridCol w="3324051">
                  <a:extLst>
                    <a:ext uri="{9D8B030D-6E8A-4147-A177-3AD203B41FA5}">
                      <a16:colId xmlns:a16="http://schemas.microsoft.com/office/drawing/2014/main" val="1599666788"/>
                    </a:ext>
                  </a:extLst>
                </a:gridCol>
              </a:tblGrid>
              <a:tr h="329642">
                <a:tc>
                  <a:txBody>
                    <a:bodyPr/>
                    <a:lstStyle/>
                    <a:p>
                      <a:r>
                        <a:rPr lang="en-US" altLang="zh-CN" dirty="0"/>
                        <a:t>Country</a:t>
                      </a:r>
                      <a:endParaRPr lang="zh-CN" altLang="en-US" dirty="0"/>
                    </a:p>
                  </a:txBody>
                  <a:tcPr/>
                </a:tc>
                <a:tc>
                  <a:txBody>
                    <a:bodyPr/>
                    <a:lstStyle/>
                    <a:p>
                      <a:r>
                        <a:rPr lang="en-US" altLang="zh-CN" dirty="0"/>
                        <a:t>ITS band</a:t>
                      </a:r>
                      <a:endParaRPr lang="zh-CN" altLang="en-US" dirty="0"/>
                    </a:p>
                  </a:txBody>
                  <a:tcPr/>
                </a:tc>
                <a:tc>
                  <a:txBody>
                    <a:bodyPr/>
                    <a:lstStyle/>
                    <a:p>
                      <a:r>
                        <a:rPr lang="en-US" altLang="zh-CN" dirty="0"/>
                        <a:t>Bandwidth</a:t>
                      </a:r>
                      <a:endParaRPr lang="zh-CN" altLang="en-US" dirty="0"/>
                    </a:p>
                  </a:txBody>
                  <a:tcPr/>
                </a:tc>
                <a:extLst>
                  <a:ext uri="{0D108BD9-81ED-4DB2-BD59-A6C34878D82A}">
                    <a16:rowId xmlns:a16="http://schemas.microsoft.com/office/drawing/2014/main" val="4060403829"/>
                  </a:ext>
                </a:extLst>
              </a:tr>
              <a:tr h="329642">
                <a:tc>
                  <a:txBody>
                    <a:bodyPr/>
                    <a:lstStyle/>
                    <a:p>
                      <a:r>
                        <a:rPr lang="en-US" altLang="zh-CN" dirty="0"/>
                        <a:t>China</a:t>
                      </a:r>
                      <a:endParaRPr lang="zh-CN" altLang="en-US" dirty="0"/>
                    </a:p>
                  </a:txBody>
                  <a:tcPr/>
                </a:tc>
                <a:tc>
                  <a:txBody>
                    <a:bodyPr/>
                    <a:lstStyle/>
                    <a:p>
                      <a:r>
                        <a:rPr lang="en-US" altLang="zh-CN" dirty="0"/>
                        <a:t>5905-5925(Trial)</a:t>
                      </a:r>
                      <a:endParaRPr lang="zh-CN" altLang="en-US" dirty="0"/>
                    </a:p>
                  </a:txBody>
                  <a:tcPr/>
                </a:tc>
                <a:tc>
                  <a:txBody>
                    <a:bodyPr/>
                    <a:lstStyle/>
                    <a:p>
                      <a:r>
                        <a:rPr lang="en-US" altLang="zh-CN" dirty="0"/>
                        <a:t>20</a:t>
                      </a:r>
                      <a:endParaRPr lang="zh-CN" altLang="en-US" dirty="0"/>
                    </a:p>
                  </a:txBody>
                  <a:tcPr/>
                </a:tc>
                <a:extLst>
                  <a:ext uri="{0D108BD9-81ED-4DB2-BD59-A6C34878D82A}">
                    <a16:rowId xmlns:a16="http://schemas.microsoft.com/office/drawing/2014/main" val="1512699207"/>
                  </a:ext>
                </a:extLst>
              </a:tr>
              <a:tr h="329642">
                <a:tc>
                  <a:txBody>
                    <a:bodyPr/>
                    <a:lstStyle/>
                    <a:p>
                      <a:r>
                        <a:rPr lang="en-US" altLang="zh-CN" dirty="0"/>
                        <a:t>Japan</a:t>
                      </a:r>
                      <a:endParaRPr lang="zh-CN" altLang="en-US" dirty="0"/>
                    </a:p>
                  </a:txBody>
                  <a:tcPr/>
                </a:tc>
                <a:tc>
                  <a:txBody>
                    <a:bodyPr/>
                    <a:lstStyle/>
                    <a:p>
                      <a:r>
                        <a:rPr lang="en-US" altLang="zh-CN" dirty="0"/>
                        <a:t>755.5-764.5 and 5770-5850</a:t>
                      </a:r>
                      <a:endParaRPr lang="zh-CN" altLang="en-US" dirty="0"/>
                    </a:p>
                  </a:txBody>
                  <a:tcPr/>
                </a:tc>
                <a:tc>
                  <a:txBody>
                    <a:bodyPr/>
                    <a:lstStyle/>
                    <a:p>
                      <a:r>
                        <a:rPr lang="en-US" altLang="zh-CN" dirty="0"/>
                        <a:t>80</a:t>
                      </a:r>
                      <a:endParaRPr lang="zh-CN" altLang="en-US" dirty="0"/>
                    </a:p>
                  </a:txBody>
                  <a:tcPr/>
                </a:tc>
                <a:extLst>
                  <a:ext uri="{0D108BD9-81ED-4DB2-BD59-A6C34878D82A}">
                    <a16:rowId xmlns:a16="http://schemas.microsoft.com/office/drawing/2014/main" val="2831445028"/>
                  </a:ext>
                </a:extLst>
              </a:tr>
              <a:tr h="329642">
                <a:tc>
                  <a:txBody>
                    <a:bodyPr/>
                    <a:lstStyle/>
                    <a:p>
                      <a:r>
                        <a:rPr lang="en-US" altLang="zh-CN" dirty="0"/>
                        <a:t>Korea</a:t>
                      </a:r>
                      <a:endParaRPr lang="zh-CN" altLang="en-US" dirty="0"/>
                    </a:p>
                  </a:txBody>
                  <a:tcPr/>
                </a:tc>
                <a:tc>
                  <a:txBody>
                    <a:bodyPr/>
                    <a:lstStyle/>
                    <a:p>
                      <a:r>
                        <a:rPr lang="en-US" altLang="zh-CN" dirty="0"/>
                        <a:t>5855-5925(Note 1)</a:t>
                      </a:r>
                      <a:endParaRPr lang="zh-CN" altLang="en-US" dirty="0"/>
                    </a:p>
                  </a:txBody>
                  <a:tcPr/>
                </a:tc>
                <a:tc>
                  <a:txBody>
                    <a:bodyPr/>
                    <a:lstStyle/>
                    <a:p>
                      <a:r>
                        <a:rPr lang="en-US" altLang="zh-CN" dirty="0"/>
                        <a:t>70</a:t>
                      </a:r>
                      <a:endParaRPr lang="zh-CN" altLang="en-US" dirty="0"/>
                    </a:p>
                  </a:txBody>
                  <a:tcPr/>
                </a:tc>
                <a:extLst>
                  <a:ext uri="{0D108BD9-81ED-4DB2-BD59-A6C34878D82A}">
                    <a16:rowId xmlns:a16="http://schemas.microsoft.com/office/drawing/2014/main" val="3889856198"/>
                  </a:ext>
                </a:extLst>
              </a:tr>
              <a:tr h="329642">
                <a:tc>
                  <a:txBody>
                    <a:bodyPr/>
                    <a:lstStyle/>
                    <a:p>
                      <a:r>
                        <a:rPr lang="en-US" altLang="zh-CN" dirty="0"/>
                        <a:t>Australia</a:t>
                      </a:r>
                      <a:endParaRPr lang="zh-CN"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5855-5925</a:t>
                      </a:r>
                      <a:endParaRPr lang="zh-CN"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70</a:t>
                      </a:r>
                      <a:endParaRPr lang="zh-CN" altLang="en-US" dirty="0"/>
                    </a:p>
                  </a:txBody>
                  <a:tcPr/>
                </a:tc>
                <a:extLst>
                  <a:ext uri="{0D108BD9-81ED-4DB2-BD59-A6C34878D82A}">
                    <a16:rowId xmlns:a16="http://schemas.microsoft.com/office/drawing/2014/main" val="1855081071"/>
                  </a:ext>
                </a:extLst>
              </a:tr>
              <a:tr h="329642">
                <a:tc>
                  <a:txBody>
                    <a:bodyPr/>
                    <a:lstStyle/>
                    <a:p>
                      <a:r>
                        <a:rPr lang="en-US" altLang="zh-CN" dirty="0"/>
                        <a:t>Singapore</a:t>
                      </a:r>
                      <a:endParaRPr lang="zh-CN"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5875 – 5925</a:t>
                      </a:r>
                      <a:endParaRPr lang="zh-CN"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50</a:t>
                      </a:r>
                      <a:endParaRPr lang="zh-CN" altLang="en-US" dirty="0"/>
                    </a:p>
                  </a:txBody>
                  <a:tcPr/>
                </a:tc>
                <a:extLst>
                  <a:ext uri="{0D108BD9-81ED-4DB2-BD59-A6C34878D82A}">
                    <a16:rowId xmlns:a16="http://schemas.microsoft.com/office/drawing/2014/main" val="3544724537"/>
                  </a:ext>
                </a:extLst>
              </a:tr>
              <a:tr h="329642">
                <a:tc>
                  <a:txBody>
                    <a:bodyPr/>
                    <a:lstStyle/>
                    <a:p>
                      <a:r>
                        <a:rPr lang="en-US" altLang="zh-CN" dirty="0"/>
                        <a:t>Europe</a:t>
                      </a:r>
                      <a:endParaRPr lang="zh-CN"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5855-5925(Note 2)</a:t>
                      </a:r>
                      <a:endParaRPr lang="zh-CN"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70</a:t>
                      </a:r>
                      <a:endParaRPr lang="zh-CN" altLang="en-US" dirty="0"/>
                    </a:p>
                  </a:txBody>
                  <a:tcPr/>
                </a:tc>
                <a:extLst>
                  <a:ext uri="{0D108BD9-81ED-4DB2-BD59-A6C34878D82A}">
                    <a16:rowId xmlns:a16="http://schemas.microsoft.com/office/drawing/2014/main" val="3410865435"/>
                  </a:ext>
                </a:extLst>
              </a:tr>
              <a:tr h="329642">
                <a:tc>
                  <a:txBody>
                    <a:bodyPr/>
                    <a:lstStyle/>
                    <a:p>
                      <a:r>
                        <a:rPr lang="en-US" altLang="zh-CN" dirty="0"/>
                        <a:t>US</a:t>
                      </a:r>
                      <a:endParaRPr lang="zh-CN"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5895-5925(Note 3)</a:t>
                      </a:r>
                      <a:endParaRPr lang="zh-CN"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30</a:t>
                      </a:r>
                      <a:endParaRPr lang="zh-CN" altLang="en-US" dirty="0"/>
                    </a:p>
                  </a:txBody>
                  <a:tcPr/>
                </a:tc>
                <a:extLst>
                  <a:ext uri="{0D108BD9-81ED-4DB2-BD59-A6C34878D82A}">
                    <a16:rowId xmlns:a16="http://schemas.microsoft.com/office/drawing/2014/main" val="3108643920"/>
                  </a:ext>
                </a:extLst>
              </a:tr>
            </a:tbl>
          </a:graphicData>
        </a:graphic>
      </p:graphicFrame>
    </p:spTree>
    <p:extLst>
      <p:ext uri="{BB962C8B-B14F-4D97-AF65-F5344CB8AC3E}">
        <p14:creationId xmlns:p14="http://schemas.microsoft.com/office/powerpoint/2010/main" val="5550574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0864C8F-9535-480A-A692-C2E196CBEEF5}"/>
              </a:ext>
            </a:extLst>
          </p:cNvPr>
          <p:cNvSpPr>
            <a:spLocks noGrp="1"/>
          </p:cNvSpPr>
          <p:nvPr>
            <p:ph type="title"/>
          </p:nvPr>
        </p:nvSpPr>
        <p:spPr>
          <a:xfrm>
            <a:off x="465513" y="111095"/>
            <a:ext cx="12136582" cy="811851"/>
          </a:xfrm>
        </p:spPr>
        <p:txBody>
          <a:bodyPr>
            <a:normAutofit/>
          </a:bodyPr>
          <a:lstStyle/>
          <a:p>
            <a:r>
              <a:rPr lang="en-US" altLang="zh-CN" sz="4000" dirty="0"/>
              <a:t>Motivation for Unlicensed Spectrum</a:t>
            </a:r>
            <a:endParaRPr lang="zh-CN" altLang="en-US" sz="4000" dirty="0"/>
          </a:p>
        </p:txBody>
      </p:sp>
      <p:sp>
        <p:nvSpPr>
          <p:cNvPr id="3" name="内容占位符 2">
            <a:extLst>
              <a:ext uri="{FF2B5EF4-FFF2-40B4-BE49-F238E27FC236}">
                <a16:creationId xmlns:a16="http://schemas.microsoft.com/office/drawing/2014/main" id="{E98700F1-F359-4F17-8E87-0857FF8BC2CC}"/>
              </a:ext>
            </a:extLst>
          </p:cNvPr>
          <p:cNvSpPr>
            <a:spLocks noGrp="1"/>
          </p:cNvSpPr>
          <p:nvPr>
            <p:ph idx="1"/>
          </p:nvPr>
        </p:nvSpPr>
        <p:spPr>
          <a:xfrm>
            <a:off x="1066800" y="1072419"/>
            <a:ext cx="10058400" cy="5594387"/>
          </a:xfrm>
        </p:spPr>
        <p:txBody>
          <a:bodyPr>
            <a:normAutofit/>
          </a:bodyPr>
          <a:lstStyle/>
          <a:p>
            <a:r>
              <a:rPr lang="en-US" altLang="zh-CN" dirty="0">
                <a:latin typeface="Times New Roman" panose="02020603050405020304" pitchFamily="18" charset="0"/>
                <a:ea typeface="宋体" panose="02010600030101010101" pitchFamily="2" charset="-122"/>
              </a:rPr>
              <a:t>Issue of licensed spectrum</a:t>
            </a:r>
          </a:p>
          <a:p>
            <a:pPr lvl="1"/>
            <a:r>
              <a:rPr lang="en-US" altLang="zh-CN" dirty="0">
                <a:latin typeface="Times New Roman" panose="02020603050405020304" pitchFamily="18" charset="0"/>
                <a:ea typeface="宋体" panose="02010600030101010101" pitchFamily="2" charset="-122"/>
              </a:rPr>
              <a:t>Although licensed spectrum can provide large bandwidth (e.g. 500MHz), operators are in general reluctant to consume so much bandwidth for positioning services:</a:t>
            </a:r>
          </a:p>
          <a:p>
            <a:pPr lvl="2"/>
            <a:r>
              <a:rPr lang="en-US" altLang="zh-CN" dirty="0">
                <a:latin typeface="Times New Roman" panose="02020603050405020304" pitchFamily="18" charset="0"/>
                <a:ea typeface="宋体" panose="02010600030101010101" pitchFamily="2" charset="-122"/>
              </a:rPr>
              <a:t> Business mode is unclear: operators are unclear about how to make money from it</a:t>
            </a:r>
          </a:p>
          <a:p>
            <a:pPr lvl="2"/>
            <a:r>
              <a:rPr lang="en-US" altLang="zh-CN" dirty="0">
                <a:latin typeface="Times New Roman" panose="02020603050405020304" pitchFamily="18" charset="0"/>
                <a:ea typeface="宋体" panose="02010600030101010101" pitchFamily="2" charset="-122"/>
              </a:rPr>
              <a:t> Some operators do no have so many bandwidth available.</a:t>
            </a:r>
          </a:p>
          <a:p>
            <a:pPr lvl="2"/>
            <a:r>
              <a:rPr lang="en-US" altLang="zh-CN" dirty="0">
                <a:latin typeface="Times New Roman" panose="02020603050405020304" pitchFamily="18" charset="0"/>
                <a:ea typeface="宋体" panose="02010600030101010101" pitchFamily="2" charset="-122"/>
              </a:rPr>
              <a:t> Cost added to Customer: especially for commercial use case, the added cost for paying for licensed band will reduce their willingness to use this technology. </a:t>
            </a:r>
          </a:p>
          <a:p>
            <a:pPr lvl="1"/>
            <a:r>
              <a:rPr lang="en-US" altLang="zh-CN" b="1" dirty="0">
                <a:latin typeface="Times New Roman" panose="02020603050405020304" pitchFamily="18" charset="0"/>
                <a:ea typeface="宋体" panose="02010600030101010101" pitchFamily="2" charset="-122"/>
              </a:rPr>
              <a:t>Observation 3: Operators may have no desire/capability to use a large licensed spectrum bandwidth for </a:t>
            </a:r>
            <a:r>
              <a:rPr lang="en-US" altLang="zh-CN" b="1" dirty="0" err="1">
                <a:latin typeface="Times New Roman" panose="02020603050405020304" pitchFamily="18" charset="0"/>
                <a:ea typeface="宋体" panose="02010600030101010101" pitchFamily="2" charset="-122"/>
              </a:rPr>
              <a:t>sidelink</a:t>
            </a:r>
            <a:r>
              <a:rPr lang="en-US" altLang="zh-CN" b="1" dirty="0">
                <a:latin typeface="Times New Roman" panose="02020603050405020304" pitchFamily="18" charset="0"/>
                <a:ea typeface="宋体" panose="02010600030101010101" pitchFamily="2" charset="-122"/>
              </a:rPr>
              <a:t> positioning and Ranging .</a:t>
            </a:r>
          </a:p>
          <a:p>
            <a:pPr lvl="1"/>
            <a:r>
              <a:rPr lang="en-US" altLang="zh-CN" dirty="0">
                <a:latin typeface="Times New Roman" panose="02020603050405020304" pitchFamily="18" charset="0"/>
                <a:ea typeface="宋体" panose="02010600030101010101" pitchFamily="2" charset="-122"/>
              </a:rPr>
              <a:t>Out of coverage issue</a:t>
            </a:r>
          </a:p>
          <a:p>
            <a:pPr lvl="2"/>
            <a:r>
              <a:rPr lang="en-US" altLang="zh-CN" dirty="0">
                <a:latin typeface="Times New Roman" panose="02020603050405020304" pitchFamily="18" charset="0"/>
                <a:ea typeface="宋体" panose="02010600030101010101" pitchFamily="2" charset="-122"/>
              </a:rPr>
              <a:t>For commercial use cases, the typical scenario is indoor, where out of coverage is very common</a:t>
            </a:r>
          </a:p>
          <a:p>
            <a:pPr lvl="2"/>
            <a:r>
              <a:rPr lang="en-US" altLang="zh-CN" dirty="0">
                <a:latin typeface="Times New Roman" panose="02020603050405020304" pitchFamily="18" charset="0"/>
                <a:ea typeface="宋体" panose="02010600030101010101" pitchFamily="2" charset="-122"/>
              </a:rPr>
              <a:t>For V2X, there are scenarios e.g. tunnels, underground parking lot that may be out of coverage.</a:t>
            </a:r>
          </a:p>
          <a:p>
            <a:pPr lvl="1"/>
            <a:r>
              <a:rPr lang="en-US" altLang="zh-CN" b="1" dirty="0">
                <a:latin typeface="Times New Roman" panose="02020603050405020304" pitchFamily="18" charset="0"/>
                <a:ea typeface="宋体" panose="02010600030101010101" pitchFamily="2" charset="-122"/>
              </a:rPr>
              <a:t>Observation 4: For out of coverage scenario, e.g. indoor/tunnels, licensed spectrum can not be used.</a:t>
            </a:r>
          </a:p>
        </p:txBody>
      </p:sp>
    </p:spTree>
    <p:extLst>
      <p:ext uri="{BB962C8B-B14F-4D97-AF65-F5344CB8AC3E}">
        <p14:creationId xmlns:p14="http://schemas.microsoft.com/office/powerpoint/2010/main" val="28154169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8384486-F366-4853-B24D-96F39CFBF9FA}"/>
              </a:ext>
            </a:extLst>
          </p:cNvPr>
          <p:cNvSpPr>
            <a:spLocks noGrp="1"/>
          </p:cNvSpPr>
          <p:nvPr>
            <p:ph type="title"/>
          </p:nvPr>
        </p:nvSpPr>
        <p:spPr>
          <a:xfrm>
            <a:off x="252276" y="0"/>
            <a:ext cx="11078332" cy="811851"/>
          </a:xfrm>
        </p:spPr>
        <p:txBody>
          <a:bodyPr>
            <a:noAutofit/>
          </a:bodyPr>
          <a:lstStyle/>
          <a:p>
            <a:r>
              <a:rPr lang="en-US" altLang="zh-CN" sz="3200" dirty="0"/>
              <a:t>Main aspects to address to enable use of unlicensed spectrum</a:t>
            </a:r>
            <a:endParaRPr lang="zh-CN" altLang="en-US" sz="3200" dirty="0"/>
          </a:p>
        </p:txBody>
      </p:sp>
      <p:sp>
        <p:nvSpPr>
          <p:cNvPr id="3" name="内容占位符 2">
            <a:extLst>
              <a:ext uri="{FF2B5EF4-FFF2-40B4-BE49-F238E27FC236}">
                <a16:creationId xmlns:a16="http://schemas.microsoft.com/office/drawing/2014/main" id="{13AD78B7-B011-471A-95DA-6C784BFF4CD0}"/>
              </a:ext>
            </a:extLst>
          </p:cNvPr>
          <p:cNvSpPr>
            <a:spLocks noGrp="1"/>
          </p:cNvSpPr>
          <p:nvPr>
            <p:ph idx="1"/>
          </p:nvPr>
        </p:nvSpPr>
        <p:spPr>
          <a:xfrm>
            <a:off x="535388" y="1153761"/>
            <a:ext cx="11402171" cy="5044280"/>
          </a:xfrm>
        </p:spPr>
        <p:txBody>
          <a:bodyPr>
            <a:normAutofit fontScale="70000" lnSpcReduction="20000"/>
          </a:bodyPr>
          <a:lstStyle/>
          <a:p>
            <a:pPr>
              <a:lnSpc>
                <a:spcPct val="120000"/>
              </a:lnSpc>
            </a:pPr>
            <a:r>
              <a:rPr kumimoji="0" lang="en-US" altLang="zh-CN" sz="28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Aspect 1</a:t>
            </a:r>
            <a:r>
              <a:rPr kumimoji="0" lang="zh-CN" altLang="en-US" sz="28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8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Rel-17 SL does not support unlicensed spectrum yet</a:t>
            </a:r>
          </a:p>
          <a:p>
            <a:pPr lvl="1">
              <a:lnSpc>
                <a:spcPct val="120000"/>
              </a:lnSpc>
            </a:pPr>
            <a:r>
              <a:rPr kumimoji="0" lang="en-US"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One possible solution to address this:</a:t>
            </a:r>
          </a:p>
          <a:p>
            <a:pPr lvl="2">
              <a:lnSpc>
                <a:spcPct val="120000"/>
              </a:lnSpc>
            </a:pPr>
            <a:r>
              <a:rPr kumimoji="0" lang="en-US"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initial stage, SL-enhancement designs the general LBT procedure for unlicensed spectrum;</a:t>
            </a:r>
          </a:p>
          <a:p>
            <a:pPr lvl="2">
              <a:lnSpc>
                <a:spcPct val="120000"/>
              </a:lnSpc>
            </a:pPr>
            <a:r>
              <a:rPr kumimoji="0" lang="en-US"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 later stage, </a:t>
            </a:r>
            <a:r>
              <a:rPr lang="en-US" altLang="zh-CN" sz="2400"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after SL pos &amp; and ranging SI/WI has finished the design of the positioning/ranging signal, then SL-enhancement takes </a:t>
            </a:r>
            <a:r>
              <a:rPr kumimoji="0" lang="en-US"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into </a:t>
            </a:r>
            <a:r>
              <a:rPr lang="en-US" altLang="zh-CN" sz="2400"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account the positioning/ranging signal for LBT. </a:t>
            </a:r>
          </a:p>
          <a:p>
            <a:r>
              <a:rPr lang="en-US" altLang="zh-CN" sz="28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Proposal : Add a note in the Release 18 </a:t>
            </a:r>
            <a:r>
              <a:rPr lang="en-US" altLang="zh-CN" sz="2800" b="1" dirty="0" err="1">
                <a:solidFill>
                  <a:schemeClr val="tx1"/>
                </a:solidFill>
                <a:latin typeface="Times New Roman" panose="02020603050405020304" pitchFamily="18" charset="0"/>
                <a:ea typeface="宋体" panose="02010600030101010101" pitchFamily="2" charset="-122"/>
                <a:cs typeface="Times New Roman" panose="02020603050405020304" pitchFamily="18" charset="0"/>
              </a:rPr>
              <a:t>sidelink</a:t>
            </a:r>
            <a:r>
              <a:rPr lang="en-US" altLang="zh-CN" sz="28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 enhancement WID to clarify that </a:t>
            </a:r>
            <a:r>
              <a:rPr lang="en-US" altLang="zh-CN" sz="2800" b="1" dirty="0" err="1">
                <a:solidFill>
                  <a:schemeClr val="tx1"/>
                </a:solidFill>
                <a:latin typeface="Times New Roman" panose="02020603050405020304" pitchFamily="18" charset="0"/>
                <a:ea typeface="宋体" panose="02010600030101010101" pitchFamily="2" charset="-122"/>
                <a:cs typeface="Times New Roman" panose="02020603050405020304" pitchFamily="18" charset="0"/>
              </a:rPr>
              <a:t>sidelink</a:t>
            </a:r>
            <a:r>
              <a:rPr lang="en-US" altLang="zh-CN" sz="28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 positioning/ranging signal in unlicensed spectrum should be considered in the design, after SL pos and ranging in the positioning WI has progressed with the design of the signal. </a:t>
            </a:r>
          </a:p>
          <a:p>
            <a:pPr>
              <a:lnSpc>
                <a:spcPct val="120000"/>
              </a:lnSpc>
            </a:pPr>
            <a:r>
              <a:rPr lang="en-US" altLang="zh-CN" sz="2800"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 Aspect 2:  Several companies do not yet see the necessity of considering unlicensed band support, and say that it e.g. depends on whether the current ITS band can support the V2X accuracy requirement</a:t>
            </a:r>
          </a:p>
          <a:p>
            <a:pPr lvl="1">
              <a:lnSpc>
                <a:spcPct val="120000"/>
              </a:lnSpc>
            </a:pPr>
            <a:r>
              <a:rPr lang="en-US" altLang="zh-CN" sz="2600"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 We suggest to further evaluate the needs for considering unlicensed spectrum for </a:t>
            </a:r>
            <a:r>
              <a:rPr lang="en-US" altLang="zh-CN" sz="2600" dirty="0" err="1">
                <a:solidFill>
                  <a:schemeClr val="tx1"/>
                </a:solidFill>
                <a:latin typeface="Times New Roman" panose="02020603050405020304" pitchFamily="18" charset="0"/>
                <a:ea typeface="宋体" panose="02010600030101010101" pitchFamily="2" charset="-122"/>
                <a:cs typeface="Times New Roman" panose="02020603050405020304" pitchFamily="18" charset="0"/>
              </a:rPr>
              <a:t>sidelink</a:t>
            </a:r>
            <a:r>
              <a:rPr lang="en-US" altLang="zh-CN" sz="2600"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 positioning in the study phase and study the accuracy that can be achieved for both licensed and unlicensed for the various bandwidths. Based on the results of the study phase, we can progress with unlicensed spectrum additionally in the work item phase. </a:t>
            </a:r>
          </a:p>
        </p:txBody>
      </p:sp>
    </p:spTree>
    <p:extLst>
      <p:ext uri="{BB962C8B-B14F-4D97-AF65-F5344CB8AC3E}">
        <p14:creationId xmlns:p14="http://schemas.microsoft.com/office/powerpoint/2010/main" val="33581953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8384486-F366-4853-B24D-96F39CFBF9FA}"/>
              </a:ext>
            </a:extLst>
          </p:cNvPr>
          <p:cNvSpPr>
            <a:spLocks noGrp="1"/>
          </p:cNvSpPr>
          <p:nvPr>
            <p:ph type="title"/>
          </p:nvPr>
        </p:nvSpPr>
        <p:spPr>
          <a:xfrm>
            <a:off x="535388" y="111095"/>
            <a:ext cx="10058400" cy="811851"/>
          </a:xfrm>
        </p:spPr>
        <p:txBody>
          <a:bodyPr>
            <a:noAutofit/>
          </a:bodyPr>
          <a:lstStyle/>
          <a:p>
            <a:r>
              <a:rPr lang="en-US" altLang="zh-CN" sz="3200" dirty="0"/>
              <a:t>Proposed Way Forward</a:t>
            </a:r>
            <a:endParaRPr lang="zh-CN" altLang="en-US" sz="3200" dirty="0"/>
          </a:p>
        </p:txBody>
      </p:sp>
      <p:sp>
        <p:nvSpPr>
          <p:cNvPr id="3" name="内容占位符 2">
            <a:extLst>
              <a:ext uri="{FF2B5EF4-FFF2-40B4-BE49-F238E27FC236}">
                <a16:creationId xmlns:a16="http://schemas.microsoft.com/office/drawing/2014/main" id="{13AD78B7-B011-471A-95DA-6C784BFF4CD0}"/>
              </a:ext>
            </a:extLst>
          </p:cNvPr>
          <p:cNvSpPr>
            <a:spLocks noGrp="1"/>
          </p:cNvSpPr>
          <p:nvPr>
            <p:ph idx="1"/>
          </p:nvPr>
        </p:nvSpPr>
        <p:spPr>
          <a:xfrm>
            <a:off x="535388" y="1153761"/>
            <a:ext cx="11402171" cy="5044280"/>
          </a:xfrm>
        </p:spPr>
        <p:txBody>
          <a:bodyPr>
            <a:normAutofit/>
          </a:bodyPr>
          <a:lstStyle/>
          <a:p>
            <a:r>
              <a:rPr lang="en-US" altLang="zh-CN" sz="2800"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 Given that it seems controversial whether the ITS band is capable of meeting the accuracy requirement of V2X. It is too early to make decision on what spectrum will be considered for SL positioning and ranging.</a:t>
            </a:r>
          </a:p>
          <a:p>
            <a:r>
              <a:rPr lang="en-US" altLang="zh-CN" sz="28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Proposal 1: Include in the SL Positioning study phase scope, the study and evaluation of the spectrum and bandwidth requirements in order to meet the positioning and ranging accuracy. </a:t>
            </a:r>
          </a:p>
          <a:p>
            <a:r>
              <a:rPr lang="en-US" altLang="zh-CN" sz="28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Proposal 2: Add a note in the Release 18 </a:t>
            </a:r>
            <a:r>
              <a:rPr lang="en-US" altLang="zh-CN" sz="2800" b="1" dirty="0" err="1">
                <a:solidFill>
                  <a:schemeClr val="tx1"/>
                </a:solidFill>
                <a:latin typeface="Times New Roman" panose="02020603050405020304" pitchFamily="18" charset="0"/>
                <a:ea typeface="宋体" panose="02010600030101010101" pitchFamily="2" charset="-122"/>
                <a:cs typeface="Times New Roman" panose="02020603050405020304" pitchFamily="18" charset="0"/>
              </a:rPr>
              <a:t>sidelink</a:t>
            </a:r>
            <a:r>
              <a:rPr lang="en-US" altLang="zh-CN" sz="28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 enhancement WID to clarify that </a:t>
            </a:r>
            <a:r>
              <a:rPr lang="en-US" altLang="zh-CN" sz="2800" b="1" dirty="0" err="1">
                <a:solidFill>
                  <a:schemeClr val="tx1"/>
                </a:solidFill>
                <a:latin typeface="Times New Roman" panose="02020603050405020304" pitchFamily="18" charset="0"/>
                <a:ea typeface="宋体" panose="02010600030101010101" pitchFamily="2" charset="-122"/>
                <a:cs typeface="Times New Roman" panose="02020603050405020304" pitchFamily="18" charset="0"/>
              </a:rPr>
              <a:t>sidelink</a:t>
            </a:r>
            <a:r>
              <a:rPr lang="en-US" altLang="zh-CN" sz="28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 positioning/ranging signal in unlicensed spectrum should be considered in the design, after SL pos and ranging in the positioning WI has progressed with the design of the signal. </a:t>
            </a:r>
          </a:p>
          <a:p>
            <a:endParaRPr lang="en-US" altLang="zh-CN"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6323565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776909" y="1187677"/>
            <a:ext cx="10310191" cy="2387600"/>
          </a:xfrm>
        </p:spPr>
        <p:txBody>
          <a:bodyPr/>
          <a:lstStyle/>
          <a:p>
            <a:r>
              <a:rPr lang="en-US" altLang="zh-CN" dirty="0"/>
              <a:t>Thanks</a:t>
            </a:r>
            <a:endParaRPr lang="en-GB" altLang="zh-CN" dirty="0"/>
          </a:p>
        </p:txBody>
      </p:sp>
    </p:spTree>
    <p:extLst>
      <p:ext uri="{BB962C8B-B14F-4D97-AF65-F5344CB8AC3E}">
        <p14:creationId xmlns:p14="http://schemas.microsoft.com/office/powerpoint/2010/main" val="3377599262"/>
      </p:ext>
    </p:extLst>
  </p:cSld>
  <p:clrMapOvr>
    <a:masterClrMapping/>
  </p:clrMapOvr>
</p:sld>
</file>

<file path=ppt/theme/theme1.xml><?xml version="1.0" encoding="utf-8"?>
<a:theme xmlns:a="http://schemas.openxmlformats.org/drawingml/2006/main" name="回顾">
  <a:themeElements>
    <a:clrScheme name="橙色">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回顾">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回顾">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WUS-general summary</Template>
  <TotalTime>116470</TotalTime>
  <Words>781</Words>
  <Application>Microsoft Office PowerPoint</Application>
  <PresentationFormat>宽屏</PresentationFormat>
  <Paragraphs>70</Paragraphs>
  <Slides>6</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6</vt:i4>
      </vt:variant>
    </vt:vector>
  </HeadingPairs>
  <TitlesOfParts>
    <vt:vector size="13" baseType="lpstr">
      <vt:lpstr>Arial Unicode MS</vt:lpstr>
      <vt:lpstr>宋体</vt:lpstr>
      <vt:lpstr>Calibri</vt:lpstr>
      <vt:lpstr>Calibri Light</vt:lpstr>
      <vt:lpstr>Times New Roman</vt:lpstr>
      <vt:lpstr>Wingdings</vt:lpstr>
      <vt:lpstr>回顾</vt:lpstr>
      <vt:lpstr>Way forward on unlicensed spectrum support for sidelink positioning/ranging in positioning enhancement WI  Xiaomi, Philips, Robert Bosch GmbH, Qualcomm</vt:lpstr>
      <vt:lpstr>Motivation for Unlicensed Spectrum</vt:lpstr>
      <vt:lpstr>Motivation for Unlicensed Spectrum</vt:lpstr>
      <vt:lpstr>Main aspects to address to enable use of unlicensed spectrum</vt:lpstr>
      <vt:lpstr>Proposed Way Forward</vt:lpstr>
      <vt:lpstr>Thanks</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Rel-16 discussion</dc:title>
  <dc:creator>Microsoft</dc:creator>
  <cp:lastModifiedBy>xiaomi-xiaowei</cp:lastModifiedBy>
  <cp:revision>1216</cp:revision>
  <dcterms:created xsi:type="dcterms:W3CDTF">2018-04-28T02:54:17Z</dcterms:created>
  <dcterms:modified xsi:type="dcterms:W3CDTF">2021-11-29T02:36:34Z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WM0590babbcacb41798a893ea8af3f1e99">
    <vt:lpwstr>CWM1Bu6r+WSazsUfjIoFcIk/FI+pBv/fV+7MfpP1nVb9FFR4HDpvPF6XiNre6wzu+bu3h30ufW/i00yOrDaCJneOg==</vt:lpwstr>
  </property>
</Properties>
</file>