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8"/>
  </p:notesMasterIdLst>
  <p:sldIdLst>
    <p:sldId id="376" r:id="rId2"/>
    <p:sldId id="431" r:id="rId3"/>
    <p:sldId id="436" r:id="rId4"/>
    <p:sldId id="434" r:id="rId5"/>
    <p:sldId id="437" r:id="rId6"/>
    <p:sldId id="34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0" autoAdjust="0"/>
    <p:restoredTop sz="94660"/>
  </p:normalViewPr>
  <p:slideViewPr>
    <p:cSldViewPr snapToGrid="0">
      <p:cViewPr varScale="1">
        <p:scale>
          <a:sx n="79" d="100"/>
          <a:sy n="79" d="100"/>
        </p:scale>
        <p:origin x="926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385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0802962-5FD4-4D7B-834D-C68515C3022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3EF5EB9D-8BF3-4659-90A1-1D628ED9D63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57306" y="3755487"/>
            <a:ext cx="7393613" cy="4568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" name="内容占位符 6">
            <a:extLst>
              <a:ext uri="{FF2B5EF4-FFF2-40B4-BE49-F238E27FC236}">
                <a16:creationId xmlns:a16="http://schemas.microsoft.com/office/drawing/2014/main" id="{779A1EF3-0A64-4A52-8F9E-79733B3DF07F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-993" y="3021922"/>
            <a:ext cx="9793298" cy="2622508"/>
          </a:xfrm>
        </p:spPr>
        <p:txBody>
          <a:bodyPr/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# 93e                                                                                                       </a:t>
            </a:r>
            <a:r>
              <a:rPr lang="en-US" altLang="zh-CN" sz="1600" b="1" dirty="0">
                <a:solidFill>
                  <a:schemeClr val="bg1"/>
                </a:solidFill>
              </a:rPr>
              <a:t>RP-212026</a:t>
            </a:r>
            <a:endParaRPr lang="zh-CN" altLang="zh-CN" sz="1600" dirty="0">
              <a:solidFill>
                <a:schemeClr val="bg1"/>
              </a:solidFill>
            </a:endParaRPr>
          </a:p>
          <a:p>
            <a:r>
              <a:rPr lang="en-GB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Electronic </a:t>
            </a:r>
            <a:r>
              <a:rPr lang="en-GB" altLang="zh-CN" sz="1600" b="1" dirty="0">
                <a:solidFill>
                  <a:schemeClr val="bg1"/>
                </a:solidFill>
                <a:latin typeface="Arial" panose="020B0604020202020204" pitchFamily="34" charset="0"/>
              </a:rPr>
              <a:t>Meeting, Sep. 13th-17th, 2021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Source: vivo</a:t>
            </a:r>
            <a:endParaRPr lang="zh-CN" altLang="en-US" b="1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/>
              <a:t>Document for: Discussion &amp; Decision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/>
              <a:t>Agenda Item:	</a:t>
            </a:r>
            <a:r>
              <a:rPr lang="en-US" altLang="zh-CN" b="1" dirty="0"/>
              <a:t>4.1</a:t>
            </a:r>
          </a:p>
          <a:p>
            <a:endParaRPr lang="zh-CN" altLang="en-US" dirty="0"/>
          </a:p>
        </p:txBody>
      </p:sp>
      <p:sp>
        <p:nvSpPr>
          <p:cNvPr id="16" name="文本占位符 4">
            <a:extLst>
              <a:ext uri="{FF2B5EF4-FFF2-40B4-BE49-F238E27FC236}">
                <a16:creationId xmlns:a16="http://schemas.microsoft.com/office/drawing/2014/main" id="{7E1EC7B8-3E4A-49E6-9254-D708DF50E0E1}"/>
              </a:ext>
            </a:extLst>
          </p:cNvPr>
          <p:cNvSpPr txBox="1">
            <a:spLocks/>
          </p:cNvSpPr>
          <p:nvPr/>
        </p:nvSpPr>
        <p:spPr>
          <a:xfrm>
            <a:off x="58056" y="3905594"/>
            <a:ext cx="9676192" cy="45686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355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600" b="0" i="0" kern="120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/>
              <a:t>Discussion on Multi-SIM WID revision</a:t>
            </a:r>
            <a:endParaRPr lang="zh-CN" altLang="en-US" sz="28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494B950-5CCD-4B1F-B973-891D0D5458A0}"/>
              </a:ext>
            </a:extLst>
          </p:cNvPr>
          <p:cNvSpPr/>
          <p:nvPr/>
        </p:nvSpPr>
        <p:spPr>
          <a:xfrm>
            <a:off x="285102" y="4464278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>
                <a:solidFill>
                  <a:schemeClr val="bg1"/>
                </a:solidFill>
              </a:rPr>
              <a:t>Source:               vivo</a:t>
            </a:r>
            <a:endParaRPr lang="zh-CN" altLang="en-US" b="1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b="1" dirty="0">
                <a:solidFill>
                  <a:schemeClr val="bg1"/>
                </a:solidFill>
              </a:rPr>
              <a:t>Document for:  Discussion &amp; Decision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altLang="zh-CN" b="1" dirty="0">
                <a:solidFill>
                  <a:schemeClr val="bg1"/>
                </a:solidFill>
              </a:rPr>
              <a:t>Agenda Item:    </a:t>
            </a:r>
            <a:r>
              <a:rPr lang="en-US" b="1" dirty="0">
                <a:solidFill>
                  <a:schemeClr val="bg1"/>
                </a:solidFill>
              </a:rPr>
              <a:t>9.3.2.8</a:t>
            </a:r>
            <a:endParaRPr lang="en-US" altLang="zh-CN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561861" y="349776"/>
            <a:ext cx="7469619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b="1" dirty="0">
              <a:solidFill>
                <a:schemeClr val="bg1"/>
              </a:solidFill>
              <a:ea typeface="vivo type CN简 Regular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250" y="1002210"/>
            <a:ext cx="12047837" cy="102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1" indent="0">
              <a:buNone/>
            </a:pPr>
            <a:endParaRPr lang="en-US" altLang="zh-CN" dirty="0">
              <a:latin typeface="+mn-lt"/>
              <a:ea typeface="vivo type CN简 Light" panose="02000400000000000000" pitchFamily="50" charset="-122"/>
              <a:cs typeface="Times New Roman" panose="02020603050405020304" pitchFamily="18" charset="0"/>
            </a:endParaRPr>
          </a:p>
          <a:p>
            <a:pPr marL="1657350" lvl="3" indent="-342900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57350" lvl="3" indent="-342900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59"/>
          </p:nvPr>
        </p:nvSpPr>
        <p:spPr>
          <a:xfrm>
            <a:off x="560744" y="1002210"/>
            <a:ext cx="11240992" cy="5713551"/>
          </a:xfrm>
        </p:spPr>
        <p:txBody>
          <a:bodyPr>
            <a:normAutofit/>
          </a:bodyPr>
          <a:lstStyle/>
          <a:p>
            <a:r>
              <a:rPr lang="en-US" dirty="0">
                <a:latin typeface="vivo Bold"/>
                <a:ea typeface="vivo type CNS Light"/>
              </a:rPr>
              <a:t>WID Support for Multi-SIM devices Objectives [</a:t>
            </a:r>
            <a:r>
              <a:rPr lang="en-GB" dirty="0">
                <a:latin typeface="vivo Bold"/>
                <a:ea typeface="vivo type CNS Light"/>
              </a:rPr>
              <a:t>RP-211561</a:t>
            </a:r>
            <a:r>
              <a:rPr lang="en-US" dirty="0">
                <a:latin typeface="vivo Bold"/>
                <a:ea typeface="vivo type CNS Light"/>
              </a:rPr>
              <a:t> ]</a:t>
            </a:r>
          </a:p>
          <a:p>
            <a:pPr lvl="1" hangingPunct="0"/>
            <a:r>
              <a:rPr lang="en-US" dirty="0">
                <a:latin typeface="vivo Bold"/>
                <a:ea typeface="vivo type CNS Light"/>
              </a:rPr>
              <a:t>The detailed objectives of the Work Item are:</a:t>
            </a:r>
          </a:p>
          <a:p>
            <a:pPr lvl="2" hangingPunct="0"/>
            <a:r>
              <a:rPr lang="en-US" dirty="0">
                <a:latin typeface="vivo Bold"/>
                <a:ea typeface="vivo type CNS Light"/>
              </a:rPr>
              <a:t>Specify, if necessary, enhancement(s) to address the collision due to reception of paging when the UE is in IDLE/INACTIVE mode in both the networks associated with respective SIMs [RAN2]</a:t>
            </a:r>
          </a:p>
          <a:p>
            <a:pPr lvl="3" hangingPunct="0"/>
            <a:r>
              <a:rPr lang="en-US" dirty="0">
                <a:latin typeface="vivo Bold"/>
                <a:ea typeface="vivo type CNS Light"/>
              </a:rPr>
              <a:t>RAT Concurrency: Network A can be NR. Network B can either be LTE or NR.</a:t>
            </a:r>
          </a:p>
          <a:p>
            <a:pPr lvl="3" hangingPunct="0"/>
            <a:r>
              <a:rPr lang="en-US" dirty="0">
                <a:latin typeface="vivo Bold"/>
                <a:ea typeface="vivo type CNS Light"/>
              </a:rPr>
              <a:t>Applicable UE architecture: Single-Rx/Single-Tx.</a:t>
            </a:r>
          </a:p>
          <a:p>
            <a:pPr lvl="2" hangingPunct="0"/>
            <a:r>
              <a:rPr lang="en-US" dirty="0">
                <a:latin typeface="vivo Bold"/>
                <a:ea typeface="vivo type CNS Light"/>
              </a:rPr>
              <a:t>Specify mechanism for UE to notify Network A of its switch from Network A (for MUSIM purpose) [RAN2, RAN3]:</a:t>
            </a:r>
          </a:p>
          <a:p>
            <a:pPr lvl="3" hangingPunct="0"/>
            <a:r>
              <a:rPr lang="en-US" dirty="0">
                <a:latin typeface="vivo Bold"/>
                <a:ea typeface="vivo type CNS Light"/>
              </a:rPr>
              <a:t>RAT Concurrency: Network A is NR. Network B can either be LTE or NR.</a:t>
            </a:r>
          </a:p>
          <a:p>
            <a:pPr lvl="3" hangingPunct="0"/>
            <a:r>
              <a:rPr lang="en-US" dirty="0">
                <a:latin typeface="vivo Bold"/>
                <a:ea typeface="vivo type CNS Light"/>
              </a:rPr>
              <a:t>Applicable UE architecture: Single-Rx/Single-Tx, Dual-Rx/Single-Tx</a:t>
            </a:r>
          </a:p>
          <a:p>
            <a:pPr lvl="2" hangingPunct="0"/>
            <a:r>
              <a:rPr lang="en-US" dirty="0">
                <a:latin typeface="vivo Bold"/>
                <a:ea typeface="vivo type CNS Light"/>
              </a:rPr>
              <a:t>Unless SA2 find an alternative solution or decides otherwise , specify mechanism for an incoming page to indicate to the UE whether the service is </a:t>
            </a:r>
            <a:r>
              <a:rPr lang="en-US" dirty="0" err="1">
                <a:latin typeface="vivo Bold"/>
                <a:ea typeface="vivo type CNS Light"/>
              </a:rPr>
              <a:t>voLTE</a:t>
            </a:r>
            <a:r>
              <a:rPr lang="en-US" dirty="0">
                <a:latin typeface="vivo Bold"/>
                <a:ea typeface="vivo type CNS Light"/>
              </a:rPr>
              <a:t>/</a:t>
            </a:r>
            <a:r>
              <a:rPr lang="en-US" dirty="0" err="1">
                <a:latin typeface="vivo Bold"/>
                <a:ea typeface="vivo type CNS Light"/>
              </a:rPr>
              <a:t>VoNR</a:t>
            </a:r>
            <a:r>
              <a:rPr lang="en-US" dirty="0">
                <a:latin typeface="vivo Bold"/>
                <a:ea typeface="vivo type CNS Light"/>
              </a:rPr>
              <a:t>.[ RAN2, RAN3]</a:t>
            </a:r>
          </a:p>
          <a:p>
            <a:pPr lvl="3" hangingPunct="0"/>
            <a:r>
              <a:rPr lang="en-US" dirty="0">
                <a:latin typeface="vivo Bold"/>
                <a:ea typeface="vivo type CNS Light"/>
              </a:rPr>
              <a:t>RAT Concurrency: Network A is either LTE or NR. Network B is either LTE or NR.</a:t>
            </a:r>
          </a:p>
          <a:p>
            <a:pPr lvl="3" hangingPunct="0"/>
            <a:r>
              <a:rPr lang="en-US" dirty="0">
                <a:latin typeface="vivo Bold"/>
                <a:ea typeface="vivo type CNS Light"/>
              </a:rPr>
              <a:t>Applicable UE architecture: Single-Rx/Dual-Rx/Single-Tx</a:t>
            </a:r>
            <a:endParaRPr lang="en-US" dirty="0">
              <a:ea typeface="vivo type CNS Ligh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249496" cy="456860"/>
          </a:xfrm>
        </p:spPr>
        <p:txBody>
          <a:bodyPr/>
          <a:lstStyle/>
          <a:p>
            <a:pPr marL="0" lvl="1" indent="0" defTabSz="1280160">
              <a:spcBef>
                <a:spcPct val="0"/>
              </a:spcBef>
              <a:buNone/>
            </a:pPr>
            <a:r>
              <a:rPr lang="en-US" b="1" dirty="0">
                <a:ea typeface="vivo type CN简 Regular" panose="02000500000000000000" charset="-122"/>
              </a:rPr>
              <a:t>Background</a:t>
            </a:r>
            <a:endParaRPr lang="en-US" altLang="en-US" b="1" dirty="0">
              <a:ea typeface="vivo type CN简 Regular" panose="02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0828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3EAAF7-0579-406A-8C3B-68156C86EE9A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918916"/>
            <a:ext cx="11033080" cy="5131822"/>
          </a:xfrm>
        </p:spPr>
        <p:txBody>
          <a:bodyPr/>
          <a:lstStyle/>
          <a:p>
            <a:r>
              <a:rPr lang="en-US" sz="1800" b="1" dirty="0">
                <a:latin typeface="vivo Bold"/>
                <a:ea typeface="vivo type CNS"/>
              </a:rPr>
              <a:t>For Service indication in Paging</a:t>
            </a:r>
          </a:p>
          <a:p>
            <a:pPr lvl="1"/>
            <a:r>
              <a:rPr lang="en-US" dirty="0">
                <a:latin typeface="vivo Bold"/>
                <a:ea typeface="vivo type CNS"/>
              </a:rPr>
              <a:t>Paging cause value will be introduced in paging message because SA3 did not consider there is security issue. </a:t>
            </a:r>
          </a:p>
          <a:p>
            <a:pPr lvl="1"/>
            <a:r>
              <a:rPr lang="en-US" dirty="0">
                <a:latin typeface="vivo Bold"/>
                <a:ea typeface="vivo type CNS"/>
              </a:rPr>
              <a:t>RAN2 specifies the relevant UE behavior (i.e. inform or passing to the upper layer) upon its reception in both LTE and NR specifications. </a:t>
            </a:r>
          </a:p>
          <a:p>
            <a:r>
              <a:rPr lang="en-US" b="1" dirty="0">
                <a:latin typeface="vivo Bold"/>
                <a:ea typeface="vivo type CNS"/>
              </a:rPr>
              <a:t>Proposal 1: </a:t>
            </a:r>
            <a:r>
              <a:rPr lang="en-US" altLang="zh-CN" b="1" dirty="0">
                <a:latin typeface="vivo Bold"/>
                <a:ea typeface="vivo type CNS"/>
              </a:rPr>
              <a:t>Update WID to add TS 36.331 and RAN3 specification impact</a:t>
            </a:r>
            <a:endParaRPr lang="en-US" b="1" dirty="0">
              <a:latin typeface="vivo Bold"/>
              <a:ea typeface="vivo type CN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C411D0-86DE-4710-BB20-1DCEDCF1ACC7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b="1" dirty="0">
                <a:ea typeface="vivo type CNS"/>
              </a:rPr>
              <a:t>Motivation for Revision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407259-0A14-46E4-B219-C6405A436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500" y="3429000"/>
            <a:ext cx="6706181" cy="143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117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3EAAF7-0579-406A-8C3B-68156C86EE9A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817123"/>
            <a:ext cx="11033080" cy="5760805"/>
          </a:xfrm>
        </p:spPr>
        <p:txBody>
          <a:bodyPr>
            <a:normAutofit/>
          </a:bodyPr>
          <a:lstStyle/>
          <a:p>
            <a:r>
              <a:rPr lang="en-US" sz="1800" b="1" dirty="0">
                <a:latin typeface="vivo Bold"/>
                <a:ea typeface="vivo type CNS"/>
              </a:rPr>
              <a:t>Background for switching notification </a:t>
            </a:r>
          </a:p>
          <a:p>
            <a:pPr lvl="1"/>
            <a:r>
              <a:rPr lang="en-US" dirty="0">
                <a:latin typeface="vivo Bold"/>
                <a:ea typeface="vivo type CNS"/>
              </a:rPr>
              <a:t>LS (</a:t>
            </a:r>
            <a:r>
              <a:rPr lang="en-GB" altLang="zh-CN" dirty="0">
                <a:latin typeface="vivo Bold"/>
                <a:ea typeface="vivo type CNS"/>
              </a:rPr>
              <a:t>R2-2108861</a:t>
            </a:r>
            <a:r>
              <a:rPr lang="en-US" dirty="0">
                <a:latin typeface="vivo Bold"/>
                <a:ea typeface="vivo type CNS"/>
              </a:rPr>
              <a:t>) was sent to RAN4 ask RAN4 impacts</a:t>
            </a:r>
          </a:p>
          <a:p>
            <a:pPr lvl="1"/>
            <a:endParaRPr lang="en-US" dirty="0">
              <a:latin typeface="vivo Bold"/>
              <a:ea typeface="vivo type CNS"/>
            </a:endParaRPr>
          </a:p>
          <a:p>
            <a:pPr lvl="1"/>
            <a:endParaRPr lang="en-US" dirty="0">
              <a:latin typeface="vivo Bold"/>
              <a:ea typeface="vivo type CNS"/>
            </a:endParaRPr>
          </a:p>
          <a:p>
            <a:pPr lvl="1"/>
            <a:endParaRPr lang="en-US" dirty="0">
              <a:latin typeface="vivo Bold"/>
              <a:ea typeface="vivo type CNS"/>
            </a:endParaRPr>
          </a:p>
          <a:p>
            <a:pPr lvl="1"/>
            <a:endParaRPr lang="en-US" dirty="0">
              <a:latin typeface="vivo Bold"/>
              <a:ea typeface="vivo type CNS"/>
            </a:endParaRPr>
          </a:p>
          <a:p>
            <a:pPr lvl="1"/>
            <a:endParaRPr lang="en-US" dirty="0">
              <a:latin typeface="vivo Bold"/>
              <a:ea typeface="vivo type CNS"/>
            </a:endParaRPr>
          </a:p>
          <a:p>
            <a:pPr lvl="1"/>
            <a:endParaRPr lang="en-US" dirty="0">
              <a:latin typeface="vivo Bold"/>
              <a:ea typeface="vivo type CNS"/>
            </a:endParaRPr>
          </a:p>
          <a:p>
            <a:pPr lvl="1"/>
            <a:endParaRPr lang="en-US" dirty="0">
              <a:latin typeface="vivo Bold"/>
              <a:ea typeface="vivo type CNS"/>
            </a:endParaRPr>
          </a:p>
          <a:p>
            <a:pPr lvl="1"/>
            <a:r>
              <a:rPr lang="en-US" dirty="0">
                <a:latin typeface="vivo Bold"/>
                <a:ea typeface="vivo type CNS"/>
              </a:rPr>
              <a:t>For </a:t>
            </a:r>
            <a:r>
              <a:rPr lang="fr-FR" dirty="0">
                <a:latin typeface="vivo Bold"/>
                <a:ea typeface="vivo type CNS"/>
              </a:rPr>
              <a:t>RAN4 multiple concurrent and independent MG patterns WI, related WF at RAN4 100e are:</a:t>
            </a:r>
            <a:r>
              <a:rPr lang="en-US" dirty="0">
                <a:latin typeface="vivo Bold"/>
                <a:ea typeface="vivo type CNS"/>
              </a:rPr>
              <a:t> </a:t>
            </a:r>
          </a:p>
          <a:p>
            <a:pPr lvl="1"/>
            <a:endParaRPr lang="en-US" dirty="0">
              <a:latin typeface="vivo Bold"/>
              <a:ea typeface="vivo type CNS"/>
            </a:endParaRPr>
          </a:p>
          <a:p>
            <a:pPr lvl="1"/>
            <a:endParaRPr lang="en-US" dirty="0">
              <a:latin typeface="vivo Bold"/>
              <a:ea typeface="vivo type CNS"/>
            </a:endParaRP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C411D0-86DE-4710-BB20-1DCEDCF1ACC7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b="1" dirty="0">
                <a:ea typeface="vivo type CNS"/>
              </a:rPr>
              <a:t>Motivation for Revision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D6AAAF0-C297-4016-993B-E109D0F5AC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121" y="5246084"/>
            <a:ext cx="5603654" cy="122280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6B5B557-C3D8-49E3-B704-FDBA74F9D4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81" y="1904696"/>
            <a:ext cx="6416596" cy="253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11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3EAAF7-0579-406A-8C3B-68156C86EE9A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817123"/>
            <a:ext cx="11033080" cy="5760805"/>
          </a:xfrm>
        </p:spPr>
        <p:txBody>
          <a:bodyPr>
            <a:normAutofit/>
          </a:bodyPr>
          <a:lstStyle/>
          <a:p>
            <a:r>
              <a:rPr lang="en-US" b="1" dirty="0">
                <a:latin typeface="vivo Bold"/>
                <a:ea typeface="vivo type CNS"/>
              </a:rPr>
              <a:t>Proposal 2: discuss the below two options </a:t>
            </a:r>
          </a:p>
          <a:p>
            <a:pPr lvl="1"/>
            <a:r>
              <a:rPr lang="en-US" altLang="zh-CN" b="1" dirty="0">
                <a:latin typeface="vivo Bold"/>
                <a:ea typeface="vivo type CNS"/>
              </a:rPr>
              <a:t>Option1: Update RAN4 Rel-17 MG enhancement WI to include MUSIM gaps  </a:t>
            </a:r>
          </a:p>
          <a:p>
            <a:pPr lvl="1"/>
            <a:endParaRPr lang="en-US" altLang="zh-CN" b="1" dirty="0">
              <a:latin typeface="vivo Bold"/>
              <a:ea typeface="vivo type CNS"/>
            </a:endParaRPr>
          </a:p>
          <a:p>
            <a:pPr lvl="1"/>
            <a:endParaRPr lang="en-US" altLang="zh-CN" b="1" dirty="0">
              <a:latin typeface="vivo Bold"/>
              <a:ea typeface="vivo type CNS"/>
            </a:endParaRPr>
          </a:p>
          <a:p>
            <a:pPr lvl="1"/>
            <a:endParaRPr lang="en-US" altLang="zh-CN" b="1" dirty="0">
              <a:latin typeface="vivo Bold"/>
              <a:ea typeface="vivo type CNS"/>
            </a:endParaRPr>
          </a:p>
          <a:p>
            <a:pPr lvl="1"/>
            <a:endParaRPr lang="en-US" altLang="zh-CN" b="1" dirty="0">
              <a:latin typeface="vivo Bold"/>
              <a:ea typeface="vivo type CNS"/>
            </a:endParaRPr>
          </a:p>
          <a:p>
            <a:pPr lvl="1"/>
            <a:endParaRPr lang="en-US" altLang="zh-CN" b="1" dirty="0">
              <a:latin typeface="vivo Bold"/>
              <a:ea typeface="vivo type CNS"/>
            </a:endParaRPr>
          </a:p>
          <a:p>
            <a:pPr lvl="1"/>
            <a:endParaRPr lang="en-US" altLang="zh-CN" b="1" dirty="0">
              <a:latin typeface="vivo Bold"/>
              <a:ea typeface="vivo type CNS"/>
            </a:endParaRPr>
          </a:p>
          <a:p>
            <a:pPr lvl="1"/>
            <a:r>
              <a:rPr lang="en-US" b="1" dirty="0">
                <a:latin typeface="vivo Bold"/>
                <a:ea typeface="vivo type CNS"/>
              </a:rPr>
              <a:t>Option2: </a:t>
            </a:r>
            <a:r>
              <a:rPr lang="en-US" altLang="zh-CN" b="1" dirty="0">
                <a:latin typeface="vivo Bold"/>
                <a:ea typeface="vivo type CNS"/>
              </a:rPr>
              <a:t>Update </a:t>
            </a:r>
            <a:r>
              <a:rPr lang="fr-FR" altLang="zh-CN" b="1" dirty="0">
                <a:latin typeface="vivo Bold"/>
                <a:ea typeface="vivo type CNS"/>
              </a:rPr>
              <a:t>RAN2 </a:t>
            </a:r>
            <a:r>
              <a:rPr lang="en-US" altLang="zh-CN" b="1" dirty="0">
                <a:latin typeface="vivo Bold"/>
                <a:ea typeface="vivo type CNS"/>
              </a:rPr>
              <a:t>MUSIM WI to include  RAN4 work</a:t>
            </a:r>
            <a:endParaRPr lang="en-US" b="1" dirty="0">
              <a:latin typeface="vivo Bold"/>
              <a:ea typeface="vivo type CNS"/>
            </a:endParaRPr>
          </a:p>
          <a:p>
            <a:pPr lvl="1"/>
            <a:endParaRPr lang="en-US" altLang="zh-CN" dirty="0">
              <a:latin typeface="vivo Bold"/>
              <a:ea typeface="vivo type CNS"/>
            </a:endParaRPr>
          </a:p>
          <a:p>
            <a:pPr lvl="1"/>
            <a:r>
              <a:rPr lang="en-US" b="1" dirty="0">
                <a:latin typeface="vivo Bold"/>
                <a:ea typeface="vivo type CNS"/>
              </a:rPr>
              <a:t> </a:t>
            </a:r>
            <a:endParaRPr lang="en-US" dirty="0">
              <a:latin typeface="vivo Bold"/>
              <a:ea typeface="vivo type CNS"/>
            </a:endParaRP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C411D0-86DE-4710-BB20-1DCEDCF1ACC7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b="1" dirty="0">
                <a:ea typeface="vivo type CNS"/>
              </a:rPr>
              <a:t>Motivation for Revision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837D330-6E4A-4397-9EC4-C8B7EA7165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228" y="1748517"/>
            <a:ext cx="6340389" cy="253768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103D0EE-2EBB-4A06-8BAF-3A774590F0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9422" y="4634985"/>
            <a:ext cx="6139756" cy="222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591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11479</TotalTime>
  <Words>381</Words>
  <Application>Microsoft Office PowerPoint</Application>
  <PresentationFormat>宽屏</PresentationFormat>
  <Paragraphs>52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Helvetica Neue</vt:lpstr>
      <vt:lpstr>Helvetica Neue Medium</vt:lpstr>
      <vt:lpstr>vivo Bold</vt:lpstr>
      <vt:lpstr>vivo type CNS</vt:lpstr>
      <vt:lpstr>vivo type CNS Light</vt:lpstr>
      <vt:lpstr>vivo type CN简 Bold</vt:lpstr>
      <vt:lpstr>vivo type CN简 Light</vt:lpstr>
      <vt:lpstr>vivo type CN简 Regular</vt:lpstr>
      <vt:lpstr>等线</vt:lpstr>
      <vt:lpstr>方正兰亭黑简体</vt:lpstr>
      <vt:lpstr>宋体</vt:lpstr>
      <vt:lpstr>Arial</vt:lpstr>
      <vt:lpstr>Calibri</vt:lpstr>
      <vt:lpstr>Calibri Light</vt:lpstr>
      <vt:lpstr>Times New Roman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vivo</cp:lastModifiedBy>
  <cp:revision>788</cp:revision>
  <dcterms:created xsi:type="dcterms:W3CDTF">2019-03-21T01:16:59Z</dcterms:created>
  <dcterms:modified xsi:type="dcterms:W3CDTF">2021-09-06T10:50:59Z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