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434" r:id="rId3"/>
    <p:sldId id="421" r:id="rId4"/>
    <p:sldId id="420" r:id="rId5"/>
    <p:sldId id="366" r:id="rId6"/>
    <p:sldId id="367" r:id="rId7"/>
    <p:sldId id="435" r:id="rId8"/>
    <p:sldId id="414" r:id="rId9"/>
    <p:sldId id="423" r:id="rId10"/>
    <p:sldId id="429" r:id="rId11"/>
    <p:sldId id="413" r:id="rId12"/>
    <p:sldId id="401" r:id="rId13"/>
    <p:sldId id="436" r:id="rId14"/>
    <p:sldId id="381" r:id="rId15"/>
    <p:sldId id="398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3" d="100"/>
          <a:sy n="53" d="100"/>
        </p:scale>
        <p:origin x="39" y="21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1542" y="2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5-e\tdocList_2020-11-19_20h10-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5-e\tdocList_2020-11-19_20h10-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5-e\tdocList_2020-11-19_20h10-STAT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5-e\tdocList_2020-11-19_20h10-STAT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5-e\tdocList_2020-11-19_20h10-STAT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5-e\tdocList_2020-11-19_20h10-STAT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3GPP\tsg_ran\WG2\TSGR2_115-e\tdocList_2020-11-19_20h10-STAT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NR Maint</a:t>
            </a:r>
            <a:r>
              <a:rPr lang="en-US" baseline="0"/>
              <a:t>enance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STAT!$C$1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(STAT!$B$2:$B$5,STAT!$B$8:$B$11)</c:f>
              <c:strCache>
                <c:ptCount val="8"/>
                <c:pt idx="0">
                  <c:v>NR15 ST2</c:v>
                </c:pt>
                <c:pt idx="1">
                  <c:v>NR15 UP</c:v>
                </c:pt>
                <c:pt idx="2">
                  <c:v>NR15 CP</c:v>
                </c:pt>
                <c:pt idx="3">
                  <c:v>NR15 Pos</c:v>
                </c:pt>
                <c:pt idx="4">
                  <c:v>NR16 General</c:v>
                </c:pt>
                <c:pt idx="5">
                  <c:v>NR16 V2X</c:v>
                </c:pt>
                <c:pt idx="6">
                  <c:v>NR16 Pos</c:v>
                </c:pt>
                <c:pt idx="7">
                  <c:v>NR16 SONMDT</c:v>
                </c:pt>
              </c:strCache>
            </c:strRef>
          </c:cat>
          <c:val>
            <c:numRef>
              <c:f>(STAT!$C$2:$C$5,STAT!$C$8:$C$11)</c:f>
              <c:numCache>
                <c:formatCode>General</c:formatCode>
                <c:ptCount val="8"/>
                <c:pt idx="0">
                  <c:v>1</c:v>
                </c:pt>
                <c:pt idx="1">
                  <c:v>0</c:v>
                </c:pt>
                <c:pt idx="2">
                  <c:v>17</c:v>
                </c:pt>
                <c:pt idx="3">
                  <c:v>3</c:v>
                </c:pt>
                <c:pt idx="4">
                  <c:v>38</c:v>
                </c:pt>
                <c:pt idx="5">
                  <c:v>10</c:v>
                </c:pt>
                <c:pt idx="6">
                  <c:v>6</c:v>
                </c:pt>
                <c:pt idx="7">
                  <c:v>5</c:v>
                </c:pt>
              </c:numCache>
            </c:numRef>
          </c:val>
        </c:ser>
        <c:ser>
          <c:idx val="1"/>
          <c:order val="1"/>
          <c:tx>
            <c:strRef>
              <c:f>STAT!$D$1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(STAT!$B$2:$B$5,STAT!$B$8:$B$11)</c:f>
              <c:strCache>
                <c:ptCount val="8"/>
                <c:pt idx="0">
                  <c:v>NR15 ST2</c:v>
                </c:pt>
                <c:pt idx="1">
                  <c:v>NR15 UP</c:v>
                </c:pt>
                <c:pt idx="2">
                  <c:v>NR15 CP</c:v>
                </c:pt>
                <c:pt idx="3">
                  <c:v>NR15 Pos</c:v>
                </c:pt>
                <c:pt idx="4">
                  <c:v>NR16 General</c:v>
                </c:pt>
                <c:pt idx="5">
                  <c:v>NR16 V2X</c:v>
                </c:pt>
                <c:pt idx="6">
                  <c:v>NR16 Pos</c:v>
                </c:pt>
                <c:pt idx="7">
                  <c:v>NR16 SONMDT</c:v>
                </c:pt>
              </c:strCache>
            </c:strRef>
          </c:cat>
          <c:val>
            <c:numRef>
              <c:f>(STAT!$D$2:$D$5,STAT!$D$8:$D$11)</c:f>
              <c:numCache>
                <c:formatCode>General</c:formatCode>
                <c:ptCount val="8"/>
                <c:pt idx="0">
                  <c:v>4</c:v>
                </c:pt>
                <c:pt idx="1">
                  <c:v>17</c:v>
                </c:pt>
                <c:pt idx="2">
                  <c:v>128</c:v>
                </c:pt>
                <c:pt idx="3">
                  <c:v>11</c:v>
                </c:pt>
                <c:pt idx="4">
                  <c:v>217</c:v>
                </c:pt>
                <c:pt idx="5">
                  <c:v>35</c:v>
                </c:pt>
                <c:pt idx="6">
                  <c:v>27</c:v>
                </c:pt>
                <c:pt idx="7">
                  <c:v>25</c:v>
                </c:pt>
              </c:numCache>
            </c:numRef>
          </c:val>
        </c:ser>
        <c:ser>
          <c:idx val="2"/>
          <c:order val="2"/>
          <c:tx>
            <c:strRef>
              <c:f>STAT!$E$1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(STAT!$B$2:$B$5,STAT!$B$8:$B$11)</c:f>
              <c:strCache>
                <c:ptCount val="8"/>
                <c:pt idx="0">
                  <c:v>NR15 ST2</c:v>
                </c:pt>
                <c:pt idx="1">
                  <c:v>NR15 UP</c:v>
                </c:pt>
                <c:pt idx="2">
                  <c:v>NR15 CP</c:v>
                </c:pt>
                <c:pt idx="3">
                  <c:v>NR15 Pos</c:v>
                </c:pt>
                <c:pt idx="4">
                  <c:v>NR16 General</c:v>
                </c:pt>
                <c:pt idx="5">
                  <c:v>NR16 V2X</c:v>
                </c:pt>
                <c:pt idx="6">
                  <c:v>NR16 Pos</c:v>
                </c:pt>
                <c:pt idx="7">
                  <c:v>NR16 SONMDT</c:v>
                </c:pt>
              </c:strCache>
            </c:strRef>
          </c:cat>
          <c:val>
            <c:numRef>
              <c:f>(STAT!$E$2:$E$5,STAT!$E$8:$E$11)</c:f>
              <c:numCache>
                <c:formatCode>General</c:formatCode>
                <c:ptCount val="8"/>
                <c:pt idx="1">
                  <c:v>41</c:v>
                </c:pt>
                <c:pt idx="2">
                  <c:v>243</c:v>
                </c:pt>
                <c:pt idx="3">
                  <c:v>12</c:v>
                </c:pt>
                <c:pt idx="4">
                  <c:v>441</c:v>
                </c:pt>
                <c:pt idx="5">
                  <c:v>59</c:v>
                </c:pt>
                <c:pt idx="6">
                  <c:v>40</c:v>
                </c:pt>
                <c:pt idx="7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30580704"/>
        <c:axId val="-1430595936"/>
      </c:barChart>
      <c:catAx>
        <c:axId val="-1430580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95936"/>
        <c:crosses val="autoZero"/>
        <c:auto val="1"/>
        <c:lblAlgn val="ctr"/>
        <c:lblOffset val="100"/>
        <c:noMultiLvlLbl val="0"/>
      </c:catAx>
      <c:valAx>
        <c:axId val="-1430595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80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EUTRA Maintenance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STAT!$C$44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(STAT!$B$45:$B$49,STAT!$B$53:$B$57)</c:f>
              <c:strCache>
                <c:ptCount val="10"/>
                <c:pt idx="0">
                  <c:v>PRE15 NB-IoT</c:v>
                </c:pt>
                <c:pt idx="1">
                  <c:v>PRE15 eMTC</c:v>
                </c:pt>
                <c:pt idx="2">
                  <c:v>PRE15 V2X SL</c:v>
                </c:pt>
                <c:pt idx="3">
                  <c:v>PRE15 Pos</c:v>
                </c:pt>
                <c:pt idx="4">
                  <c:v>PRE15 LTE Other</c:v>
                </c:pt>
                <c:pt idx="5">
                  <c:v>L16 General</c:v>
                </c:pt>
                <c:pt idx="6">
                  <c:v>L16 eMTC</c:v>
                </c:pt>
                <c:pt idx="7">
                  <c:v>L16 NB-IoT</c:v>
                </c:pt>
                <c:pt idx="8">
                  <c:v>L16 Other</c:v>
                </c:pt>
                <c:pt idx="9">
                  <c:v>L16 Pos</c:v>
                </c:pt>
              </c:strCache>
            </c:strRef>
          </c:cat>
          <c:val>
            <c:numRef>
              <c:f>(STAT!$C$45:$C$49,STAT!$C$53:$C$57)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ser>
          <c:idx val="1"/>
          <c:order val="1"/>
          <c:tx>
            <c:strRef>
              <c:f>STAT!$D$44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(STAT!$B$45:$B$49,STAT!$B$53:$B$57)</c:f>
              <c:strCache>
                <c:ptCount val="10"/>
                <c:pt idx="0">
                  <c:v>PRE15 NB-IoT</c:v>
                </c:pt>
                <c:pt idx="1">
                  <c:v>PRE15 eMTC</c:v>
                </c:pt>
                <c:pt idx="2">
                  <c:v>PRE15 V2X SL</c:v>
                </c:pt>
                <c:pt idx="3">
                  <c:v>PRE15 Pos</c:v>
                </c:pt>
                <c:pt idx="4">
                  <c:v>PRE15 LTE Other</c:v>
                </c:pt>
                <c:pt idx="5">
                  <c:v>L16 General</c:v>
                </c:pt>
                <c:pt idx="6">
                  <c:v>L16 eMTC</c:v>
                </c:pt>
                <c:pt idx="7">
                  <c:v>L16 NB-IoT</c:v>
                </c:pt>
                <c:pt idx="8">
                  <c:v>L16 Other</c:v>
                </c:pt>
                <c:pt idx="9">
                  <c:v>L16 Pos</c:v>
                </c:pt>
              </c:strCache>
            </c:strRef>
          </c:cat>
          <c:val>
            <c:numRef>
              <c:f>(STAT!$D$45:$D$49,STAT!$D$53:$D$57)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5</c:v>
                </c:pt>
                <c:pt idx="4">
                  <c:v>7</c:v>
                </c:pt>
                <c:pt idx="5">
                  <c:v>1</c:v>
                </c:pt>
                <c:pt idx="6">
                  <c:v>8</c:v>
                </c:pt>
                <c:pt idx="7">
                  <c:v>0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</c:ser>
        <c:ser>
          <c:idx val="2"/>
          <c:order val="2"/>
          <c:tx>
            <c:strRef>
              <c:f>STAT!$E$44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(STAT!$B$45:$B$49,STAT!$B$53:$B$57)</c:f>
              <c:strCache>
                <c:ptCount val="10"/>
                <c:pt idx="0">
                  <c:v>PRE15 NB-IoT</c:v>
                </c:pt>
                <c:pt idx="1">
                  <c:v>PRE15 eMTC</c:v>
                </c:pt>
                <c:pt idx="2">
                  <c:v>PRE15 V2X SL</c:v>
                </c:pt>
                <c:pt idx="3">
                  <c:v>PRE15 Pos</c:v>
                </c:pt>
                <c:pt idx="4">
                  <c:v>PRE15 LTE Other</c:v>
                </c:pt>
                <c:pt idx="5">
                  <c:v>L16 General</c:v>
                </c:pt>
                <c:pt idx="6">
                  <c:v>L16 eMTC</c:v>
                </c:pt>
                <c:pt idx="7">
                  <c:v>L16 NB-IoT</c:v>
                </c:pt>
                <c:pt idx="8">
                  <c:v>L16 Other</c:v>
                </c:pt>
                <c:pt idx="9">
                  <c:v>L16 Pos</c:v>
                </c:pt>
              </c:strCache>
            </c:strRef>
          </c:cat>
          <c:val>
            <c:numRef>
              <c:f>(STAT!$E$45:$E$49,STAT!$E$53:$E$57)</c:f>
              <c:numCache>
                <c:formatCode>General</c:formatCode>
                <c:ptCount val="10"/>
                <c:pt idx="3">
                  <c:v>15</c:v>
                </c:pt>
                <c:pt idx="5">
                  <c:v>19</c:v>
                </c:pt>
                <c:pt idx="6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30587232"/>
        <c:axId val="-1430582336"/>
      </c:barChart>
      <c:catAx>
        <c:axId val="-143058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82336"/>
        <c:crosses val="autoZero"/>
        <c:auto val="1"/>
        <c:lblAlgn val="ctr"/>
        <c:lblOffset val="100"/>
        <c:noMultiLvlLbl val="0"/>
      </c:catAx>
      <c:valAx>
        <c:axId val="-1430582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8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Rel 17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STAT!$D$14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(STAT!$B$15:$B$36,STAT!$B$39:$B$40)</c:f>
              <c:strCache>
                <c:ptCount val="24"/>
                <c:pt idx="0">
                  <c:v>NR17 MBS</c:v>
                </c:pt>
                <c:pt idx="1">
                  <c:v>NR17 MR DCCA</c:v>
                </c:pt>
                <c:pt idx="2">
                  <c:v>NR17 MSIM</c:v>
                </c:pt>
                <c:pt idx="3">
                  <c:v>NR17 eIAB</c:v>
                </c:pt>
                <c:pt idx="4">
                  <c:v>NR17 IIOTURLLC</c:v>
                </c:pt>
                <c:pt idx="5">
                  <c:v>NR17 SmData</c:v>
                </c:pt>
                <c:pt idx="6">
                  <c:v>NR17 SL Relay</c:v>
                </c:pt>
                <c:pt idx="7">
                  <c:v>NR17 RSlice</c:v>
                </c:pt>
                <c:pt idx="8">
                  <c:v>NR17 ePowSav</c:v>
                </c:pt>
                <c:pt idx="9">
                  <c:v>NR17 NTN</c:v>
                </c:pt>
                <c:pt idx="10">
                  <c:v>NR17 ePos</c:v>
                </c:pt>
                <c:pt idx="11">
                  <c:v>NR17 RedCap</c:v>
                </c:pt>
                <c:pt idx="12">
                  <c:v>NR17 SONMDT</c:v>
                </c:pt>
                <c:pt idx="13">
                  <c:v>NR17 QoE</c:v>
                </c:pt>
                <c:pt idx="14">
                  <c:v>NR17 eSL</c:v>
                </c:pt>
                <c:pt idx="15">
                  <c:v>NR17 eNPN</c:v>
                </c:pt>
                <c:pt idx="16">
                  <c:v>NR17 feMIMO</c:v>
                </c:pt>
                <c:pt idx="17">
                  <c:v>NR17 Rach</c:v>
                </c:pt>
                <c:pt idx="18">
                  <c:v>NR17 Cov Enh</c:v>
                </c:pt>
                <c:pt idx="19">
                  <c:v>NR17 upto 71GHz</c:v>
                </c:pt>
                <c:pt idx="20">
                  <c:v>NR17 TEI</c:v>
                </c:pt>
                <c:pt idx="21">
                  <c:v>NR17 Other</c:v>
                </c:pt>
                <c:pt idx="22">
                  <c:v>L17 eMTC NB-IoT</c:v>
                </c:pt>
                <c:pt idx="23">
                  <c:v>L17 IoT-NTN</c:v>
                </c:pt>
              </c:strCache>
            </c:strRef>
          </c:cat>
          <c:val>
            <c:numRef>
              <c:f>(STAT!$D$15:$D$36,STAT!$D$39:$D$40)</c:f>
              <c:numCache>
                <c:formatCode>General</c:formatCode>
                <c:ptCount val="24"/>
                <c:pt idx="0">
                  <c:v>155</c:v>
                </c:pt>
                <c:pt idx="1">
                  <c:v>94</c:v>
                </c:pt>
                <c:pt idx="2">
                  <c:v>69</c:v>
                </c:pt>
                <c:pt idx="3">
                  <c:v>83</c:v>
                </c:pt>
                <c:pt idx="4">
                  <c:v>62</c:v>
                </c:pt>
                <c:pt idx="5">
                  <c:v>117</c:v>
                </c:pt>
                <c:pt idx="6">
                  <c:v>154</c:v>
                </c:pt>
                <c:pt idx="7">
                  <c:v>42</c:v>
                </c:pt>
                <c:pt idx="8">
                  <c:v>60</c:v>
                </c:pt>
                <c:pt idx="9">
                  <c:v>152</c:v>
                </c:pt>
                <c:pt idx="10">
                  <c:v>132</c:v>
                </c:pt>
                <c:pt idx="11">
                  <c:v>104</c:v>
                </c:pt>
                <c:pt idx="12">
                  <c:v>95</c:v>
                </c:pt>
                <c:pt idx="13">
                  <c:v>46</c:v>
                </c:pt>
                <c:pt idx="14">
                  <c:v>85</c:v>
                </c:pt>
                <c:pt idx="15">
                  <c:v>48</c:v>
                </c:pt>
                <c:pt idx="16">
                  <c:v>33</c:v>
                </c:pt>
                <c:pt idx="17">
                  <c:v>14</c:v>
                </c:pt>
                <c:pt idx="18">
                  <c:v>14</c:v>
                </c:pt>
                <c:pt idx="19">
                  <c:v>21</c:v>
                </c:pt>
                <c:pt idx="20">
                  <c:v>35</c:v>
                </c:pt>
                <c:pt idx="21">
                  <c:v>72</c:v>
                </c:pt>
                <c:pt idx="22">
                  <c:v>28</c:v>
                </c:pt>
                <c:pt idx="23">
                  <c:v>62</c:v>
                </c:pt>
              </c:numCache>
            </c:numRef>
          </c:val>
        </c:ser>
        <c:ser>
          <c:idx val="1"/>
          <c:order val="1"/>
          <c:tx>
            <c:strRef>
              <c:f>STAT!$E$14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(STAT!$B$15:$B$36,STAT!$B$39:$B$40)</c:f>
              <c:strCache>
                <c:ptCount val="24"/>
                <c:pt idx="0">
                  <c:v>NR17 MBS</c:v>
                </c:pt>
                <c:pt idx="1">
                  <c:v>NR17 MR DCCA</c:v>
                </c:pt>
                <c:pt idx="2">
                  <c:v>NR17 MSIM</c:v>
                </c:pt>
                <c:pt idx="3">
                  <c:v>NR17 eIAB</c:v>
                </c:pt>
                <c:pt idx="4">
                  <c:v>NR17 IIOTURLLC</c:v>
                </c:pt>
                <c:pt idx="5">
                  <c:v>NR17 SmData</c:v>
                </c:pt>
                <c:pt idx="6">
                  <c:v>NR17 SL Relay</c:v>
                </c:pt>
                <c:pt idx="7">
                  <c:v>NR17 RSlice</c:v>
                </c:pt>
                <c:pt idx="8">
                  <c:v>NR17 ePowSav</c:v>
                </c:pt>
                <c:pt idx="9">
                  <c:v>NR17 NTN</c:v>
                </c:pt>
                <c:pt idx="10">
                  <c:v>NR17 ePos</c:v>
                </c:pt>
                <c:pt idx="11">
                  <c:v>NR17 RedCap</c:v>
                </c:pt>
                <c:pt idx="12">
                  <c:v>NR17 SONMDT</c:v>
                </c:pt>
                <c:pt idx="13">
                  <c:v>NR17 QoE</c:v>
                </c:pt>
                <c:pt idx="14">
                  <c:v>NR17 eSL</c:v>
                </c:pt>
                <c:pt idx="15">
                  <c:v>NR17 eNPN</c:v>
                </c:pt>
                <c:pt idx="16">
                  <c:v>NR17 feMIMO</c:v>
                </c:pt>
                <c:pt idx="17">
                  <c:v>NR17 Rach</c:v>
                </c:pt>
                <c:pt idx="18">
                  <c:v>NR17 Cov Enh</c:v>
                </c:pt>
                <c:pt idx="19">
                  <c:v>NR17 upto 71GHz</c:v>
                </c:pt>
                <c:pt idx="20">
                  <c:v>NR17 TEI</c:v>
                </c:pt>
                <c:pt idx="21">
                  <c:v>NR17 Other</c:v>
                </c:pt>
                <c:pt idx="22">
                  <c:v>L17 eMTC NB-IoT</c:v>
                </c:pt>
                <c:pt idx="23">
                  <c:v>L17 IoT-NTN</c:v>
                </c:pt>
              </c:strCache>
            </c:strRef>
          </c:cat>
          <c:val>
            <c:numRef>
              <c:f>(STAT!$E$15:$E$36,STAT!$E$39:$E$40)</c:f>
              <c:numCache>
                <c:formatCode>General</c:formatCode>
                <c:ptCount val="24"/>
                <c:pt idx="0">
                  <c:v>91</c:v>
                </c:pt>
                <c:pt idx="1">
                  <c:v>63</c:v>
                </c:pt>
                <c:pt idx="2">
                  <c:v>9</c:v>
                </c:pt>
                <c:pt idx="3">
                  <c:v>80</c:v>
                </c:pt>
                <c:pt idx="4">
                  <c:v>0</c:v>
                </c:pt>
                <c:pt idx="5">
                  <c:v>73</c:v>
                </c:pt>
                <c:pt idx="6">
                  <c:v>100</c:v>
                </c:pt>
                <c:pt idx="7">
                  <c:v>2</c:v>
                </c:pt>
                <c:pt idx="8">
                  <c:v>43</c:v>
                </c:pt>
                <c:pt idx="9">
                  <c:v>377</c:v>
                </c:pt>
                <c:pt idx="10">
                  <c:v>97</c:v>
                </c:pt>
                <c:pt idx="11">
                  <c:v>242</c:v>
                </c:pt>
                <c:pt idx="12">
                  <c:v>105</c:v>
                </c:pt>
                <c:pt idx="13">
                  <c:v>56</c:v>
                </c:pt>
                <c:pt idx="14">
                  <c:v>118</c:v>
                </c:pt>
                <c:pt idx="15">
                  <c:v>25</c:v>
                </c:pt>
                <c:pt idx="16">
                  <c:v>65</c:v>
                </c:pt>
                <c:pt idx="18">
                  <c:v>31</c:v>
                </c:pt>
                <c:pt idx="21">
                  <c:v>118</c:v>
                </c:pt>
                <c:pt idx="22">
                  <c:v>29</c:v>
                </c:pt>
                <c:pt idx="23">
                  <c:v>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30591584"/>
        <c:axId val="-1430585056"/>
      </c:barChart>
      <c:catAx>
        <c:axId val="-1430591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85056"/>
        <c:crosses val="autoZero"/>
        <c:auto val="1"/>
        <c:lblAlgn val="ctr"/>
        <c:lblOffset val="100"/>
        <c:noMultiLvlLbl val="0"/>
      </c:catAx>
      <c:valAx>
        <c:axId val="-1430585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91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STAT!$H$76</c:f>
              <c:strCache>
                <c:ptCount val="1"/>
                <c:pt idx="0">
                  <c:v>Tdocs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STAT!$B$77:$B$85</c:f>
              <c:strCache>
                <c:ptCount val="9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  <c:pt idx="5">
                  <c:v>R2 113-e</c:v>
                </c:pt>
                <c:pt idx="6">
                  <c:v>R2 113bis-e</c:v>
                </c:pt>
                <c:pt idx="7">
                  <c:v>R2 114-e</c:v>
                </c:pt>
                <c:pt idx="8">
                  <c:v>R2 115-e</c:v>
                </c:pt>
              </c:strCache>
            </c:strRef>
          </c:cat>
          <c:val>
            <c:numRef>
              <c:f>STAT!$H$77:$H$85</c:f>
              <c:numCache>
                <c:formatCode>General</c:formatCode>
                <c:ptCount val="9"/>
                <c:pt idx="0">
                  <c:v>2244</c:v>
                </c:pt>
                <c:pt idx="1">
                  <c:v>1633</c:v>
                </c:pt>
                <c:pt idx="2">
                  <c:v>2060</c:v>
                </c:pt>
                <c:pt idx="3">
                  <c:v>2126</c:v>
                </c:pt>
                <c:pt idx="4">
                  <c:v>2475</c:v>
                </c:pt>
                <c:pt idx="5">
                  <c:v>2437</c:v>
                </c:pt>
                <c:pt idx="6">
                  <c:v>2004</c:v>
                </c:pt>
                <c:pt idx="7">
                  <c:v>2073</c:v>
                </c:pt>
                <c:pt idx="8">
                  <c:v>2272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30591040"/>
        <c:axId val="-1430594304"/>
      </c:barChart>
      <c:catAx>
        <c:axId val="-143059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94304"/>
        <c:crosses val="autoZero"/>
        <c:auto val="1"/>
        <c:lblAlgn val="ctr"/>
        <c:lblOffset val="100"/>
        <c:noMultiLvlLbl val="0"/>
      </c:catAx>
      <c:valAx>
        <c:axId val="-1430594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9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590674465665222"/>
          <c:y val="0.23623137528272459"/>
          <c:w val="0.89038803924910037"/>
          <c:h val="0.44415618934899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STAT!$C$76</c:f>
              <c:strCache>
                <c:ptCount val="1"/>
                <c:pt idx="0">
                  <c:v>GTW (h)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STAT!$B$77:$B$85</c:f>
              <c:strCache>
                <c:ptCount val="9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  <c:pt idx="5">
                  <c:v>R2 113-e</c:v>
                </c:pt>
                <c:pt idx="6">
                  <c:v>R2 113bis-e</c:v>
                </c:pt>
                <c:pt idx="7">
                  <c:v>R2 114-e</c:v>
                </c:pt>
                <c:pt idx="8">
                  <c:v>R2 115-e</c:v>
                </c:pt>
              </c:strCache>
            </c:strRef>
          </c:cat>
          <c:val>
            <c:numRef>
              <c:f>STAT!$C$77:$C$85</c:f>
              <c:numCache>
                <c:formatCode>General</c:formatCode>
                <c:ptCount val="9"/>
                <c:pt idx="0">
                  <c:v>65</c:v>
                </c:pt>
                <c:pt idx="1">
                  <c:v>66</c:v>
                </c:pt>
                <c:pt idx="2">
                  <c:v>72</c:v>
                </c:pt>
                <c:pt idx="3">
                  <c:v>77</c:v>
                </c:pt>
                <c:pt idx="4">
                  <c:v>86.5</c:v>
                </c:pt>
                <c:pt idx="5">
                  <c:v>81.8</c:v>
                </c:pt>
                <c:pt idx="6">
                  <c:v>55.7</c:v>
                </c:pt>
                <c:pt idx="7">
                  <c:v>56</c:v>
                </c:pt>
                <c:pt idx="8">
                  <c:v>74.099999999999994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30590496"/>
        <c:axId val="-1430584512"/>
      </c:barChart>
      <c:catAx>
        <c:axId val="-1430590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84512"/>
        <c:crosses val="autoZero"/>
        <c:auto val="1"/>
        <c:lblAlgn val="ctr"/>
        <c:lblOffset val="100"/>
        <c:noMultiLvlLbl val="0"/>
      </c:catAx>
      <c:valAx>
        <c:axId val="-1430584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90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Offline Disc </a:t>
            </a:r>
            <a:r>
              <a:rPr lang="en-US" dirty="0"/>
              <a:t>(no)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STAT!$F$76</c:f>
              <c:strCache>
                <c:ptCount val="1"/>
                <c:pt idx="0">
                  <c:v>Email Disc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STAT!$B$77:$B$85</c:f>
              <c:strCache>
                <c:ptCount val="9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  <c:pt idx="5">
                  <c:v>R2 113-e</c:v>
                </c:pt>
                <c:pt idx="6">
                  <c:v>R2 113bis-e</c:v>
                </c:pt>
                <c:pt idx="7">
                  <c:v>R2 114-e</c:v>
                </c:pt>
                <c:pt idx="8">
                  <c:v>R2 115-e</c:v>
                </c:pt>
              </c:strCache>
            </c:strRef>
          </c:cat>
          <c:val>
            <c:numRef>
              <c:f>STAT!$F$77:$F$85</c:f>
              <c:numCache>
                <c:formatCode>General</c:formatCode>
                <c:ptCount val="9"/>
                <c:pt idx="0">
                  <c:v>210</c:v>
                </c:pt>
                <c:pt idx="1">
                  <c:v>163</c:v>
                </c:pt>
                <c:pt idx="2">
                  <c:v>174</c:v>
                </c:pt>
                <c:pt idx="3">
                  <c:v>123</c:v>
                </c:pt>
                <c:pt idx="4">
                  <c:v>161</c:v>
                </c:pt>
                <c:pt idx="5">
                  <c:v>134</c:v>
                </c:pt>
                <c:pt idx="6">
                  <c:v>91</c:v>
                </c:pt>
                <c:pt idx="7">
                  <c:v>82</c:v>
                </c:pt>
                <c:pt idx="8">
                  <c:v>107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30589952"/>
        <c:axId val="-1430589408"/>
      </c:barChart>
      <c:catAx>
        <c:axId val="-1430589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89408"/>
        <c:crosses val="autoZero"/>
        <c:auto val="1"/>
        <c:lblAlgn val="ctr"/>
        <c:lblOffset val="100"/>
        <c:noMultiLvlLbl val="0"/>
      </c:catAx>
      <c:valAx>
        <c:axId val="-1430589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30589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Offline Details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STAT!$D$76</c:f>
              <c:strCache>
                <c:ptCount val="1"/>
                <c:pt idx="0">
                  <c:v>Draft files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STAT!$B$77:$B$85</c:f>
              <c:strCache>
                <c:ptCount val="9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  <c:pt idx="5">
                  <c:v>R2 113-e</c:v>
                </c:pt>
                <c:pt idx="6">
                  <c:v>R2 113bis-e</c:v>
                </c:pt>
                <c:pt idx="7">
                  <c:v>R2 114-e</c:v>
                </c:pt>
                <c:pt idx="8">
                  <c:v>R2 115-e</c:v>
                </c:pt>
              </c:strCache>
            </c:strRef>
          </c:cat>
          <c:val>
            <c:numRef>
              <c:f>STAT!$D$77:$D$85</c:f>
              <c:numCache>
                <c:formatCode>General</c:formatCode>
                <c:ptCount val="9"/>
                <c:pt idx="0">
                  <c:v>3137</c:v>
                </c:pt>
                <c:pt idx="1">
                  <c:v>2940</c:v>
                </c:pt>
                <c:pt idx="2">
                  <c:v>3078</c:v>
                </c:pt>
                <c:pt idx="3">
                  <c:v>2830</c:v>
                </c:pt>
                <c:pt idx="4">
                  <c:v>2714</c:v>
                </c:pt>
                <c:pt idx="5">
                  <c:v>3120</c:v>
                </c:pt>
                <c:pt idx="6">
                  <c:v>2303</c:v>
                </c:pt>
                <c:pt idx="7">
                  <c:v>2056</c:v>
                </c:pt>
                <c:pt idx="8">
                  <c:v>2748</c:v>
                </c:pt>
              </c:numCache>
            </c:numRef>
          </c:val>
        </c:ser>
        <c:ser>
          <c:idx val="1"/>
          <c:order val="1"/>
          <c:tx>
            <c:strRef>
              <c:f>STAT!$G$76</c:f>
              <c:strCache>
                <c:ptCount val="1"/>
                <c:pt idx="0">
                  <c:v>Emails (no)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STAT!$B$77:$B$85</c:f>
              <c:strCache>
                <c:ptCount val="9"/>
                <c:pt idx="0">
                  <c:v>R2 109-e</c:v>
                </c:pt>
                <c:pt idx="1">
                  <c:v>R2 109bis-e</c:v>
                </c:pt>
                <c:pt idx="2">
                  <c:v>R2 110-e</c:v>
                </c:pt>
                <c:pt idx="3">
                  <c:v>R2 111-e</c:v>
                </c:pt>
                <c:pt idx="4">
                  <c:v>R2 112-e</c:v>
                </c:pt>
                <c:pt idx="5">
                  <c:v>R2 113-e</c:v>
                </c:pt>
                <c:pt idx="6">
                  <c:v>R2 113bis-e</c:v>
                </c:pt>
                <c:pt idx="7">
                  <c:v>R2 114-e</c:v>
                </c:pt>
                <c:pt idx="8">
                  <c:v>R2 115-e</c:v>
                </c:pt>
              </c:strCache>
            </c:strRef>
          </c:cat>
          <c:val>
            <c:numRef>
              <c:f>STAT!$G$77:$G$85</c:f>
              <c:numCache>
                <c:formatCode>General</c:formatCode>
                <c:ptCount val="9"/>
                <c:pt idx="0">
                  <c:v>5500</c:v>
                </c:pt>
                <c:pt idx="1">
                  <c:v>4350</c:v>
                </c:pt>
                <c:pt idx="2">
                  <c:v>4750</c:v>
                </c:pt>
                <c:pt idx="3">
                  <c:v>2000</c:v>
                </c:pt>
                <c:pt idx="4">
                  <c:v>2902</c:v>
                </c:pt>
                <c:pt idx="5">
                  <c:v>2362</c:v>
                </c:pt>
                <c:pt idx="6">
                  <c:v>1581</c:v>
                </c:pt>
                <c:pt idx="7">
                  <c:v>1355</c:v>
                </c:pt>
                <c:pt idx="8">
                  <c:v>1662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737542896"/>
        <c:axId val="-1737538544"/>
      </c:barChart>
      <c:catAx>
        <c:axId val="-173754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37538544"/>
        <c:crosses val="autoZero"/>
        <c:auto val="1"/>
        <c:lblAlgn val="ctr"/>
        <c:lblOffset val="100"/>
        <c:noMultiLvlLbl val="0"/>
      </c:catAx>
      <c:valAx>
        <c:axId val="-173753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37542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CD70F55-CC08-4368-9F85-C7F6B6E130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21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7100603-3B47-4F55-978D-850E033A94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040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8B955D6-ACCE-4337-93A9-BFD11A64B2AC}" type="slidenum">
              <a:rPr lang="en-GB" altLang="en-US" smtClean="0">
                <a:latin typeface="Times New Roman" panose="02020603050405020304" pitchFamily="18" charset="0"/>
              </a:rPr>
              <a:pPr/>
              <a:t>5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222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6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699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10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00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5E4C472-6607-42A4-8CDA-4CB9B7EE4A5E}" type="slidenum">
              <a:rPr lang="en-GB" altLang="en-US" smtClean="0">
                <a:latin typeface="Times New Roman" panose="02020603050405020304" pitchFamily="18" charset="0"/>
              </a:rPr>
              <a:pPr/>
              <a:t>14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423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13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958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552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F7A0EF3E-53BC-4168-A72A-BBE5EFEB3F2D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smtClean="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7174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 smtClean="0">
                <a:latin typeface="Arial "/>
              </a:rPr>
              <a:t>3GPP TSG RAN#93 electronic</a:t>
            </a:r>
          </a:p>
          <a:p>
            <a:pPr eaLnBrk="1" hangingPunct="1">
              <a:defRPr/>
            </a:pPr>
            <a:r>
              <a:rPr lang="sv-SE" altLang="en-US" sz="1400" b="1" dirty="0" smtClean="0">
                <a:latin typeface="Arial "/>
              </a:rPr>
              <a:t>On-line,</a:t>
            </a:r>
            <a:r>
              <a:rPr lang="sv-SE" altLang="en-US" sz="1400" b="1" baseline="0" dirty="0" smtClean="0">
                <a:latin typeface="Arial "/>
              </a:rPr>
              <a:t> Sept 13-17, </a:t>
            </a:r>
            <a:r>
              <a:rPr lang="sv-SE" altLang="en-US" sz="1400" b="1" dirty="0" smtClean="0">
                <a:latin typeface="Arial "/>
              </a:rPr>
              <a:t>2021 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600" b="1" i="1" dirty="0" smtClean="0">
                <a:latin typeface="Arial "/>
              </a:rPr>
              <a:t>RP-211610</a:t>
            </a:r>
            <a:endParaRPr lang="sv-SE" altLang="en-US" sz="1200" b="1" dirty="0" smtClean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7" r:id="rId1"/>
    <p:sldLayoutId id="2147485185" r:id="rId2"/>
    <p:sldLayoutId id="214748518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Status Report </a:t>
            </a:r>
            <a:br>
              <a:rPr lang="en-US" altLang="en-US" dirty="0" smtClean="0"/>
            </a:br>
            <a:r>
              <a:rPr lang="en-US" altLang="en-US" dirty="0" smtClean="0"/>
              <a:t>RAN WG2 </a:t>
            </a:r>
            <a:br>
              <a:rPr lang="en-US" altLang="en-US" dirty="0" smtClean="0"/>
            </a:br>
            <a:r>
              <a:rPr lang="en-US" altLang="en-US" sz="4800" dirty="0" smtClean="0"/>
              <a:t>to TSG-RAN #93e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373856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sz="2000" dirty="0">
              <a:latin typeface="Arial" panose="020B0604020202020204" pitchFamily="34" charset="0"/>
            </a:endParaRPr>
          </a:p>
          <a:p>
            <a:pPr marL="0" indent="0" eaLnBrk="1" hangingPunct="1">
              <a:buFontTx/>
              <a:buNone/>
            </a:pPr>
            <a:r>
              <a:rPr lang="en-GB" altLang="en-US" sz="2000" dirty="0" smtClean="0">
                <a:latin typeface="Arial" panose="020B0604020202020204" pitchFamily="34" charset="0"/>
              </a:rPr>
              <a:t>Johan Johansson</a:t>
            </a:r>
            <a:endParaRPr lang="en-GB" altLang="en-US" sz="2000" dirty="0" smtClean="0"/>
          </a:p>
          <a:p>
            <a:pPr marL="0" indent="0" eaLnBrk="1" hangingPunct="1">
              <a:buFontTx/>
              <a:buNone/>
            </a:pPr>
            <a:r>
              <a:rPr lang="en-GB" altLang="en-US" sz="2000" dirty="0" smtClean="0"/>
              <a:t>RAN2 Chairman (</a:t>
            </a:r>
            <a:r>
              <a:rPr lang="en-GB" altLang="en-US" sz="2000" dirty="0" err="1" smtClean="0"/>
              <a:t>MediaTek</a:t>
            </a:r>
            <a:r>
              <a:rPr lang="en-GB" altLang="en-US" sz="2000" dirty="0" smtClean="0"/>
              <a:t> </a:t>
            </a:r>
            <a:r>
              <a:rPr lang="en-GB" altLang="en-US" sz="2000" dirty="0" err="1"/>
              <a:t>I</a:t>
            </a:r>
            <a:r>
              <a:rPr lang="en-GB" altLang="en-US" sz="2000" dirty="0" err="1" smtClean="0"/>
              <a:t>nc</a:t>
            </a:r>
            <a:r>
              <a:rPr lang="en-GB" altLang="en-US" sz="2000" dirty="0" smtClean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 smtClean="0"/>
          </a:p>
        </p:txBody>
      </p: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149225" y="550863"/>
            <a:ext cx="701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AI: 5.2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68697" y="4771176"/>
            <a:ext cx="43140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Revisions</a:t>
            </a:r>
          </a:p>
          <a:p>
            <a:r>
              <a:rPr lang="en-US" dirty="0"/>
              <a:t>v</a:t>
            </a:r>
            <a:r>
              <a:rPr lang="en-US" dirty="0" smtClean="0"/>
              <a:t>2: pg12 numbers updated to align with </a:t>
            </a:r>
          </a:p>
          <a:p>
            <a:r>
              <a:rPr lang="en-US" dirty="0" err="1" smtClean="0"/>
              <a:t>unpartial</a:t>
            </a:r>
            <a:r>
              <a:rPr lang="en-US" dirty="0" smtClean="0"/>
              <a:t> </a:t>
            </a:r>
            <a:r>
              <a:rPr lang="en-US" dirty="0" err="1" smtClean="0"/>
              <a:t>Src</a:t>
            </a:r>
            <a:r>
              <a:rPr lang="en-US" dirty="0" smtClean="0"/>
              <a:t>. Some editorials fixed.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TEI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>
              <a:buFontTx/>
              <a:buChar char="-"/>
              <a:defRPr/>
            </a:pPr>
            <a:r>
              <a:rPr lang="en-GB" sz="1800" dirty="0" smtClean="0"/>
              <a:t>TEI17</a:t>
            </a:r>
          </a:p>
          <a:p>
            <a:pPr lvl="1">
              <a:buFontTx/>
              <a:buChar char="-"/>
              <a:defRPr/>
            </a:pPr>
            <a:r>
              <a:rPr lang="en-GB" sz="1600" dirty="0" smtClean="0"/>
              <a:t>New R2 TEI17 proposals treated for the first time at this meeting</a:t>
            </a:r>
          </a:p>
          <a:p>
            <a:pPr lvl="2">
              <a:buFontTx/>
              <a:buChar char="-"/>
              <a:defRPr/>
            </a:pPr>
            <a:r>
              <a:rPr lang="en-GB" sz="1200" dirty="0" smtClean="0"/>
              <a:t>Agreed to support Mobility-state-based </a:t>
            </a:r>
            <a:r>
              <a:rPr lang="en-GB" sz="1200" dirty="0"/>
              <a:t>cell reselection to support NR High Speed railway Dedicated </a:t>
            </a:r>
            <a:r>
              <a:rPr lang="en-GB" sz="1200" dirty="0" smtClean="0"/>
              <a:t>Network, CRs next meeting. </a:t>
            </a:r>
          </a:p>
          <a:p>
            <a:pPr lvl="1">
              <a:buFontTx/>
              <a:buChar char="-"/>
              <a:defRPr/>
            </a:pPr>
            <a:r>
              <a:rPr lang="en-GB" sz="1600" dirty="0" smtClean="0"/>
              <a:t>R2-2108869 </a:t>
            </a:r>
            <a:r>
              <a:rPr lang="en-GB" sz="1600" dirty="0"/>
              <a:t>LS out on Inclusive </a:t>
            </a:r>
            <a:r>
              <a:rPr lang="en-GB" sz="1600" dirty="0" smtClean="0"/>
              <a:t>language</a:t>
            </a:r>
          </a:p>
          <a:p>
            <a:pPr>
              <a:buFontTx/>
              <a:buChar char="-"/>
              <a:defRPr/>
            </a:pPr>
            <a:r>
              <a:rPr lang="en-GB" sz="1800" dirty="0" smtClean="0"/>
              <a:t>TEI16</a:t>
            </a:r>
          </a:p>
          <a:p>
            <a:pPr lvl="1">
              <a:buFontTx/>
              <a:buChar char="-"/>
              <a:defRPr/>
            </a:pPr>
            <a:r>
              <a:rPr lang="en-GB" sz="1600" dirty="0"/>
              <a:t>a</a:t>
            </a:r>
            <a:r>
              <a:rPr lang="en-GB" sz="1600" dirty="0" smtClean="0"/>
              <a:t>) corrections to earlier features introduced as TEI16-only, Cat F CRs which are TEI16-only, R2-2107129, R2-2108434, R2-2109068, R2-2109214. See also </a:t>
            </a:r>
            <a:r>
              <a:rPr lang="en-GB" sz="1600" dirty="0" err="1" smtClean="0"/>
              <a:t>tdoc</a:t>
            </a:r>
            <a:r>
              <a:rPr lang="en-GB" sz="1600" dirty="0" smtClean="0"/>
              <a:t> list of RAN2 115-e. </a:t>
            </a:r>
          </a:p>
          <a:p>
            <a:pPr lvl="1">
              <a:buFontTx/>
              <a:buChar char="-"/>
              <a:defRPr/>
            </a:pPr>
            <a:r>
              <a:rPr lang="en-GB" sz="1600" dirty="0"/>
              <a:t>b</a:t>
            </a:r>
            <a:r>
              <a:rPr lang="en-GB" sz="1600" dirty="0" smtClean="0"/>
              <a:t>) corrections to functionality introduced in earlier release, where the correction is agreed only for Rel-16 and not for the earlier release, where TEI16 used together with other WI code, R2-2108867</a:t>
            </a:r>
            <a:r>
              <a:rPr lang="en-GB" sz="1600" dirty="0"/>
              <a:t>, </a:t>
            </a:r>
            <a:r>
              <a:rPr lang="en-GB" sz="1600" dirty="0" smtClean="0"/>
              <a:t>R2-2108918, R2-2108919, R2-2109161, R2-2109178, R2-2109203, R2-2109204, R2-1209231, See also </a:t>
            </a:r>
            <a:r>
              <a:rPr lang="en-GB" sz="1600" dirty="0" err="1" smtClean="0"/>
              <a:t>tdoc</a:t>
            </a:r>
            <a:r>
              <a:rPr lang="en-GB" sz="1600" dirty="0" smtClean="0"/>
              <a:t> list</a:t>
            </a:r>
            <a:r>
              <a:rPr lang="en-GB" sz="1600" dirty="0"/>
              <a:t> of RAN2 </a:t>
            </a:r>
            <a:r>
              <a:rPr lang="en-GB" sz="1600" dirty="0" smtClean="0"/>
              <a:t>115-e.</a:t>
            </a:r>
          </a:p>
          <a:p>
            <a:pPr lvl="1">
              <a:buFontTx/>
              <a:buChar char="-"/>
              <a:defRPr/>
            </a:pPr>
            <a:r>
              <a:rPr lang="en-GB" sz="1600" dirty="0"/>
              <a:t>c</a:t>
            </a:r>
            <a:r>
              <a:rPr lang="en-GB" sz="1600" dirty="0" smtClean="0"/>
              <a:t>) R2-2108872, a RAN3 Stage2 CR</a:t>
            </a:r>
          </a:p>
          <a:p>
            <a:pPr lvl="1">
              <a:buFontTx/>
              <a:buChar char="-"/>
              <a:defRPr/>
            </a:pPr>
            <a:r>
              <a:rPr lang="en-GB" sz="1600" dirty="0" smtClean="0"/>
              <a:t>d) R2-2108537, R2-2108538 Endorsed Rel16 CRs for Rel17 WI </a:t>
            </a:r>
            <a:r>
              <a:rPr lang="en-GB" sz="1600" dirty="0" err="1" smtClean="0"/>
              <a:t>NR_RF_TxD</a:t>
            </a:r>
            <a:r>
              <a:rPr lang="en-GB" sz="1600" dirty="0" smtClean="0"/>
              <a:t>-Core</a:t>
            </a:r>
          </a:p>
          <a:p>
            <a:pPr>
              <a:buFontTx/>
              <a:buChar char="-"/>
              <a:defRPr/>
            </a:pPr>
            <a:r>
              <a:rPr lang="en-GB" sz="2000" dirty="0" smtClean="0"/>
              <a:t>TEI15 </a:t>
            </a:r>
          </a:p>
          <a:p>
            <a:pPr lvl="1">
              <a:buFontTx/>
              <a:buChar char="-"/>
              <a:defRPr/>
            </a:pPr>
            <a:r>
              <a:rPr lang="en-GB" sz="1600" dirty="0" smtClean="0"/>
              <a:t>R2-2108852, An Issue that was fixed when introducing Rel-16 was found needed to be fixed also in Rel-15</a:t>
            </a:r>
          </a:p>
          <a:p>
            <a:pPr>
              <a:buFontTx/>
              <a:buChar char="-"/>
              <a:defRPr/>
            </a:pPr>
            <a:endParaRPr lang="en-GB" sz="1100" dirty="0" smtClean="0"/>
          </a:p>
        </p:txBody>
      </p:sp>
    </p:spTree>
    <p:extLst>
      <p:ext uri="{BB962C8B-B14F-4D97-AF65-F5344CB8AC3E}">
        <p14:creationId xmlns:p14="http://schemas.microsoft.com/office/powerpoint/2010/main" val="17336417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RAN2 Load</a:t>
            </a:r>
            <a:endParaRPr lang="en-US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0383389"/>
              </p:ext>
            </p:extLst>
          </p:nvPr>
        </p:nvGraphicFramePr>
        <p:xfrm>
          <a:off x="320674" y="1953847"/>
          <a:ext cx="3227511" cy="2177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5897154"/>
              </p:ext>
            </p:extLst>
          </p:nvPr>
        </p:nvGraphicFramePr>
        <p:xfrm>
          <a:off x="4002514" y="2156529"/>
          <a:ext cx="3548185" cy="1993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3326553"/>
              </p:ext>
            </p:extLst>
          </p:nvPr>
        </p:nvGraphicFramePr>
        <p:xfrm>
          <a:off x="8005029" y="2100396"/>
          <a:ext cx="3505933" cy="2031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7246675"/>
              </p:ext>
            </p:extLst>
          </p:nvPr>
        </p:nvGraphicFramePr>
        <p:xfrm>
          <a:off x="7550699" y="4093074"/>
          <a:ext cx="4250226" cy="2422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5415" y="4963574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Still high load, no new trend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9810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GTW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850357"/>
              </p:ext>
            </p:extLst>
          </p:nvPr>
        </p:nvGraphicFramePr>
        <p:xfrm>
          <a:off x="971552" y="2193131"/>
          <a:ext cx="5021539" cy="32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4446"/>
                <a:gridCol w="694446"/>
                <a:gridCol w="694446"/>
                <a:gridCol w="694446"/>
                <a:gridCol w="694446"/>
                <a:gridCol w="694446"/>
                <a:gridCol w="692303"/>
                <a:gridCol w="162560"/>
              </a:tblGrid>
              <a:tr h="341645">
                <a:tc gridSpan="8">
                  <a:txBody>
                    <a:bodyPr/>
                    <a:lstStyle/>
                    <a:p>
                      <a:r>
                        <a:rPr lang="en-US" sz="2400" b="1" dirty="0" smtClean="0">
                          <a:effectLst/>
                          <a:latin typeface="+mn-lt"/>
                        </a:rPr>
                        <a:t>Overtime</a:t>
                      </a:r>
                      <a:r>
                        <a:rPr lang="en-US" sz="2400" b="1" baseline="0" dirty="0" smtClean="0">
                          <a:effectLst/>
                          <a:latin typeface="+mn-lt"/>
                        </a:rPr>
                        <a:t> R2 115e</a:t>
                      </a:r>
                      <a:endParaRPr lang="en-US" sz="2400" b="1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b="1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623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MON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TUE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WED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THU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FRI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MAIN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+20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BO1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BO2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b"/>
                </a:tc>
              </a:tr>
              <a:tr h="202163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</a:tr>
              <a:tr h="341645">
                <a:tc gridSpan="8">
                  <a:txBody>
                    <a:bodyPr/>
                    <a:lstStyle/>
                    <a:p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623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MON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TUE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THU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FRI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MAIN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+30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+35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+20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+45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BO1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+5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-20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+40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b"/>
                </a:tc>
              </a:tr>
              <a:tr h="25623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BO2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+15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+20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+30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29549" y="2592705"/>
            <a:ext cx="314380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GTW overtime</a:t>
            </a:r>
          </a:p>
          <a:p>
            <a:pPr marL="285750" indent="-285750">
              <a:buFontTx/>
              <a:buChar char="-"/>
            </a:pPr>
            <a:r>
              <a:rPr lang="en-US" sz="1600" dirty="0" smtClean="0"/>
              <a:t>Still some cases of too much </a:t>
            </a:r>
          </a:p>
          <a:p>
            <a:r>
              <a:rPr lang="en-US" sz="1600" dirty="0"/>
              <a:t>  </a:t>
            </a:r>
            <a:r>
              <a:rPr lang="en-US" sz="1600" dirty="0" smtClean="0"/>
              <a:t>   overtime.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666285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xpectations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907989" y="1907376"/>
            <a:ext cx="10153650" cy="427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 smtClean="0"/>
              <a:t>Rel</a:t>
            </a:r>
            <a:r>
              <a:rPr lang="en-US" sz="2400" dirty="0" smtClean="0"/>
              <a:t> 17</a:t>
            </a:r>
          </a:p>
          <a:p>
            <a:pPr lvl="1"/>
            <a:r>
              <a:rPr lang="en-US" sz="2000" dirty="0" smtClean="0"/>
              <a:t>CR work has started / is starting now. High number of WIs -&gt; Very high numbers of CR are expected. </a:t>
            </a:r>
          </a:p>
          <a:p>
            <a:pPr lvl="1"/>
            <a:r>
              <a:rPr lang="en-US" sz="2000" dirty="0" smtClean="0"/>
              <a:t>Major progress in other groups is expected in the next quarter, </a:t>
            </a:r>
            <a:r>
              <a:rPr lang="en-US" sz="2000" dirty="0"/>
              <a:t>in particular </a:t>
            </a:r>
            <a:r>
              <a:rPr lang="en-US" sz="2000" dirty="0" smtClean="0"/>
              <a:t>in R1, which will bring input to and more work to R2. </a:t>
            </a:r>
          </a:p>
          <a:p>
            <a:r>
              <a:rPr lang="en-US" sz="2400" dirty="0"/>
              <a:t>T</a:t>
            </a:r>
            <a:r>
              <a:rPr lang="en-US" sz="2400" dirty="0" smtClean="0"/>
              <a:t>o handle the expected work in the next two quarters it is important to</a:t>
            </a:r>
          </a:p>
          <a:p>
            <a:pPr lvl="1"/>
            <a:r>
              <a:rPr lang="en-US" sz="2000" dirty="0" smtClean="0"/>
              <a:t>A) Resolve </a:t>
            </a:r>
            <a:r>
              <a:rPr lang="en-US" sz="2000" dirty="0" err="1" smtClean="0"/>
              <a:t>Rel</a:t>
            </a:r>
            <a:r>
              <a:rPr lang="en-US" sz="2000" dirty="0" smtClean="0"/>
              <a:t> 17 contentious blocking issues ASAP (please everyone compromise!)</a:t>
            </a:r>
          </a:p>
          <a:p>
            <a:pPr lvl="1"/>
            <a:r>
              <a:rPr lang="en-US" sz="2000" dirty="0" smtClean="0"/>
              <a:t>B) Reduce maintenance work to only involve essential corrections. </a:t>
            </a:r>
          </a:p>
        </p:txBody>
      </p:sp>
    </p:spTree>
    <p:extLst>
      <p:ext uri="{BB962C8B-B14F-4D97-AF65-F5344CB8AC3E}">
        <p14:creationId xmlns:p14="http://schemas.microsoft.com/office/powerpoint/2010/main" val="23727807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701468" y="1952389"/>
            <a:ext cx="4981486" cy="4351338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000" b="1" dirty="0" smtClean="0"/>
              <a:t>Special Thanks</a:t>
            </a:r>
            <a:r>
              <a:rPr lang="en-GB" altLang="en-US" sz="2000" dirty="0" smtClean="0"/>
              <a:t> to the R2 leadership</a:t>
            </a:r>
          </a:p>
          <a:p>
            <a:r>
              <a:rPr lang="en-GB" altLang="en-US" sz="2000" dirty="0" smtClean="0"/>
              <a:t>Juha Korhonen (MCC)</a:t>
            </a:r>
          </a:p>
          <a:p>
            <a:r>
              <a:rPr lang="en-GB" altLang="en-US" sz="2000" dirty="0" smtClean="0"/>
              <a:t>Tero Henttonen (RAN2 Vice Chair)</a:t>
            </a:r>
          </a:p>
          <a:p>
            <a:r>
              <a:rPr lang="en-GB" altLang="en-US" sz="2000" dirty="0" smtClean="0"/>
              <a:t>Sergio Parolari (RAN2 Vice Chair)</a:t>
            </a:r>
          </a:p>
          <a:p>
            <a:r>
              <a:rPr lang="en-GB" altLang="en-US" sz="2000" dirty="0" smtClean="0"/>
              <a:t>Kyeongin Jeong (session chair)</a:t>
            </a:r>
          </a:p>
          <a:p>
            <a:r>
              <a:rPr lang="en-GB" altLang="en-US" sz="2000" dirty="0" smtClean="0"/>
              <a:t>Brian Martin (session chair)</a:t>
            </a:r>
          </a:p>
          <a:p>
            <a:r>
              <a:rPr lang="en-GB" altLang="en-US" sz="2000" dirty="0" smtClean="0"/>
              <a:t>Emre Yavuz (session chair)</a:t>
            </a:r>
          </a:p>
          <a:p>
            <a:r>
              <a:rPr lang="en-GB" altLang="en-US" sz="2000" dirty="0" smtClean="0"/>
              <a:t>Nathan Tenny (session chair)</a:t>
            </a:r>
          </a:p>
          <a:p>
            <a:r>
              <a:rPr lang="en-GB" altLang="en-US" sz="2000" dirty="0" smtClean="0"/>
              <a:t>Diana Pani (session chair)</a:t>
            </a:r>
          </a:p>
          <a:p>
            <a:r>
              <a:rPr lang="en-GB" altLang="en-US" sz="2000" dirty="0" smtClean="0"/>
              <a:t>Hu Nan (session chair)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38200" y="27966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 b="1" dirty="0" smtClean="0"/>
              <a:t>Thank you </a:t>
            </a:r>
            <a:r>
              <a:rPr lang="en-GB" altLang="en-US" dirty="0" smtClean="0"/>
              <a:t>for your support last quarter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285947" y="1952389"/>
            <a:ext cx="4981486" cy="248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GB" altLang="en-US" sz="2000" b="1" dirty="0" smtClean="0"/>
              <a:t>Special Thanks</a:t>
            </a:r>
            <a:r>
              <a:rPr lang="en-GB" altLang="en-US" sz="2000" dirty="0" smtClean="0"/>
              <a:t> to the R2 Rapporteurs and volunteer organizers of </a:t>
            </a:r>
            <a:r>
              <a:rPr lang="en-GB" altLang="en-US" sz="2000" dirty="0" err="1" smtClean="0"/>
              <a:t>offlines</a:t>
            </a:r>
            <a:r>
              <a:rPr lang="en-GB" altLang="en-US" sz="2000" dirty="0" smtClean="0"/>
              <a:t>. </a:t>
            </a:r>
          </a:p>
          <a:p>
            <a:pPr marL="0" indent="0">
              <a:buFontTx/>
              <a:buNone/>
            </a:pPr>
            <a:endParaRPr lang="en-GB" alt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APPENDIX: Agreed CRs NBC / essential for protocol operation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46321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 smtClean="0"/>
              <a:t>Mandatory CR, With compatibility aspects</a:t>
            </a:r>
          </a:p>
          <a:p>
            <a:pPr marL="0" indent="0">
              <a:buNone/>
            </a:pPr>
            <a:r>
              <a:rPr lang="en-US" sz="1600" dirty="0" smtClean="0"/>
              <a:t>The following CRs resolves a Compatibility issue between UE and base station: The CR removes information in UL signaling and is thus in principle functionally non backwards compatible. However the CRs doesn’t worsen the compatibility issue that is resolved. </a:t>
            </a:r>
          </a:p>
          <a:p>
            <a:r>
              <a:rPr lang="en-GB" sz="1600" dirty="0" smtClean="0"/>
              <a:t>R2-2108918</a:t>
            </a:r>
            <a:r>
              <a:rPr lang="en-GB" sz="1600" dirty="0"/>
              <a:t>	 CR to 36.331 on correcting Rel-15 failure type </a:t>
            </a:r>
            <a:r>
              <a:rPr lang="en-GB" sz="1600" dirty="0" smtClean="0"/>
              <a:t>definition	Huawei, </a:t>
            </a:r>
            <a:r>
              <a:rPr lang="en-GB" sz="1600" dirty="0" err="1" smtClean="0"/>
              <a:t>HiSilicon</a:t>
            </a:r>
            <a:r>
              <a:rPr lang="en-GB" sz="1600" dirty="0" smtClean="0"/>
              <a:t>	 </a:t>
            </a:r>
            <a:r>
              <a:rPr lang="en-GB" sz="1600" dirty="0"/>
              <a:t>CR	</a:t>
            </a:r>
            <a:r>
              <a:rPr lang="en-GB" sz="1600" dirty="0" smtClean="0"/>
              <a:t>Rel-16</a:t>
            </a:r>
            <a:r>
              <a:rPr lang="en-GB" sz="1600" dirty="0"/>
              <a:t>	</a:t>
            </a:r>
            <a:r>
              <a:rPr lang="en-GB" sz="1600" dirty="0" smtClean="0"/>
              <a:t>36.331</a:t>
            </a:r>
            <a:r>
              <a:rPr lang="en-GB" sz="1600" dirty="0"/>
              <a:t>	</a:t>
            </a:r>
            <a:r>
              <a:rPr lang="en-GB" sz="1600" dirty="0" smtClean="0"/>
              <a:t>16.5.0</a:t>
            </a:r>
            <a:r>
              <a:rPr lang="en-GB" sz="1600" dirty="0"/>
              <a:t>	</a:t>
            </a:r>
            <a:r>
              <a:rPr lang="en-GB" sz="1600" dirty="0" smtClean="0"/>
              <a:t>4722</a:t>
            </a:r>
            <a:r>
              <a:rPr lang="en-GB" sz="1600" dirty="0"/>
              <a:t>	</a:t>
            </a:r>
            <a:r>
              <a:rPr lang="en-GB" sz="1600" dirty="0" smtClean="0"/>
              <a:t>2</a:t>
            </a:r>
            <a:r>
              <a:rPr lang="en-GB" sz="1600" dirty="0"/>
              <a:t>	F	</a:t>
            </a:r>
            <a:r>
              <a:rPr lang="en-GB" sz="1600" dirty="0" err="1" smtClean="0"/>
              <a:t>NR_newRAT</a:t>
            </a:r>
            <a:r>
              <a:rPr lang="en-GB" sz="1600" dirty="0" smtClean="0"/>
              <a:t>-Core, TEI16</a:t>
            </a:r>
            <a:endParaRPr lang="en-US" sz="1600" b="1" dirty="0"/>
          </a:p>
          <a:p>
            <a:r>
              <a:rPr lang="en-GB" sz="1600" dirty="0" smtClean="0"/>
              <a:t>R2-2108919</a:t>
            </a:r>
            <a:r>
              <a:rPr lang="en-GB" sz="1600" dirty="0"/>
              <a:t>	 CR to </a:t>
            </a:r>
            <a:r>
              <a:rPr lang="en-GB" sz="1600" dirty="0" smtClean="0"/>
              <a:t>38.331 </a:t>
            </a:r>
            <a:r>
              <a:rPr lang="en-GB" sz="1600" dirty="0"/>
              <a:t>on correcting Rel-15 failure type definition	Huawei, </a:t>
            </a:r>
            <a:r>
              <a:rPr lang="en-GB" sz="1600" dirty="0" err="1" smtClean="0"/>
              <a:t>HiSilicon</a:t>
            </a:r>
            <a:r>
              <a:rPr lang="en-GB" sz="1600" dirty="0" smtClean="0"/>
              <a:t>	 </a:t>
            </a:r>
            <a:r>
              <a:rPr lang="en-GB" sz="1600" dirty="0"/>
              <a:t>CR	Rel-16	38.331	16.4.1	</a:t>
            </a:r>
            <a:r>
              <a:rPr lang="en-GB" sz="1600" dirty="0" smtClean="0"/>
              <a:t>2804</a:t>
            </a:r>
            <a:r>
              <a:rPr lang="en-GB" sz="1600" dirty="0"/>
              <a:t>	</a:t>
            </a:r>
            <a:r>
              <a:rPr lang="en-GB" sz="1600" dirty="0" smtClean="0"/>
              <a:t>2</a:t>
            </a:r>
            <a:r>
              <a:rPr lang="en-GB" sz="1600" dirty="0"/>
              <a:t>	</a:t>
            </a:r>
            <a:r>
              <a:rPr lang="en-GB" sz="1600" dirty="0" smtClean="0"/>
              <a:t>F</a:t>
            </a:r>
            <a:r>
              <a:rPr lang="en-GB" sz="1600" dirty="0"/>
              <a:t>	</a:t>
            </a:r>
            <a:r>
              <a:rPr lang="en-GB" sz="1600" dirty="0" err="1" smtClean="0"/>
              <a:t>NR_newRAT</a:t>
            </a:r>
            <a:r>
              <a:rPr lang="en-GB" sz="1600" dirty="0" smtClean="0"/>
              <a:t>-Core, TEI16</a:t>
            </a: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877170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00737"/>
            <a:ext cx="10515600" cy="4176225"/>
          </a:xfrm>
        </p:spPr>
        <p:txBody>
          <a:bodyPr/>
          <a:lstStyle/>
          <a:p>
            <a:r>
              <a:rPr lang="en-US" dirty="0" smtClean="0"/>
              <a:t>In this quarter 2021Q3, RAN2 had one meeting, R2 115-e. </a:t>
            </a:r>
          </a:p>
          <a:p>
            <a:r>
              <a:rPr lang="en-US" dirty="0" smtClean="0"/>
              <a:t>The meeting was two weeks with full agenda. </a:t>
            </a:r>
          </a:p>
          <a:p>
            <a:r>
              <a:rPr lang="en-US" dirty="0" smtClean="0"/>
              <a:t>Maintenance load was somewhat decreased, while </a:t>
            </a:r>
            <a:r>
              <a:rPr lang="en-US" dirty="0" err="1" smtClean="0"/>
              <a:t>Rel</a:t>
            </a:r>
            <a:r>
              <a:rPr lang="en-US" dirty="0" smtClean="0"/>
              <a:t> 17 is still increasing in intensity. </a:t>
            </a:r>
          </a:p>
          <a:p>
            <a:r>
              <a:rPr lang="en-US" dirty="0" smtClean="0"/>
              <a:t>Progress was good for majority of </a:t>
            </a:r>
            <a:r>
              <a:rPr lang="en-US" dirty="0" err="1" smtClean="0"/>
              <a:t>Rel</a:t>
            </a:r>
            <a:r>
              <a:rPr lang="en-US" dirty="0" smtClean="0"/>
              <a:t> 17 items. Some </a:t>
            </a:r>
            <a:r>
              <a:rPr lang="en-US" dirty="0" err="1" smtClean="0"/>
              <a:t>Rel</a:t>
            </a:r>
            <a:r>
              <a:rPr lang="en-US" dirty="0" smtClean="0"/>
              <a:t> 17 items still have a number of highly contentious issues.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67857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NR and NR/EUTRA WIs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694736" y="2000249"/>
            <a:ext cx="3046027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- Agreed CRs Does not include Cat A CRs</a:t>
            </a:r>
          </a:p>
          <a:p>
            <a:r>
              <a:rPr lang="en-US" sz="1050" dirty="0" smtClean="0"/>
              <a:t>- Drafts include offline AT-meeting drafts on the </a:t>
            </a:r>
          </a:p>
          <a:p>
            <a:r>
              <a:rPr lang="en-US" sz="1050" dirty="0" smtClean="0"/>
              <a:t>   meeting server </a:t>
            </a:r>
          </a:p>
          <a:p>
            <a:r>
              <a:rPr lang="en-US" sz="1050" dirty="0" smtClean="0"/>
              <a:t>- </a:t>
            </a:r>
            <a:r>
              <a:rPr lang="en-US" sz="1050" dirty="0" err="1" smtClean="0"/>
              <a:t>Tdocs</a:t>
            </a:r>
            <a:r>
              <a:rPr lang="en-US" sz="1050" dirty="0" smtClean="0"/>
              <a:t> include both input </a:t>
            </a:r>
            <a:r>
              <a:rPr lang="en-US" sz="1050" dirty="0" err="1" smtClean="0"/>
              <a:t>tdocs</a:t>
            </a:r>
            <a:r>
              <a:rPr lang="en-US" sz="1050" dirty="0" smtClean="0"/>
              <a:t> and revisions. </a:t>
            </a:r>
          </a:p>
          <a:p>
            <a:r>
              <a:rPr lang="en-US" sz="1050" dirty="0" smtClean="0"/>
              <a:t>- NR16 General Includes all other R16 </a:t>
            </a:r>
            <a:r>
              <a:rPr lang="en-US" sz="1050" dirty="0" err="1" smtClean="0"/>
              <a:t>WIs.</a:t>
            </a:r>
            <a:r>
              <a:rPr lang="en-US" sz="1050" dirty="0" smtClean="0"/>
              <a:t> 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9615214"/>
              </p:ext>
            </p:extLst>
          </p:nvPr>
        </p:nvGraphicFramePr>
        <p:xfrm>
          <a:off x="838200" y="2000249"/>
          <a:ext cx="7627144" cy="4275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77142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EUTRA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694736" y="2000249"/>
            <a:ext cx="304602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- Agreed CRs Does not include Cat A CRs</a:t>
            </a:r>
          </a:p>
          <a:p>
            <a:r>
              <a:rPr lang="en-US" sz="1050" dirty="0" smtClean="0"/>
              <a:t>- Drafts include offline AT-meeting drafts on the </a:t>
            </a:r>
          </a:p>
          <a:p>
            <a:r>
              <a:rPr lang="en-US" sz="1050" dirty="0" smtClean="0"/>
              <a:t>   meeting server </a:t>
            </a:r>
          </a:p>
          <a:p>
            <a:r>
              <a:rPr lang="en-US" sz="1050" dirty="0" smtClean="0"/>
              <a:t>- </a:t>
            </a:r>
            <a:r>
              <a:rPr lang="en-US" sz="1050" dirty="0" err="1" smtClean="0"/>
              <a:t>Tdocs</a:t>
            </a:r>
            <a:r>
              <a:rPr lang="en-US" sz="1050" dirty="0" smtClean="0"/>
              <a:t> include both input </a:t>
            </a:r>
            <a:r>
              <a:rPr lang="en-US" sz="1050" dirty="0" err="1" smtClean="0"/>
              <a:t>tdocs</a:t>
            </a:r>
            <a:r>
              <a:rPr lang="en-US" sz="1050" dirty="0" smtClean="0"/>
              <a:t> and revisions. 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505064"/>
              </p:ext>
            </p:extLst>
          </p:nvPr>
        </p:nvGraphicFramePr>
        <p:xfrm>
          <a:off x="515815" y="2057399"/>
          <a:ext cx="7866185" cy="3921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515562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602346"/>
            <a:ext cx="10515600" cy="903288"/>
          </a:xfrm>
        </p:spPr>
        <p:txBody>
          <a:bodyPr/>
          <a:lstStyle/>
          <a:p>
            <a:r>
              <a:rPr lang="en-GB" altLang="en-US" dirty="0" err="1" smtClean="0"/>
              <a:t>Rel</a:t>
            </a:r>
            <a:r>
              <a:rPr lang="en-GB" altLang="en-US" dirty="0" smtClean="0"/>
              <a:t> 15 and earlier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26771"/>
            <a:ext cx="10515600" cy="4250192"/>
          </a:xfrm>
        </p:spPr>
        <p:txBody>
          <a:bodyPr/>
          <a:lstStyle/>
          <a:p>
            <a:pPr>
              <a:buFontTx/>
              <a:buChar char="-"/>
              <a:defRPr/>
            </a:pPr>
            <a:r>
              <a:rPr lang="en-GB" sz="2400" dirty="0" smtClean="0"/>
              <a:t>NR R15 WI: NR SA, MR-DC All arch</a:t>
            </a:r>
          </a:p>
          <a:p>
            <a:pPr lvl="1">
              <a:defRPr/>
            </a:pPr>
            <a:r>
              <a:rPr lang="en-GB" sz="2000" b="1" dirty="0" smtClean="0"/>
              <a:t>21 </a:t>
            </a:r>
            <a:r>
              <a:rPr lang="en-GB" sz="2000" dirty="0" smtClean="0"/>
              <a:t>CRs agreed (not </a:t>
            </a:r>
            <a:r>
              <a:rPr lang="en-GB" sz="2000" dirty="0" err="1" smtClean="0"/>
              <a:t>incl</a:t>
            </a:r>
            <a:r>
              <a:rPr lang="en-GB" sz="2000" dirty="0" smtClean="0"/>
              <a:t> Cat A CRs)</a:t>
            </a:r>
          </a:p>
          <a:p>
            <a:pPr lvl="1">
              <a:defRPr/>
            </a:pPr>
            <a:r>
              <a:rPr lang="en-GB" sz="2000" dirty="0" smtClean="0"/>
              <a:t>Trend: 21 (21Q3), 40 (21Q2 - two meetings), 30 (21Q1), 29 (20Q4), 23 (20Q3), 69 (20Q2</a:t>
            </a:r>
            <a:r>
              <a:rPr lang="en-GB" sz="2000" dirty="0"/>
              <a:t>) – </a:t>
            </a:r>
            <a:r>
              <a:rPr lang="en-GB" sz="2000" dirty="0" smtClean="0"/>
              <a:t>Somewhat </a:t>
            </a:r>
            <a:r>
              <a:rPr lang="en-GB" sz="2000" dirty="0"/>
              <a:t>Even / </a:t>
            </a:r>
            <a:r>
              <a:rPr lang="en-GB" sz="2000" dirty="0" smtClean="0"/>
              <a:t>decreasing trend</a:t>
            </a:r>
          </a:p>
          <a:p>
            <a:pPr lvl="1">
              <a:defRPr/>
            </a:pPr>
            <a:r>
              <a:rPr lang="en-GB" sz="2000" dirty="0" smtClean="0"/>
              <a:t>No </a:t>
            </a:r>
            <a:r>
              <a:rPr lang="en-US" sz="2000" dirty="0"/>
              <a:t>Non Backwards Compatible (NBC) changes.</a:t>
            </a:r>
            <a:endParaRPr lang="en-GB" sz="2000" dirty="0" smtClean="0"/>
          </a:p>
          <a:p>
            <a:pPr>
              <a:buFontTx/>
              <a:buChar char="-"/>
              <a:defRPr/>
            </a:pPr>
            <a:r>
              <a:rPr lang="en-GB" sz="2400" dirty="0" smtClean="0"/>
              <a:t>EUTRA </a:t>
            </a:r>
            <a:r>
              <a:rPr lang="en-GB" sz="2400" dirty="0"/>
              <a:t>R15 and </a:t>
            </a:r>
            <a:r>
              <a:rPr lang="en-GB" sz="2400" dirty="0" smtClean="0"/>
              <a:t>earlier WIs: NB-</a:t>
            </a:r>
            <a:r>
              <a:rPr lang="en-GB" sz="2400" dirty="0" err="1" smtClean="0"/>
              <a:t>IoT</a:t>
            </a:r>
            <a:r>
              <a:rPr lang="en-GB" sz="2400" dirty="0" smtClean="0"/>
              <a:t>, </a:t>
            </a:r>
            <a:r>
              <a:rPr lang="en-GB" sz="2400" dirty="0" err="1" smtClean="0"/>
              <a:t>eMTC</a:t>
            </a:r>
            <a:r>
              <a:rPr lang="en-GB" sz="2400" dirty="0" smtClean="0"/>
              <a:t>, LTE</a:t>
            </a:r>
            <a:endParaRPr lang="en-GB" sz="2400" dirty="0"/>
          </a:p>
          <a:p>
            <a:pPr lvl="1">
              <a:defRPr/>
            </a:pPr>
            <a:r>
              <a:rPr lang="en-GB" sz="2000" b="1" dirty="0"/>
              <a:t>2</a:t>
            </a:r>
            <a:r>
              <a:rPr lang="en-GB" sz="2000" dirty="0" smtClean="0"/>
              <a:t> </a:t>
            </a:r>
            <a:r>
              <a:rPr lang="en-GB" sz="2000" dirty="0"/>
              <a:t>CRs </a:t>
            </a:r>
            <a:r>
              <a:rPr lang="en-GB" sz="2000" dirty="0" smtClean="0"/>
              <a:t>agreed (not </a:t>
            </a:r>
            <a:r>
              <a:rPr lang="en-GB" sz="2000" dirty="0" err="1"/>
              <a:t>incl</a:t>
            </a:r>
            <a:r>
              <a:rPr lang="en-GB" sz="2000" dirty="0"/>
              <a:t> Cat A CRs</a:t>
            </a:r>
            <a:r>
              <a:rPr lang="en-GB" sz="2000" dirty="0" smtClean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Trend: 2 (21Q3), 5 (21Q2), 6 (21Q1), 11 (20Q4), 6 (20Q3), 10 (20Q2) – Even </a:t>
            </a:r>
            <a:r>
              <a:rPr lang="en-GB" sz="2000" dirty="0"/>
              <a:t>/ decreasing trend</a:t>
            </a:r>
            <a:endParaRPr lang="en-GB" sz="2000" dirty="0" smtClean="0"/>
          </a:p>
          <a:p>
            <a:pPr lvl="1">
              <a:defRPr/>
            </a:pPr>
            <a:r>
              <a:rPr lang="en-US" sz="2000" dirty="0"/>
              <a:t>No Non Backwards Compatible (NBC) </a:t>
            </a:r>
            <a:r>
              <a:rPr lang="en-US" sz="2000" dirty="0" smtClean="0"/>
              <a:t>changes. </a:t>
            </a:r>
            <a:endParaRPr lang="en-GB" dirty="0" smtClean="0"/>
          </a:p>
          <a:p>
            <a:pPr marL="0" indent="0">
              <a:buNone/>
              <a:defRPr/>
            </a:pP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/>
              <a:t>Rel</a:t>
            </a:r>
            <a:r>
              <a:rPr lang="en-GB" altLang="en-US" dirty="0"/>
              <a:t> </a:t>
            </a:r>
            <a:r>
              <a:rPr lang="en-GB" altLang="en-US" dirty="0" smtClean="0"/>
              <a:t>16 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>
              <a:buFontTx/>
              <a:buChar char="-"/>
              <a:defRPr/>
            </a:pPr>
            <a:r>
              <a:rPr lang="en-GB" sz="2400" dirty="0" smtClean="0"/>
              <a:t>NR and Joint AIs: </a:t>
            </a:r>
            <a:r>
              <a:rPr lang="en-GB" sz="2400" b="1" dirty="0" smtClean="0"/>
              <a:t>59</a:t>
            </a:r>
            <a:r>
              <a:rPr lang="en-GB" sz="2400" dirty="0" smtClean="0"/>
              <a:t> CRs Agreed</a:t>
            </a:r>
          </a:p>
          <a:p>
            <a:pPr lvl="1">
              <a:buFontTx/>
              <a:buChar char="-"/>
              <a:defRPr/>
            </a:pPr>
            <a:r>
              <a:rPr lang="en-GB" sz="2000" dirty="0" smtClean="0"/>
              <a:t>Trend: 59(21Q3), 111 (21Q2 – two meetings), 117 (21Q1), 115 (20Q4), 180 (20Q3), Decreasing trend</a:t>
            </a:r>
          </a:p>
          <a:p>
            <a:pPr lvl="1">
              <a:buFontTx/>
              <a:buChar char="-"/>
              <a:defRPr/>
            </a:pPr>
            <a:r>
              <a:rPr lang="en-GB" sz="2000" dirty="0"/>
              <a:t>NBC: </a:t>
            </a:r>
            <a:r>
              <a:rPr lang="en-GB" sz="2000" dirty="0" smtClean="0"/>
              <a:t>R2-2108918/</a:t>
            </a:r>
            <a:r>
              <a:rPr lang="en-GB" sz="2000" dirty="0"/>
              <a:t> </a:t>
            </a:r>
            <a:r>
              <a:rPr lang="en-GB" sz="2000" dirty="0" smtClean="0"/>
              <a:t>R2-2108919 </a:t>
            </a:r>
            <a:r>
              <a:rPr lang="en-GB" sz="2000" dirty="0"/>
              <a:t>has </a:t>
            </a:r>
            <a:r>
              <a:rPr lang="en-GB" sz="2000" dirty="0" smtClean="0"/>
              <a:t>compatibility </a:t>
            </a:r>
            <a:r>
              <a:rPr lang="en-GB" sz="2000" dirty="0"/>
              <a:t>aspects, see appendix.</a:t>
            </a:r>
            <a:endParaRPr lang="en-GB" sz="2000" dirty="0" smtClean="0"/>
          </a:p>
          <a:p>
            <a:pPr>
              <a:buFontTx/>
              <a:buChar char="-"/>
              <a:defRPr/>
            </a:pPr>
            <a:r>
              <a:rPr lang="en-GB" sz="2400" dirty="0" smtClean="0"/>
              <a:t>EUTRA Only: </a:t>
            </a:r>
            <a:r>
              <a:rPr lang="en-GB" sz="2400" b="1" dirty="0"/>
              <a:t>3</a:t>
            </a:r>
            <a:r>
              <a:rPr lang="en-GB" sz="2400" dirty="0" smtClean="0"/>
              <a:t> </a:t>
            </a:r>
            <a:r>
              <a:rPr lang="en-GB" sz="2400" dirty="0"/>
              <a:t>CRs </a:t>
            </a:r>
            <a:r>
              <a:rPr lang="en-GB" sz="2400" dirty="0" smtClean="0"/>
              <a:t>Agreed </a:t>
            </a:r>
          </a:p>
          <a:p>
            <a:pPr lvl="1">
              <a:buFontTx/>
              <a:buChar char="-"/>
              <a:defRPr/>
            </a:pPr>
            <a:endParaRPr lang="en-GB" sz="1600" dirty="0" smtClean="0"/>
          </a:p>
          <a:p>
            <a:pPr>
              <a:buFontTx/>
              <a:buChar char="-"/>
              <a:defRPr/>
            </a:pPr>
            <a:endParaRPr lang="en-GB" sz="16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Rel-16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954882" y="1907376"/>
            <a:ext cx="10153650" cy="427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N77 US Band, RAN2 considered two solutions a) new band b) new UE cap </a:t>
            </a:r>
            <a:r>
              <a:rPr lang="en-US" sz="2400" dirty="0" err="1" smtClean="0"/>
              <a:t>etc</a:t>
            </a:r>
            <a:r>
              <a:rPr lang="en-US" sz="2400" dirty="0" smtClean="0"/>
              <a:t>, See also LS from RAN2. for b) Technically endorsed CR is provided.</a:t>
            </a:r>
          </a:p>
          <a:p>
            <a:pPr lvl="1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3354248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694736" y="2000249"/>
            <a:ext cx="3046027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- Drafts include offline AT-meeting drafts on the </a:t>
            </a:r>
          </a:p>
          <a:p>
            <a:r>
              <a:rPr lang="en-US" sz="1050" dirty="0" smtClean="0"/>
              <a:t>   meeting server </a:t>
            </a:r>
          </a:p>
          <a:p>
            <a:r>
              <a:rPr lang="en-US" sz="1050" dirty="0" smtClean="0"/>
              <a:t>- </a:t>
            </a:r>
            <a:r>
              <a:rPr lang="en-US" sz="1050" dirty="0" err="1" smtClean="0"/>
              <a:t>Tdocs</a:t>
            </a:r>
            <a:r>
              <a:rPr lang="en-US" sz="1050" dirty="0" smtClean="0"/>
              <a:t> include both input </a:t>
            </a:r>
            <a:r>
              <a:rPr lang="en-US" sz="1050" dirty="0" err="1" smtClean="0"/>
              <a:t>tdocs</a:t>
            </a:r>
            <a:r>
              <a:rPr lang="en-US" sz="1050" dirty="0" smtClean="0"/>
              <a:t> and revisions. 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7040674"/>
              </p:ext>
            </p:extLst>
          </p:nvPr>
        </p:nvGraphicFramePr>
        <p:xfrm>
          <a:off x="367321" y="1690688"/>
          <a:ext cx="10986479" cy="4808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73094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986143" y="1907376"/>
            <a:ext cx="10153650" cy="427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 smtClean="0"/>
              <a:t>Downscoping</a:t>
            </a:r>
            <a:r>
              <a:rPr lang="en-US" sz="2400" dirty="0" smtClean="0"/>
              <a:t>. There was no particular activity on </a:t>
            </a:r>
            <a:r>
              <a:rPr lang="en-US" sz="2400" dirty="0" err="1" smtClean="0"/>
              <a:t>Downscoping</a:t>
            </a:r>
            <a:r>
              <a:rPr lang="en-US" sz="2400" dirty="0" smtClean="0"/>
              <a:t> in R2 but there were a significant number of scope related decisions. Most such decisions bring clarity to the meaning of WI objectives, but for most cases the WID doesn’t require update. </a:t>
            </a:r>
          </a:p>
          <a:p>
            <a:r>
              <a:rPr lang="en-US" sz="2400" dirty="0" smtClean="0"/>
              <a:t>R2 Chairman recommendation, to avoid wasted work, that RP should mainly consider WID updates and scope focusing that is consistent with WG decisions, e.g. for </a:t>
            </a:r>
            <a:r>
              <a:rPr lang="en-US" sz="2400" dirty="0" err="1" smtClean="0"/>
              <a:t>eIAB</a:t>
            </a:r>
            <a:r>
              <a:rPr lang="en-US" sz="2400" dirty="0" smtClean="0"/>
              <a:t>, SDT. </a:t>
            </a:r>
          </a:p>
        </p:txBody>
      </p:sp>
    </p:spTree>
    <p:extLst>
      <p:ext uri="{BB962C8B-B14F-4D97-AF65-F5344CB8AC3E}">
        <p14:creationId xmlns:p14="http://schemas.microsoft.com/office/powerpoint/2010/main" val="21200591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39863</TotalTime>
  <Words>1008</Words>
  <Application>Microsoft Office PowerPoint</Application>
  <PresentationFormat>Widescreen</PresentationFormat>
  <Paragraphs>148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 </vt:lpstr>
      <vt:lpstr>新細明體</vt:lpstr>
      <vt:lpstr>Arial</vt:lpstr>
      <vt:lpstr>Calibri</vt:lpstr>
      <vt:lpstr>Calibri Light</vt:lpstr>
      <vt:lpstr>Times New Roman</vt:lpstr>
      <vt:lpstr>Office Theme</vt:lpstr>
      <vt:lpstr>Status Report  RAN WG2  to TSG-RAN #93e</vt:lpstr>
      <vt:lpstr>General</vt:lpstr>
      <vt:lpstr>Maintenance NR and NR/EUTRA WIs</vt:lpstr>
      <vt:lpstr>Maintenance EUTRA</vt:lpstr>
      <vt:lpstr>Rel 15 and earlier</vt:lpstr>
      <vt:lpstr>Rel 16 General</vt:lpstr>
      <vt:lpstr>Rel-16</vt:lpstr>
      <vt:lpstr>Rel-17</vt:lpstr>
      <vt:lpstr>Rel-17</vt:lpstr>
      <vt:lpstr>TEI Report</vt:lpstr>
      <vt:lpstr>RAN2 Load</vt:lpstr>
      <vt:lpstr>GTW</vt:lpstr>
      <vt:lpstr>Expectations</vt:lpstr>
      <vt:lpstr>PowerPoint Presentation</vt:lpstr>
      <vt:lpstr>APPENDIX: Agreed CRs NBC / essential for protocol operation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Johan Johansson</dc:creator>
  <dc:description>© 3GPP 2018</dc:description>
  <cp:lastModifiedBy>Johan Johansson</cp:lastModifiedBy>
  <cp:revision>900</cp:revision>
  <dcterms:created xsi:type="dcterms:W3CDTF">2010-02-05T13:52:04Z</dcterms:created>
  <dcterms:modified xsi:type="dcterms:W3CDTF">2021-09-12T22:17:18Z</dcterms:modified>
  <cp:contentStatus>Template 2017</cp:contentStatus>
</cp:coreProperties>
</file>