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7"/>
  </p:notesMasterIdLst>
  <p:sldIdLst>
    <p:sldId id="434" r:id="rId3"/>
    <p:sldId id="1085" r:id="rId4"/>
    <p:sldId id="1093" r:id="rId5"/>
    <p:sldId id="1089" r:id="rId6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C5C5"/>
    <a:srgbClr val="C800BE"/>
    <a:srgbClr val="FA7100"/>
    <a:srgbClr val="FFA7A7"/>
    <a:srgbClr val="53FFA1"/>
    <a:srgbClr val="92D050"/>
    <a:srgbClr val="0066FF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8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DE1B0034-D13F-4042-9A88-65FD6FFE8F5B}"/>
    <pc:docChg chg="modSld">
      <pc:chgData name="Wanshi Chen" userId="3a7dbef4-3474-47c6-9897-007f5734efb0" providerId="ADAL" clId="{DE1B0034-D13F-4042-9A88-65FD6FFE8F5B}" dt="2021-09-08T16:42:20.217" v="3" actId="20577"/>
      <pc:docMkLst>
        <pc:docMk/>
      </pc:docMkLst>
      <pc:sldChg chg="modSp mod">
        <pc:chgData name="Wanshi Chen" userId="3a7dbef4-3474-47c6-9897-007f5734efb0" providerId="ADAL" clId="{DE1B0034-D13F-4042-9A88-65FD6FFE8F5B}" dt="2021-09-08T16:42:20.217" v="3" actId="20577"/>
        <pc:sldMkLst>
          <pc:docMk/>
          <pc:sldMk cId="399343419" sldId="434"/>
        </pc:sldMkLst>
        <pc:spChg chg="mod">
          <ac:chgData name="Wanshi Chen" userId="3a7dbef4-3474-47c6-9897-007f5734efb0" providerId="ADAL" clId="{DE1B0034-D13F-4042-9A88-65FD6FFE8F5B}" dt="2021-09-08T16:42:20.217" v="3" actId="20577"/>
          <ac:spMkLst>
            <pc:docMk/>
            <pc:sldMk cId="399343419" sldId="434"/>
            <ac:spMk id="5" creationId="{55BB95B6-96F8-4C7B-843E-16CFF3CC2E8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9/8/2021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55563" y="1143000"/>
            <a:ext cx="674687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2616F-011D-47B3-A2C1-4E16F11993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9985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TE-AdvancedPro_largerTM_cropped">
            <a:extLst>
              <a:ext uri="{FF2B5EF4-FFF2-40B4-BE49-F238E27FC236}">
                <a16:creationId xmlns:a16="http://schemas.microsoft.com/office/drawing/2014/main" id="{6966CB38-B2C8-4784-9965-4EE6E5448F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5207" y="52935"/>
            <a:ext cx="1944732" cy="12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672E946A-07AB-4632-B3F8-4E765F4A3BA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14" y="207000"/>
            <a:ext cx="1777908" cy="1107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0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3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5878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68637" y="2150325"/>
            <a:ext cx="12746197" cy="1470025"/>
          </a:xfrm>
        </p:spPr>
        <p:txBody>
          <a:bodyPr/>
          <a:lstStyle/>
          <a:p>
            <a:r>
              <a:rPr lang="en-US" sz="4800" dirty="0"/>
              <a:t>A Joint Proposal of Rel-18 Timeline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06220" y="4207060"/>
            <a:ext cx="11892588" cy="1752600"/>
          </a:xfrm>
        </p:spPr>
        <p:txBody>
          <a:bodyPr/>
          <a:lstStyle/>
          <a:p>
            <a:pPr algn="l"/>
            <a:r>
              <a:rPr lang="en-US" u="sng" dirty="0"/>
              <a:t>Source:</a:t>
            </a:r>
            <a:r>
              <a:rPr lang="en-US" dirty="0"/>
              <a:t> CT Chair, RAN Chair, SA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9347200" y="1407211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RP-212509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F81FE9-D992-4A17-8843-189C0ADCB00E}"/>
              </a:ext>
            </a:extLst>
          </p:cNvPr>
          <p:cNvSpPr txBox="1"/>
          <p:nvPr/>
        </p:nvSpPr>
        <p:spPr>
          <a:xfrm>
            <a:off x="9347200" y="152708"/>
            <a:ext cx="299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 RAN#93-e</a:t>
            </a:r>
          </a:p>
          <a:p>
            <a:r>
              <a:rPr lang="en-US" b="1" dirty="0"/>
              <a:t>13</a:t>
            </a:r>
            <a:r>
              <a:rPr lang="en-US" b="1" baseline="30000" dirty="0"/>
              <a:t>th</a:t>
            </a:r>
            <a:r>
              <a:rPr lang="en-US" b="1" dirty="0"/>
              <a:t> – 17</a:t>
            </a:r>
            <a:r>
              <a:rPr lang="en-US" b="1" baseline="30000" dirty="0"/>
              <a:t>th</a:t>
            </a:r>
            <a:r>
              <a:rPr lang="en-US" b="1" dirty="0"/>
              <a:t>, September 2021</a:t>
            </a:r>
          </a:p>
          <a:p>
            <a:r>
              <a:rPr lang="en-US" b="1" dirty="0"/>
              <a:t> </a:t>
            </a:r>
          </a:p>
          <a:p>
            <a:r>
              <a:rPr lang="en-US" b="1" dirty="0"/>
              <a:t>Agenda 9.0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2041" y="613303"/>
            <a:ext cx="11706046" cy="639488"/>
          </a:xfrm>
        </p:spPr>
        <p:txBody>
          <a:bodyPr/>
          <a:lstStyle/>
          <a:p>
            <a:r>
              <a:rPr lang="en-US" dirty="0"/>
              <a:t>Rel-18 Timeline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606" y="1282608"/>
            <a:ext cx="13756312" cy="4830233"/>
          </a:xfrm>
        </p:spPr>
        <p:txBody>
          <a:bodyPr/>
          <a:lstStyle/>
          <a:p>
            <a:r>
              <a:rPr lang="en-US" sz="3200" dirty="0"/>
              <a:t>Time duration for Rel-18 </a:t>
            </a:r>
          </a:p>
          <a:p>
            <a:pPr lvl="1"/>
            <a:r>
              <a:rPr lang="en-US" sz="2800" b="1" u="sng" dirty="0"/>
              <a:t>18 months</a:t>
            </a:r>
          </a:p>
          <a:p>
            <a:r>
              <a:rPr lang="en-US" sz="3200" dirty="0"/>
              <a:t>The next slide shows the timeline for Rel-18</a:t>
            </a:r>
          </a:p>
          <a:p>
            <a:r>
              <a:rPr lang="en-US" sz="3200" dirty="0"/>
              <a:t>Note: depending on the COVID-situation, Rel-18 timeline may be revisited later as necessary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71007333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Title 1">
            <a:extLst>
              <a:ext uri="{FF2B5EF4-FFF2-40B4-BE49-F238E27FC236}">
                <a16:creationId xmlns:a16="http://schemas.microsoft.com/office/drawing/2014/main" id="{1AEACCB4-2C82-45FB-A3B6-CEC35C299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0108" y="417543"/>
            <a:ext cx="12755307" cy="661749"/>
          </a:xfrm>
        </p:spPr>
        <p:txBody>
          <a:bodyPr/>
          <a:lstStyle/>
          <a:p>
            <a:r>
              <a:rPr lang="en-US" sz="4000" dirty="0"/>
              <a:t>Rel-18 Time Illustration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D7C63C05-9456-4BFF-BDA1-5639CEF01253}"/>
              </a:ext>
            </a:extLst>
          </p:cNvPr>
          <p:cNvSpPr/>
          <p:nvPr/>
        </p:nvSpPr>
        <p:spPr>
          <a:xfrm>
            <a:off x="3537445" y="1550989"/>
            <a:ext cx="5286296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2288780E-6253-4FBE-9BFC-67F8E99BAE62}"/>
              </a:ext>
            </a:extLst>
          </p:cNvPr>
          <p:cNvSpPr/>
          <p:nvPr/>
        </p:nvSpPr>
        <p:spPr>
          <a:xfrm>
            <a:off x="8913779" y="1550990"/>
            <a:ext cx="5286296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9F236A34-E2BA-47FA-B6D2-8C529E4D36D3}"/>
              </a:ext>
            </a:extLst>
          </p:cNvPr>
          <p:cNvSpPr/>
          <p:nvPr/>
        </p:nvSpPr>
        <p:spPr>
          <a:xfrm>
            <a:off x="781878" y="1525818"/>
            <a:ext cx="2665529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B3CC68-460C-4E3A-ADCA-B62CD9FB5EC0}"/>
              </a:ext>
            </a:extLst>
          </p:cNvPr>
          <p:cNvSpPr txBox="1"/>
          <p:nvPr/>
        </p:nvSpPr>
        <p:spPr>
          <a:xfrm>
            <a:off x="130098" y="2907671"/>
            <a:ext cx="708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rgbClr val="FF0000"/>
                </a:solidFill>
              </a:rPr>
              <a:t>RAN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05C51B24-575E-4E29-99D4-4EE0179E9AC0}"/>
              </a:ext>
            </a:extLst>
          </p:cNvPr>
          <p:cNvSpPr/>
          <p:nvPr/>
        </p:nvSpPr>
        <p:spPr bwMode="auto">
          <a:xfrm>
            <a:off x="3537444" y="2935533"/>
            <a:ext cx="9199885" cy="613395"/>
          </a:xfrm>
          <a:prstGeom prst="rightArrow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69B7EDE-6063-45D4-B48A-FD053840918A}"/>
              </a:ext>
            </a:extLst>
          </p:cNvPr>
          <p:cNvSpPr txBox="1"/>
          <p:nvPr/>
        </p:nvSpPr>
        <p:spPr>
          <a:xfrm>
            <a:off x="3206021" y="2225941"/>
            <a:ext cx="6848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1Q’22</a:t>
            </a:r>
          </a:p>
          <a:p>
            <a:pPr algn="ctr"/>
            <a:r>
              <a:rPr lang="en-US" sz="1400" b="1" dirty="0"/>
              <a:t> RAN1 </a:t>
            </a:r>
          </a:p>
          <a:p>
            <a:pPr algn="ctr"/>
            <a:r>
              <a:rPr lang="en-US" sz="1400" b="1" dirty="0"/>
              <a:t>Starts</a:t>
            </a:r>
          </a:p>
        </p:txBody>
      </p:sp>
      <p:sp>
        <p:nvSpPr>
          <p:cNvPr id="177" name="Arrow: Right 176">
            <a:extLst>
              <a:ext uri="{FF2B5EF4-FFF2-40B4-BE49-F238E27FC236}">
                <a16:creationId xmlns:a16="http://schemas.microsoft.com/office/drawing/2014/main" id="{A7B96039-3A7F-4CFC-8866-40BC21C981AF}"/>
              </a:ext>
            </a:extLst>
          </p:cNvPr>
          <p:cNvSpPr/>
          <p:nvPr/>
        </p:nvSpPr>
        <p:spPr bwMode="auto">
          <a:xfrm>
            <a:off x="12737332" y="2935533"/>
            <a:ext cx="1398993" cy="599465"/>
          </a:xfrm>
          <a:prstGeom prst="rightArrow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2" name="TextBox 181">
            <a:extLst>
              <a:ext uri="{FF2B5EF4-FFF2-40B4-BE49-F238E27FC236}">
                <a16:creationId xmlns:a16="http://schemas.microsoft.com/office/drawing/2014/main" id="{27C47716-2242-4B2E-B12B-933463D7B079}"/>
              </a:ext>
            </a:extLst>
          </p:cNvPr>
          <p:cNvSpPr txBox="1"/>
          <p:nvPr/>
        </p:nvSpPr>
        <p:spPr>
          <a:xfrm>
            <a:off x="4403457" y="2225941"/>
            <a:ext cx="102143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2Q’22</a:t>
            </a:r>
          </a:p>
          <a:p>
            <a:pPr algn="ctr"/>
            <a:r>
              <a:rPr lang="en-US" sz="1400" b="1" dirty="0"/>
              <a:t> RAN2/3/4 </a:t>
            </a:r>
          </a:p>
          <a:p>
            <a:pPr algn="ctr"/>
            <a:r>
              <a:rPr lang="en-US" sz="1400" b="1" dirty="0"/>
              <a:t>Starts</a:t>
            </a: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E63F936E-3500-4C4A-B9B3-2EEC0CC7B26E}"/>
              </a:ext>
            </a:extLst>
          </p:cNvPr>
          <p:cNvSpPr txBox="1"/>
          <p:nvPr/>
        </p:nvSpPr>
        <p:spPr>
          <a:xfrm>
            <a:off x="10584435" y="2196869"/>
            <a:ext cx="110254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June 2023</a:t>
            </a:r>
          </a:p>
          <a:p>
            <a:pPr algn="ctr"/>
            <a:r>
              <a:rPr lang="en-US" sz="1400" b="1" dirty="0"/>
              <a:t>RAN1 </a:t>
            </a:r>
          </a:p>
          <a:p>
            <a:pPr algn="ctr"/>
            <a:r>
              <a:rPr lang="en-US" sz="1400" b="1" dirty="0" err="1"/>
              <a:t>Func</a:t>
            </a:r>
            <a:r>
              <a:rPr lang="en-US" sz="1400" b="1" dirty="0"/>
              <a:t>. Freeze</a:t>
            </a:r>
          </a:p>
        </p:txBody>
      </p:sp>
      <p:sp>
        <p:nvSpPr>
          <p:cNvPr id="221" name="TextBox 220">
            <a:extLst>
              <a:ext uri="{FF2B5EF4-FFF2-40B4-BE49-F238E27FC236}">
                <a16:creationId xmlns:a16="http://schemas.microsoft.com/office/drawing/2014/main" id="{9B7C695D-93B5-4284-ACFF-28EC3FE5B12C}"/>
              </a:ext>
            </a:extLst>
          </p:cNvPr>
          <p:cNvSpPr txBox="1"/>
          <p:nvPr/>
        </p:nvSpPr>
        <p:spPr>
          <a:xfrm>
            <a:off x="12243158" y="2196869"/>
            <a:ext cx="110254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Sept. 2023</a:t>
            </a:r>
          </a:p>
          <a:p>
            <a:pPr algn="ctr"/>
            <a:r>
              <a:rPr lang="en-US" sz="1400" b="1" dirty="0"/>
              <a:t>RAN2/3/4 </a:t>
            </a:r>
          </a:p>
          <a:p>
            <a:pPr algn="ctr"/>
            <a:r>
              <a:rPr lang="en-US" sz="1400" b="1" dirty="0" err="1"/>
              <a:t>Func</a:t>
            </a:r>
            <a:r>
              <a:rPr lang="en-US" sz="1400" b="1" dirty="0"/>
              <a:t>. Freeze</a:t>
            </a:r>
          </a:p>
        </p:txBody>
      </p:sp>
      <p:sp>
        <p:nvSpPr>
          <p:cNvPr id="223" name="TextBox 222">
            <a:extLst>
              <a:ext uri="{FF2B5EF4-FFF2-40B4-BE49-F238E27FC236}">
                <a16:creationId xmlns:a16="http://schemas.microsoft.com/office/drawing/2014/main" id="{B89B6AB2-1838-4098-A174-B551B2BC058A}"/>
              </a:ext>
            </a:extLst>
          </p:cNvPr>
          <p:cNvSpPr txBox="1"/>
          <p:nvPr/>
        </p:nvSpPr>
        <p:spPr>
          <a:xfrm>
            <a:off x="13586578" y="2212256"/>
            <a:ext cx="91723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Dec. 2023</a:t>
            </a:r>
          </a:p>
          <a:p>
            <a:pPr algn="ctr"/>
            <a:r>
              <a:rPr lang="en-US" sz="1400" b="1" dirty="0"/>
              <a:t>ASN.1 </a:t>
            </a:r>
          </a:p>
          <a:p>
            <a:pPr algn="ctr"/>
            <a:r>
              <a:rPr lang="en-US" sz="1400" b="1" dirty="0"/>
              <a:t>Freeze</a:t>
            </a:r>
          </a:p>
        </p:txBody>
      </p:sp>
      <p:cxnSp>
        <p:nvCxnSpPr>
          <p:cNvPr id="225" name="Straight Arrow Connector 224">
            <a:extLst>
              <a:ext uri="{FF2B5EF4-FFF2-40B4-BE49-F238E27FC236}">
                <a16:creationId xmlns:a16="http://schemas.microsoft.com/office/drawing/2014/main" id="{3D97D94A-46D0-4A7A-AA76-17E126742146}"/>
              </a:ext>
            </a:extLst>
          </p:cNvPr>
          <p:cNvCxnSpPr>
            <a:cxnSpLocks/>
          </p:cNvCxnSpPr>
          <p:nvPr/>
        </p:nvCxnSpPr>
        <p:spPr bwMode="auto">
          <a:xfrm flipV="1">
            <a:off x="4863088" y="2912089"/>
            <a:ext cx="0" cy="67495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36" name="Straight Arrow Connector 235">
            <a:extLst>
              <a:ext uri="{FF2B5EF4-FFF2-40B4-BE49-F238E27FC236}">
                <a16:creationId xmlns:a16="http://schemas.microsoft.com/office/drawing/2014/main" id="{4458832E-82BA-42CA-9C14-3E7A166C5747}"/>
              </a:ext>
            </a:extLst>
          </p:cNvPr>
          <p:cNvCxnSpPr>
            <a:cxnSpLocks/>
          </p:cNvCxnSpPr>
          <p:nvPr/>
        </p:nvCxnSpPr>
        <p:spPr bwMode="auto">
          <a:xfrm flipV="1">
            <a:off x="11135708" y="2893854"/>
            <a:ext cx="0" cy="67495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37" name="Straight Arrow Connector 236">
            <a:extLst>
              <a:ext uri="{FF2B5EF4-FFF2-40B4-BE49-F238E27FC236}">
                <a16:creationId xmlns:a16="http://schemas.microsoft.com/office/drawing/2014/main" id="{E2E135A6-ED4D-4E34-BE7D-C2C3EB8E5CB7}"/>
              </a:ext>
            </a:extLst>
          </p:cNvPr>
          <p:cNvCxnSpPr>
            <a:cxnSpLocks/>
          </p:cNvCxnSpPr>
          <p:nvPr/>
        </p:nvCxnSpPr>
        <p:spPr bwMode="auto">
          <a:xfrm flipV="1">
            <a:off x="12737329" y="2907671"/>
            <a:ext cx="0" cy="67495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42" name="Straight Arrow Connector 241">
            <a:extLst>
              <a:ext uri="{FF2B5EF4-FFF2-40B4-BE49-F238E27FC236}">
                <a16:creationId xmlns:a16="http://schemas.microsoft.com/office/drawing/2014/main" id="{536C2FD5-2A66-458B-A284-26830DA37E27}"/>
              </a:ext>
            </a:extLst>
          </p:cNvPr>
          <p:cNvCxnSpPr>
            <a:cxnSpLocks/>
          </p:cNvCxnSpPr>
          <p:nvPr/>
        </p:nvCxnSpPr>
        <p:spPr bwMode="auto">
          <a:xfrm flipV="1">
            <a:off x="14136325" y="2905781"/>
            <a:ext cx="0" cy="64314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43" name="Straight Arrow Connector 242">
            <a:extLst>
              <a:ext uri="{FF2B5EF4-FFF2-40B4-BE49-F238E27FC236}">
                <a16:creationId xmlns:a16="http://schemas.microsoft.com/office/drawing/2014/main" id="{92BF2DF5-065E-4FC6-93C5-8BEAA9EFDB53}"/>
              </a:ext>
            </a:extLst>
          </p:cNvPr>
          <p:cNvCxnSpPr>
            <a:cxnSpLocks/>
          </p:cNvCxnSpPr>
          <p:nvPr/>
        </p:nvCxnSpPr>
        <p:spPr bwMode="auto">
          <a:xfrm flipV="1">
            <a:off x="3534247" y="2935533"/>
            <a:ext cx="0" cy="67495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44" name="TextBox 243">
            <a:extLst>
              <a:ext uri="{FF2B5EF4-FFF2-40B4-BE49-F238E27FC236}">
                <a16:creationId xmlns:a16="http://schemas.microsoft.com/office/drawing/2014/main" id="{39F30D87-C4D2-42E4-84CD-697E5F98F4CE}"/>
              </a:ext>
            </a:extLst>
          </p:cNvPr>
          <p:cNvSpPr txBox="1"/>
          <p:nvPr/>
        </p:nvSpPr>
        <p:spPr>
          <a:xfrm>
            <a:off x="130098" y="4258152"/>
            <a:ext cx="10670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rgbClr val="FF0000"/>
                </a:solidFill>
              </a:rPr>
              <a:t>SA/SA2</a:t>
            </a:r>
          </a:p>
        </p:txBody>
      </p:sp>
      <p:sp>
        <p:nvSpPr>
          <p:cNvPr id="245" name="TextBox 244">
            <a:extLst>
              <a:ext uri="{FF2B5EF4-FFF2-40B4-BE49-F238E27FC236}">
                <a16:creationId xmlns:a16="http://schemas.microsoft.com/office/drawing/2014/main" id="{C553E561-378C-4C9E-86A9-42D73CBA6D3B}"/>
              </a:ext>
            </a:extLst>
          </p:cNvPr>
          <p:cNvSpPr txBox="1"/>
          <p:nvPr/>
        </p:nvSpPr>
        <p:spPr>
          <a:xfrm>
            <a:off x="130098" y="5843302"/>
            <a:ext cx="708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rgbClr val="FF0000"/>
                </a:solidFill>
              </a:rPr>
              <a:t>CT</a:t>
            </a:r>
          </a:p>
        </p:txBody>
      </p:sp>
      <p:sp>
        <p:nvSpPr>
          <p:cNvPr id="21" name="Arrow: Right 7">
            <a:extLst>
              <a:ext uri="{FF2B5EF4-FFF2-40B4-BE49-F238E27FC236}">
                <a16:creationId xmlns:a16="http://schemas.microsoft.com/office/drawing/2014/main" id="{05C51B24-575E-4E29-99D4-4EE0179E9AC0}"/>
              </a:ext>
            </a:extLst>
          </p:cNvPr>
          <p:cNvSpPr/>
          <p:nvPr/>
        </p:nvSpPr>
        <p:spPr bwMode="auto">
          <a:xfrm>
            <a:off x="2001080" y="4239639"/>
            <a:ext cx="6770323" cy="613395"/>
          </a:xfrm>
          <a:prstGeom prst="rightArrow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69B7EDE-6063-45D4-B48A-FD053840918A}"/>
              </a:ext>
            </a:extLst>
          </p:cNvPr>
          <p:cNvSpPr txBox="1"/>
          <p:nvPr/>
        </p:nvSpPr>
        <p:spPr>
          <a:xfrm>
            <a:off x="1596691" y="3500975"/>
            <a:ext cx="93987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3Q’21</a:t>
            </a:r>
          </a:p>
          <a:p>
            <a:pPr algn="ctr"/>
            <a:r>
              <a:rPr lang="en-US" sz="1400" b="1" dirty="0"/>
              <a:t>SA stage 2</a:t>
            </a:r>
          </a:p>
          <a:p>
            <a:pPr algn="ctr"/>
            <a:r>
              <a:rPr lang="en-US" sz="1400" b="1" dirty="0"/>
              <a:t>starts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89B6AB2-1838-4098-A174-B551B2BC058A}"/>
              </a:ext>
            </a:extLst>
          </p:cNvPr>
          <p:cNvSpPr txBox="1"/>
          <p:nvPr/>
        </p:nvSpPr>
        <p:spPr>
          <a:xfrm>
            <a:off x="7935470" y="3501094"/>
            <a:ext cx="167186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Dec. 2022</a:t>
            </a:r>
          </a:p>
          <a:p>
            <a:pPr algn="ctr"/>
            <a:r>
              <a:rPr lang="en-US" sz="1400" b="1" dirty="0"/>
              <a:t>SA2, SA6, … stage 2 </a:t>
            </a:r>
          </a:p>
          <a:p>
            <a:pPr algn="ctr"/>
            <a:r>
              <a:rPr lang="en-US" sz="1400" b="1" dirty="0" err="1"/>
              <a:t>Func</a:t>
            </a:r>
            <a:r>
              <a:rPr lang="en-US" sz="1400" b="1" dirty="0"/>
              <a:t>. Freeze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36C2FD5-2A66-458B-A284-26830DA37E27}"/>
              </a:ext>
            </a:extLst>
          </p:cNvPr>
          <p:cNvCxnSpPr>
            <a:cxnSpLocks/>
          </p:cNvCxnSpPr>
          <p:nvPr/>
        </p:nvCxnSpPr>
        <p:spPr bwMode="auto">
          <a:xfrm flipV="1">
            <a:off x="8771402" y="4178976"/>
            <a:ext cx="0" cy="64314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2BF2DF5-065E-4FC6-93C5-8BEAA9EFDB53}"/>
              </a:ext>
            </a:extLst>
          </p:cNvPr>
          <p:cNvCxnSpPr>
            <a:cxnSpLocks/>
          </p:cNvCxnSpPr>
          <p:nvPr/>
        </p:nvCxnSpPr>
        <p:spPr bwMode="auto">
          <a:xfrm flipV="1">
            <a:off x="2001080" y="4216195"/>
            <a:ext cx="0" cy="67495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6" name="Arrow: Right 7">
            <a:extLst>
              <a:ext uri="{FF2B5EF4-FFF2-40B4-BE49-F238E27FC236}">
                <a16:creationId xmlns:a16="http://schemas.microsoft.com/office/drawing/2014/main" id="{05C51B24-575E-4E29-99D4-4EE0179E9AC0}"/>
              </a:ext>
            </a:extLst>
          </p:cNvPr>
          <p:cNvSpPr/>
          <p:nvPr/>
        </p:nvSpPr>
        <p:spPr bwMode="auto">
          <a:xfrm>
            <a:off x="2008198" y="5733735"/>
            <a:ext cx="10729131" cy="613395"/>
          </a:xfrm>
          <a:prstGeom prst="rightArrow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TextBox 21">
            <a:extLst>
              <a:ext uri="{FF2B5EF4-FFF2-40B4-BE49-F238E27FC236}">
                <a16:creationId xmlns:a16="http://schemas.microsoft.com/office/drawing/2014/main" id="{269B7EDE-6063-45D4-B48A-FD053840918A}"/>
              </a:ext>
            </a:extLst>
          </p:cNvPr>
          <p:cNvSpPr txBox="1"/>
          <p:nvPr/>
        </p:nvSpPr>
        <p:spPr>
          <a:xfrm>
            <a:off x="1607881" y="4995071"/>
            <a:ext cx="93173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3Q’21</a:t>
            </a:r>
          </a:p>
          <a:p>
            <a:pPr algn="ctr"/>
            <a:r>
              <a:rPr lang="en-US" sz="1400" b="1" dirty="0"/>
              <a:t>CT stage 2</a:t>
            </a:r>
          </a:p>
          <a:p>
            <a:pPr algn="ctr"/>
            <a:r>
              <a:rPr lang="en-US" sz="1400" b="1" dirty="0"/>
              <a:t>starts</a:t>
            </a:r>
          </a:p>
        </p:txBody>
      </p:sp>
      <p:sp>
        <p:nvSpPr>
          <p:cNvPr id="29" name="TextBox 26">
            <a:extLst>
              <a:ext uri="{FF2B5EF4-FFF2-40B4-BE49-F238E27FC236}">
                <a16:creationId xmlns:a16="http://schemas.microsoft.com/office/drawing/2014/main" id="{B89B6AB2-1838-4098-A174-B551B2BC058A}"/>
              </a:ext>
            </a:extLst>
          </p:cNvPr>
          <p:cNvSpPr txBox="1"/>
          <p:nvPr/>
        </p:nvSpPr>
        <p:spPr>
          <a:xfrm>
            <a:off x="8227250" y="4995190"/>
            <a:ext cx="110254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Dec. 2022</a:t>
            </a:r>
          </a:p>
          <a:p>
            <a:pPr algn="ctr"/>
            <a:r>
              <a:rPr lang="en-US" sz="1400" b="1" dirty="0"/>
              <a:t>CT stage 2 </a:t>
            </a:r>
          </a:p>
          <a:p>
            <a:pPr algn="ctr"/>
            <a:r>
              <a:rPr lang="en-US" sz="1400" b="1" dirty="0" err="1"/>
              <a:t>Func</a:t>
            </a:r>
            <a:r>
              <a:rPr lang="en-US" sz="1400" b="1" dirty="0"/>
              <a:t>. Freeze</a:t>
            </a:r>
          </a:p>
        </p:txBody>
      </p:sp>
      <p:cxnSp>
        <p:nvCxnSpPr>
          <p:cNvPr id="30" name="Straight Arrow Connector 30">
            <a:extLst>
              <a:ext uri="{FF2B5EF4-FFF2-40B4-BE49-F238E27FC236}">
                <a16:creationId xmlns:a16="http://schemas.microsoft.com/office/drawing/2014/main" id="{536C2FD5-2A66-458B-A284-26830DA37E27}"/>
              </a:ext>
            </a:extLst>
          </p:cNvPr>
          <p:cNvCxnSpPr>
            <a:cxnSpLocks/>
          </p:cNvCxnSpPr>
          <p:nvPr/>
        </p:nvCxnSpPr>
        <p:spPr bwMode="auto">
          <a:xfrm flipV="1">
            <a:off x="8778520" y="5673072"/>
            <a:ext cx="0" cy="64314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3" name="Straight Arrow Connector 31">
            <a:extLst>
              <a:ext uri="{FF2B5EF4-FFF2-40B4-BE49-F238E27FC236}">
                <a16:creationId xmlns:a16="http://schemas.microsoft.com/office/drawing/2014/main" id="{92BF2DF5-065E-4FC6-93C5-8BEAA9EFDB53}"/>
              </a:ext>
            </a:extLst>
          </p:cNvPr>
          <p:cNvCxnSpPr>
            <a:cxnSpLocks/>
          </p:cNvCxnSpPr>
          <p:nvPr/>
        </p:nvCxnSpPr>
        <p:spPr bwMode="auto">
          <a:xfrm flipV="1">
            <a:off x="2008198" y="5710291"/>
            <a:ext cx="0" cy="67495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4" name="TextBox 220">
            <a:extLst>
              <a:ext uri="{FF2B5EF4-FFF2-40B4-BE49-F238E27FC236}">
                <a16:creationId xmlns:a16="http://schemas.microsoft.com/office/drawing/2014/main" id="{9B7C695D-93B5-4284-ACFF-28EC3FE5B12C}"/>
              </a:ext>
            </a:extLst>
          </p:cNvPr>
          <p:cNvSpPr txBox="1"/>
          <p:nvPr/>
        </p:nvSpPr>
        <p:spPr>
          <a:xfrm>
            <a:off x="12301122" y="4962270"/>
            <a:ext cx="98661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Sept. 2023</a:t>
            </a:r>
          </a:p>
          <a:p>
            <a:pPr algn="ctr"/>
            <a:r>
              <a:rPr lang="en-US" sz="1400" b="1" dirty="0"/>
              <a:t>CT Stage 3 </a:t>
            </a:r>
          </a:p>
          <a:p>
            <a:pPr algn="ctr"/>
            <a:r>
              <a:rPr lang="en-US" sz="1400" b="1" dirty="0"/>
              <a:t>Freeze</a:t>
            </a:r>
          </a:p>
        </p:txBody>
      </p:sp>
      <p:cxnSp>
        <p:nvCxnSpPr>
          <p:cNvPr id="35" name="Straight Arrow Connector 236">
            <a:extLst>
              <a:ext uri="{FF2B5EF4-FFF2-40B4-BE49-F238E27FC236}">
                <a16:creationId xmlns:a16="http://schemas.microsoft.com/office/drawing/2014/main" id="{E2E135A6-ED4D-4E34-BE7D-C2C3EB8E5CB7}"/>
              </a:ext>
            </a:extLst>
          </p:cNvPr>
          <p:cNvCxnSpPr>
            <a:cxnSpLocks/>
          </p:cNvCxnSpPr>
          <p:nvPr/>
        </p:nvCxnSpPr>
        <p:spPr bwMode="auto">
          <a:xfrm flipV="1">
            <a:off x="12737329" y="5673072"/>
            <a:ext cx="0" cy="67495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6" name="Arrow: Right 176">
            <a:extLst>
              <a:ext uri="{FF2B5EF4-FFF2-40B4-BE49-F238E27FC236}">
                <a16:creationId xmlns:a16="http://schemas.microsoft.com/office/drawing/2014/main" id="{A7B96039-3A7F-4CFC-8866-40BC21C981AF}"/>
              </a:ext>
            </a:extLst>
          </p:cNvPr>
          <p:cNvSpPr/>
          <p:nvPr/>
        </p:nvSpPr>
        <p:spPr bwMode="auto">
          <a:xfrm>
            <a:off x="12738935" y="5743025"/>
            <a:ext cx="1398993" cy="599465"/>
          </a:xfrm>
          <a:prstGeom prst="rightArrow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7" name="TextBox 222">
            <a:extLst>
              <a:ext uri="{FF2B5EF4-FFF2-40B4-BE49-F238E27FC236}">
                <a16:creationId xmlns:a16="http://schemas.microsoft.com/office/drawing/2014/main" id="{B89B6AB2-1838-4098-A174-B551B2BC058A}"/>
              </a:ext>
            </a:extLst>
          </p:cNvPr>
          <p:cNvSpPr txBox="1"/>
          <p:nvPr/>
        </p:nvSpPr>
        <p:spPr>
          <a:xfrm>
            <a:off x="13349865" y="5019748"/>
            <a:ext cx="141096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Dec. 2023</a:t>
            </a:r>
          </a:p>
          <a:p>
            <a:pPr algn="ctr"/>
            <a:r>
              <a:rPr lang="en-US" sz="1400" b="1" dirty="0"/>
              <a:t>ASN.1/</a:t>
            </a:r>
            <a:r>
              <a:rPr lang="en-US" sz="1400" b="1" dirty="0" err="1"/>
              <a:t>OpenAPI</a:t>
            </a:r>
            <a:r>
              <a:rPr lang="en-US" sz="1400" b="1" dirty="0"/>
              <a:t> </a:t>
            </a:r>
          </a:p>
          <a:p>
            <a:pPr algn="ctr"/>
            <a:r>
              <a:rPr lang="en-US" sz="1400" b="1" dirty="0"/>
              <a:t>Freeze</a:t>
            </a:r>
          </a:p>
        </p:txBody>
      </p:sp>
      <p:cxnSp>
        <p:nvCxnSpPr>
          <p:cNvPr id="38" name="Straight Arrow Connector 241">
            <a:extLst>
              <a:ext uri="{FF2B5EF4-FFF2-40B4-BE49-F238E27FC236}">
                <a16:creationId xmlns:a16="http://schemas.microsoft.com/office/drawing/2014/main" id="{536C2FD5-2A66-458B-A284-26830DA37E27}"/>
              </a:ext>
            </a:extLst>
          </p:cNvPr>
          <p:cNvCxnSpPr>
            <a:cxnSpLocks/>
          </p:cNvCxnSpPr>
          <p:nvPr/>
        </p:nvCxnSpPr>
        <p:spPr bwMode="auto">
          <a:xfrm flipV="1">
            <a:off x="14146474" y="5713273"/>
            <a:ext cx="0" cy="64314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152723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4997" y="228603"/>
            <a:ext cx="11374390" cy="1143000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3201" dirty="0"/>
              <a:t>It is proposed to endorse Rel-18 timeline slides 2 to 3. </a:t>
            </a:r>
            <a:endParaRPr lang="en-US" sz="2666" dirty="0"/>
          </a:p>
        </p:txBody>
      </p:sp>
    </p:spTree>
    <p:extLst>
      <p:ext uri="{BB962C8B-B14F-4D97-AF65-F5344CB8AC3E}">
        <p14:creationId xmlns:p14="http://schemas.microsoft.com/office/powerpoint/2010/main" val="254048085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45141</TotalTime>
  <Words>164</Words>
  <Application>Microsoft Office PowerPoint</Application>
  <PresentationFormat>Custom</PresentationFormat>
  <Paragraphs>55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A Joint Proposal of Rel-18 Timeline</vt:lpstr>
      <vt:lpstr>Rel-18 Timeline</vt:lpstr>
      <vt:lpstr>Rel-18 Time Illustration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630</cp:revision>
  <dcterms:created xsi:type="dcterms:W3CDTF">2018-05-24T11:49:12Z</dcterms:created>
  <dcterms:modified xsi:type="dcterms:W3CDTF">2021-09-08T16:42:22Z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1629194431</vt:lpwstr>
  </property>
</Properties>
</file>