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00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250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011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99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723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2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3471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320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311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458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516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726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53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8F40E-31B4-463F-B5BA-0BC3F9385DBB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283B2-1CD6-4E04-862F-F9519FACD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9426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Discussion on the progress of Rel-17 NR MBS</a:t>
            </a:r>
            <a:endParaRPr lang="zh-CN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Huawei (rapporteur)</a:t>
            </a:r>
            <a:endParaRPr lang="zh-CN" altLang="en-US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226097" y="294482"/>
            <a:ext cx="5497306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dirty="0" smtClean="0"/>
              <a:t>	RP-212267</a:t>
            </a:r>
          </a:p>
          <a:p>
            <a:pPr algn="r"/>
            <a:r>
              <a:rPr lang="en-US" altLang="zh-CN" dirty="0" smtClean="0"/>
              <a:t>Agenda Item: 9.3.2.4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02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Scope clarification for intra-DU SFN for Rel-17 NR MBS</a:t>
            </a:r>
            <a:endParaRPr lang="zh-CN" alt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33400" y="1468574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dirty="0" smtClean="0">
                <a:solidFill>
                  <a:srgbClr val="000000"/>
                </a:solidFill>
              </a:rPr>
              <a:t>Discussions in RAN1#106e</a:t>
            </a:r>
            <a:r>
              <a:rPr lang="en-US" altLang="zh-CN" sz="1400" dirty="0" smtClean="0">
                <a:solidFill>
                  <a:srgbClr val="000000"/>
                </a:solidFill>
              </a:rPr>
              <a:t>: 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Proposals regarding scrambling </a:t>
            </a:r>
            <a:r>
              <a:rPr lang="en-US" altLang="zh-CN" sz="1400" dirty="0"/>
              <a:t>sequence initialization for </a:t>
            </a:r>
            <a:r>
              <a:rPr lang="en-US" altLang="zh-CN" sz="1400" dirty="0" smtClean="0"/>
              <a:t>PDCCH/PDSCH and </a:t>
            </a:r>
            <a:r>
              <a:rPr lang="en-US" altLang="zh-CN" sz="1400" dirty="0"/>
              <a:t>TRS configured as QCL source for broadcast </a:t>
            </a:r>
            <a:r>
              <a:rPr lang="en-US" altLang="zh-CN" sz="1400" dirty="0" smtClean="0"/>
              <a:t>were discussed in RAN1#106e, in particular to support transmission in the SFN area. There </a:t>
            </a:r>
            <a:r>
              <a:rPr lang="en-US" altLang="zh-CN" sz="1400" dirty="0"/>
              <a:t>was controversy at RAN1#106e whether SFN is </a:t>
            </a:r>
            <a:r>
              <a:rPr lang="en-US" altLang="zh-CN" sz="1400" dirty="0" smtClean="0"/>
              <a:t>in </a:t>
            </a:r>
            <a:r>
              <a:rPr lang="en-US" altLang="zh-CN" sz="1400" dirty="0"/>
              <a:t>Rel-17 scope.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srgbClr val="000000"/>
                </a:solidFill>
              </a:rPr>
              <a:t>NR MBS WID (</a:t>
            </a:r>
            <a:r>
              <a:rPr lang="en-GB" altLang="zh-CN" sz="1400" dirty="0" smtClean="0"/>
              <a:t>RP-201038</a:t>
            </a:r>
            <a:r>
              <a:rPr lang="en-US" altLang="zh-CN" sz="1400" dirty="0" smtClean="0">
                <a:solidFill>
                  <a:srgbClr val="000000"/>
                </a:solidFill>
              </a:rPr>
              <a:t>) implies support </a:t>
            </a:r>
            <a:r>
              <a:rPr lang="en-US" altLang="zh-CN" sz="1400" dirty="0">
                <a:solidFill>
                  <a:srgbClr val="000000"/>
                </a:solidFill>
              </a:rPr>
              <a:t>intra-DU </a:t>
            </a:r>
            <a:r>
              <a:rPr lang="en-US" altLang="zh-CN" sz="1400" dirty="0" smtClean="0">
                <a:solidFill>
                  <a:srgbClr val="000000"/>
                </a:solidFill>
              </a:rPr>
              <a:t>SFN by transparent transmission and up to network implementation. However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, as shown in RAN1#106e, intra-DU SFN </a:t>
            </a:r>
            <a:r>
              <a:rPr lang="en-US" altLang="zh-CN" sz="1400" b="1" dirty="0" smtClean="0"/>
              <a:t>for broadcast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cannot be purely left up to network implementation and some essential components have to be specified to enable support of intra-DU </a:t>
            </a:r>
            <a:r>
              <a:rPr lang="en-US" altLang="zh-CN" sz="1400" b="1" dirty="0" smtClean="0"/>
              <a:t>SFN</a:t>
            </a:r>
            <a:r>
              <a:rPr lang="en-US" altLang="zh-CN" sz="1400" b="1" dirty="0"/>
              <a:t> for broadcast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, including</a:t>
            </a:r>
            <a:r>
              <a:rPr lang="en-US" altLang="zh-CN" sz="1400" dirty="0" smtClean="0">
                <a:solidFill>
                  <a:srgbClr val="000000"/>
                </a:solidFill>
              </a:rPr>
              <a:t>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/>
              <a:t>Configurable scrambling sequence initialization for PDCCH/PDSCH and DMRS sequence generator initialization for PDCCH/PDSCH for broadcast transmission for broadcast as supported for RRC_CONNECTED UE.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srgbClr val="000000"/>
                </a:solidFill>
              </a:rPr>
              <a:t>Configuring TRS as QCL sources for broadcast </a:t>
            </a:r>
            <a:r>
              <a:rPr lang="en-US" altLang="zh-CN" sz="1400" dirty="0" smtClean="0"/>
              <a:t>transmission</a:t>
            </a:r>
            <a:r>
              <a:rPr lang="en-US" altLang="zh-CN" sz="1400" dirty="0"/>
              <a:t> as </a:t>
            </a:r>
            <a:r>
              <a:rPr lang="en-US" altLang="zh-CN" sz="1400" dirty="0" smtClean="0"/>
              <a:t>supported </a:t>
            </a:r>
            <a:r>
              <a:rPr lang="en-US" altLang="zh-CN" sz="1400" dirty="0"/>
              <a:t>for RRC_CONNECTED UE</a:t>
            </a:r>
            <a:r>
              <a:rPr lang="en-US" altLang="zh-CN" sz="1400" dirty="0" smtClean="0">
                <a:solidFill>
                  <a:srgbClr val="000000"/>
                </a:solidFill>
              </a:rPr>
              <a:t>.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 smtClean="0">
                <a:solidFill>
                  <a:srgbClr val="000000"/>
                </a:solidFill>
              </a:rPr>
              <a:t>Pursuing the above discussions of SFN in RAN1 WG may continue facing the same argument that RAN1 is not responsible for the relevant objective as in the WID: 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1400" i="1" dirty="0"/>
              <a:t>Study the support for dynamic control of the Broadcast/Multicast transmission area within one </a:t>
            </a:r>
            <a:r>
              <a:rPr lang="en-GB" altLang="zh-CN" sz="1400" i="1" dirty="0" err="1" smtClean="0"/>
              <a:t>gNB</a:t>
            </a:r>
            <a:r>
              <a:rPr lang="en-GB" altLang="zh-CN" sz="1400" i="1" dirty="0" smtClean="0"/>
              <a:t>-DU </a:t>
            </a:r>
            <a:r>
              <a:rPr lang="en-GB" altLang="zh-CN" sz="1400" i="1" dirty="0"/>
              <a:t>and specify what is needed to enable it, if anything [RAN2, RAN3</a:t>
            </a:r>
            <a:r>
              <a:rPr lang="en-GB" altLang="zh-CN" sz="1400" i="1" dirty="0" smtClean="0"/>
              <a:t>] </a:t>
            </a:r>
            <a:endParaRPr lang="zh-CN" altLang="zh-CN" sz="1400" i="1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dirty="0" smtClean="0">
                <a:solidFill>
                  <a:srgbClr val="000000"/>
                </a:solidFill>
              </a:rPr>
              <a:t>Proposal: To facilitate WG discussions, 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dirty="0" smtClean="0">
                <a:solidFill>
                  <a:srgbClr val="000000"/>
                </a:solidFill>
              </a:rPr>
              <a:t>revising the WID to include RAN1 into the relevant objective:</a:t>
            </a:r>
          </a:p>
          <a:p>
            <a:pPr lvl="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zh-CN" sz="1400" i="1" dirty="0" smtClean="0"/>
              <a:t>Study the support for dynamic control of the Broadcast/Multicast transmission area within one </a:t>
            </a:r>
            <a:r>
              <a:rPr lang="en-GB" altLang="zh-CN" sz="1400" i="1" dirty="0" err="1" smtClean="0"/>
              <a:t>gNB</a:t>
            </a:r>
            <a:r>
              <a:rPr lang="en-GB" altLang="zh-CN" sz="1400" i="1" dirty="0" smtClean="0"/>
              <a:t>-DU and specify what is needed to enable it, if anything [</a:t>
            </a:r>
            <a:r>
              <a:rPr lang="en-GB" altLang="zh-CN" sz="1400" i="1" dirty="0" smtClean="0">
                <a:solidFill>
                  <a:srgbClr val="FF0000"/>
                </a:solidFill>
              </a:rPr>
              <a:t>RAN1,</a:t>
            </a:r>
            <a:r>
              <a:rPr lang="en-GB" altLang="zh-CN" sz="1400" i="1" dirty="0" smtClean="0"/>
              <a:t> RAN2, RAN3]</a:t>
            </a:r>
          </a:p>
          <a:p>
            <a:pPr lvl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dirty="0" smtClean="0">
                <a:solidFill>
                  <a:srgbClr val="000000"/>
                </a:solidFill>
              </a:rPr>
              <a:t>Alternatively, confirm the support of intra-DU SFN in Rel-17 NR MBS and specify necessary components to enable its support.</a:t>
            </a:r>
            <a:endParaRPr lang="zh-CN" altLang="zh-CN" sz="1400" i="1" dirty="0" smtClean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altLang="zh-CN" sz="1400" b="1" dirty="0" smtClean="0">
              <a:solidFill>
                <a:srgbClr val="000000"/>
              </a:solidFill>
            </a:endParaRPr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6093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726783" cy="1325563"/>
          </a:xfrm>
        </p:spPr>
        <p:txBody>
          <a:bodyPr>
            <a:normAutofit/>
          </a:bodyPr>
          <a:lstStyle/>
          <a:p>
            <a:r>
              <a:rPr lang="en-US" altLang="zh-CN" sz="3600" dirty="0" smtClean="0"/>
              <a:t>One controversial issue for broadcast in RAN1#106e</a:t>
            </a:r>
            <a:endParaRPr lang="zh-CN" altLang="en-US" sz="3600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sz="1400" b="1" dirty="0" smtClean="0">
                <a:solidFill>
                  <a:srgbClr val="000000"/>
                </a:solidFill>
              </a:rPr>
              <a:t>Discussions on common frequency resource (CFR) for broadcast in RAN1#106e</a:t>
            </a:r>
            <a:r>
              <a:rPr lang="en-US" altLang="zh-CN" sz="1400" dirty="0" smtClean="0">
                <a:solidFill>
                  <a:srgbClr val="000000"/>
                </a:solidFill>
              </a:rPr>
              <a:t>:  </a:t>
            </a:r>
          </a:p>
          <a:p>
            <a:pPr lvl="1"/>
            <a:r>
              <a:rPr lang="en-US" altLang="zh-CN" sz="1400" dirty="0" smtClean="0">
                <a:solidFill>
                  <a:srgbClr val="000000"/>
                </a:solidFill>
              </a:rPr>
              <a:t>It has been agreed that </a:t>
            </a:r>
            <a:r>
              <a:rPr lang="en-GB" altLang="zh-CN" sz="1400" dirty="0"/>
              <a:t>the UE may assume the initial BWP as the default common frequency resource for group-common PDCCH/PDSCH, if a </a:t>
            </a:r>
            <a:r>
              <a:rPr lang="en-US" altLang="zh-CN" sz="1400" dirty="0"/>
              <a:t>specific </a:t>
            </a:r>
            <a:r>
              <a:rPr lang="en-GB" altLang="zh-CN" sz="1400" dirty="0"/>
              <a:t>common frequency resource</a:t>
            </a:r>
            <a:r>
              <a:rPr lang="en-US" altLang="zh-CN" sz="1400" dirty="0"/>
              <a:t> is not configured</a:t>
            </a:r>
            <a:r>
              <a:rPr lang="en-US" altLang="zh-CN" sz="1400" dirty="0" smtClean="0"/>
              <a:t>.</a:t>
            </a:r>
          </a:p>
          <a:p>
            <a:pPr lvl="1"/>
            <a:r>
              <a:rPr lang="en-US" altLang="zh-CN" sz="1400" dirty="0" smtClean="0">
                <a:solidFill>
                  <a:srgbClr val="000000"/>
                </a:solidFill>
              </a:rPr>
              <a:t>When CFR is configured, it has been agreed that the CFR has the same size as </a:t>
            </a:r>
            <a:r>
              <a:rPr lang="en-GB" altLang="zh-CN" sz="1400" dirty="0"/>
              <a:t>the initial BWP, where the initial BWP has the same frequency resources as CORESET0 (i.e., Case A</a:t>
            </a:r>
            <a:r>
              <a:rPr lang="en-GB" altLang="zh-CN" sz="1400" dirty="0" smtClean="0"/>
              <a:t>)</a:t>
            </a:r>
          </a:p>
          <a:p>
            <a:pPr lvl="1"/>
            <a:r>
              <a:rPr lang="en-US" altLang="zh-CN" sz="1400" dirty="0">
                <a:solidFill>
                  <a:srgbClr val="000000"/>
                </a:solidFill>
              </a:rPr>
              <a:t>In addition, supporting which case(s) </a:t>
            </a:r>
            <a:r>
              <a:rPr lang="en-US" altLang="zh-CN" sz="1400" dirty="0" smtClean="0">
                <a:solidFill>
                  <a:srgbClr val="000000"/>
                </a:solidFill>
              </a:rPr>
              <a:t>among the </a:t>
            </a:r>
            <a:r>
              <a:rPr lang="en-US" altLang="zh-CN" sz="1400" dirty="0">
                <a:solidFill>
                  <a:srgbClr val="000000"/>
                </a:solidFill>
              </a:rPr>
              <a:t>same size as SIB1 configured initial BWP (case C), </a:t>
            </a:r>
            <a:r>
              <a:rPr lang="en-US" altLang="zh-CN" sz="1400" dirty="0" smtClean="0">
                <a:solidFill>
                  <a:srgbClr val="000000"/>
                </a:solidFill>
              </a:rPr>
              <a:t>smaller size </a:t>
            </a:r>
            <a:r>
              <a:rPr lang="en-US" altLang="zh-CN" sz="1400" dirty="0">
                <a:solidFill>
                  <a:srgbClr val="000000"/>
                </a:solidFill>
              </a:rPr>
              <a:t>than SIB1 configured initial BWP (case D), and the other initial BWP </a:t>
            </a:r>
            <a:r>
              <a:rPr lang="en-US" altLang="zh-CN" sz="1400" dirty="0" smtClean="0">
                <a:solidFill>
                  <a:srgbClr val="000000"/>
                </a:solidFill>
              </a:rPr>
              <a:t>with the size larger </a:t>
            </a:r>
            <a:r>
              <a:rPr lang="en-US" altLang="zh-CN" sz="1400" dirty="0">
                <a:solidFill>
                  <a:srgbClr val="000000"/>
                </a:solidFill>
              </a:rPr>
              <a:t>than SIB1 configured initial BWP (case E) was intensely discussed </a:t>
            </a:r>
            <a:r>
              <a:rPr lang="en-US" altLang="zh-CN" sz="1400" dirty="0" smtClean="0">
                <a:solidFill>
                  <a:srgbClr val="000000"/>
                </a:solidFill>
              </a:rPr>
              <a:t>but without </a:t>
            </a:r>
            <a:r>
              <a:rPr lang="en-US" altLang="zh-CN" sz="1400" dirty="0">
                <a:solidFill>
                  <a:srgbClr val="000000"/>
                </a:solidFill>
              </a:rPr>
              <a:t>progress due to </a:t>
            </a:r>
            <a:r>
              <a:rPr lang="en-US" altLang="zh-CN" sz="1400" dirty="0" smtClean="0">
                <a:solidFill>
                  <a:srgbClr val="000000"/>
                </a:solidFill>
              </a:rPr>
              <a:t>objection from one a single company at RAN1#106e on a proposed working assumption </a:t>
            </a:r>
          </a:p>
          <a:p>
            <a:pPr lvl="1"/>
            <a:r>
              <a:rPr lang="en-US" altLang="zh-CN" sz="1400" dirty="0" smtClean="0">
                <a:solidFill>
                  <a:srgbClr val="FF0000"/>
                </a:solidFill>
              </a:rPr>
              <a:t>As most companies commented in RAN1#106e</a:t>
            </a:r>
            <a:r>
              <a:rPr lang="en-US" altLang="zh-CN" sz="1400" dirty="0" smtClean="0">
                <a:solidFill>
                  <a:srgbClr val="000000"/>
                </a:solidFill>
              </a:rPr>
              <a:t>, supporting </a:t>
            </a:r>
            <a:r>
              <a:rPr lang="en-US" altLang="zh-CN" sz="1400" dirty="0">
                <a:solidFill>
                  <a:srgbClr val="000000"/>
                </a:solidFill>
              </a:rPr>
              <a:t>at least one more option with </a:t>
            </a:r>
            <a:r>
              <a:rPr lang="en-US" altLang="zh-CN" sz="1400" dirty="0" smtClean="0">
                <a:solidFill>
                  <a:srgbClr val="000000"/>
                </a:solidFill>
              </a:rPr>
              <a:t>the size </a:t>
            </a:r>
            <a:r>
              <a:rPr lang="en-US" altLang="zh-CN" sz="1400" dirty="0">
                <a:solidFill>
                  <a:srgbClr val="000000"/>
                </a:solidFill>
              </a:rPr>
              <a:t>larger than CORESET0 is required for MTCH. Case C and case E may be both useful since </a:t>
            </a:r>
            <a:r>
              <a:rPr lang="en-US" altLang="zh-CN" sz="1400" dirty="0" smtClean="0">
                <a:solidFill>
                  <a:srgbClr val="000000"/>
                </a:solidFill>
              </a:rPr>
              <a:t>the size </a:t>
            </a:r>
            <a:r>
              <a:rPr lang="en-US" altLang="zh-CN" sz="1400" dirty="0">
                <a:solidFill>
                  <a:srgbClr val="000000"/>
                </a:solidFill>
              </a:rPr>
              <a:t>of SIB1 configured initial BWP is up to network implementation. </a:t>
            </a:r>
            <a:endParaRPr lang="en-US" altLang="zh-CN" sz="1400" dirty="0" smtClean="0">
              <a:solidFill>
                <a:srgbClr val="000000"/>
              </a:solidFill>
            </a:endParaRPr>
          </a:p>
          <a:p>
            <a:pPr lvl="1"/>
            <a:r>
              <a:rPr lang="en-US" altLang="zh-CN" sz="1400" dirty="0" smtClean="0">
                <a:solidFill>
                  <a:srgbClr val="FF0000"/>
                </a:solidFill>
              </a:rPr>
              <a:t>To speed up RAN1 WG discussion </a:t>
            </a:r>
            <a:r>
              <a:rPr lang="en-US" altLang="zh-CN" sz="1400" dirty="0">
                <a:solidFill>
                  <a:srgbClr val="FF0000"/>
                </a:solidFill>
              </a:rPr>
              <a:t>on </a:t>
            </a:r>
            <a:r>
              <a:rPr lang="en-US" altLang="zh-CN" sz="1400" dirty="0" smtClean="0">
                <a:solidFill>
                  <a:srgbClr val="FF0000"/>
                </a:solidFill>
              </a:rPr>
              <a:t>broadcast, agreeing on the proposal from RAN1 chair notes can be the compromised way forward. </a:t>
            </a:r>
            <a:endParaRPr lang="en-US" altLang="zh-CN" sz="1400" dirty="0">
              <a:solidFill>
                <a:srgbClr val="FF0000"/>
              </a:solidFill>
            </a:endParaRPr>
          </a:p>
          <a:p>
            <a:r>
              <a:rPr lang="en-US" altLang="zh-CN" sz="1400" b="1" dirty="0" smtClean="0">
                <a:solidFill>
                  <a:srgbClr val="000000"/>
                </a:solidFill>
              </a:rPr>
              <a:t>Proposal (from RAN1@106e): Support the following proposal from RAN1 chair notes:</a:t>
            </a:r>
          </a:p>
          <a:p>
            <a:pPr marL="457200" lvl="1" indent="0" hangingPunct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altLang="zh-CN" sz="1400" b="1" i="1" dirty="0"/>
              <a:t>Proposal:</a:t>
            </a:r>
            <a:endParaRPr lang="zh-CN" altLang="zh-CN" sz="1400" i="1" dirty="0"/>
          </a:p>
          <a:p>
            <a:pPr marL="457200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400" i="1" dirty="0"/>
              <a:t>For a configured/defined CFR for GC-PDCCH/PDSCH carrying MCCH and MTCH for broadcast reception with UEs in RRC IDLE/INACTIVE state.</a:t>
            </a:r>
            <a:endParaRPr lang="zh-CN" altLang="zh-CN" sz="1400" i="1" dirty="0" smtClean="0">
              <a:effectLst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400" i="1" dirty="0"/>
              <a:t>Support Case-C</a:t>
            </a:r>
            <a:endParaRPr lang="zh-CN" altLang="zh-CN" sz="1400" i="1" dirty="0" smtClean="0">
              <a:effectLst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400" i="1" dirty="0"/>
              <a:t>Working assumption: Support at least one of Case D and Case E. </a:t>
            </a:r>
            <a:endParaRPr lang="zh-CN" altLang="zh-CN" sz="1400" i="1" dirty="0" smtClean="0">
              <a:effectLst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r>
              <a:rPr lang="en-US" altLang="zh-CN" sz="1400" i="1" dirty="0"/>
              <a:t>Down-selection to be made at RAN1#106b-e</a:t>
            </a:r>
            <a:endParaRPr lang="zh-CN" altLang="zh-CN" sz="1400" i="1" dirty="0" smtClean="0">
              <a:effectLst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r>
              <a:rPr lang="en-US" altLang="zh-CN" sz="1400" i="1" dirty="0"/>
              <a:t>Note: Case C, D and E are defined in previous agreements</a:t>
            </a:r>
            <a:endParaRPr lang="zh-CN" altLang="zh-CN" sz="1400" i="1" dirty="0" smtClean="0">
              <a:effectLst/>
            </a:endParaRPr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3775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</TotalTime>
  <Words>593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Office Theme</vt:lpstr>
      <vt:lpstr>Discussion on the progress of Rel-17 NR MBS</vt:lpstr>
      <vt:lpstr>Scope clarification for intra-DU SFN for Rel-17 NR MBS</vt:lpstr>
      <vt:lpstr>One controversial issue for broadcast in RAN1#106e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Rel-17 NR MBS</dc:title>
  <dc:creator>xiajinhuan2</dc:creator>
  <cp:lastModifiedBy>Simone Provvedi</cp:lastModifiedBy>
  <cp:revision>50</cp:revision>
  <dcterms:created xsi:type="dcterms:W3CDTF">2021-09-02T08:32:55Z</dcterms:created>
  <dcterms:modified xsi:type="dcterms:W3CDTF">2021-09-06T16:38:53Z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(3)shryb8QZ9VMLdio4cOUE8h5cE3AamW+5ltwCBlx1MwLJ6/8kd9a035cH9PGdXjbJvfHwmYCy
3ESqv5VJaOfauzG4SkK53uT3yRrRxh6UhNUaTlExnq+CkG/tMNy9H/nqCb7sEdM6yAzpv3XO
JCMIj9/IvLTWjbXPlJnymC8x5uKMY9SnpYutvmmqIQnHSdlZHVX/4g7fa8zbUAh/WkBh+bFy
HbPiNS3kFJuRC7hVH5</vt:lpwstr>
  </property>
  <property fmtid="{D5CDD505-2E9C-101B-9397-08002B2CF9AE}" pid="3" name="_2015_ms_pID_7253431">
    <vt:lpwstr>pcoDpoueMfFXcvljaa6Y4VaJFIZnzRZaY1RmzV6zK/y4xUo8aoc866
qJxbDDDOFIJoIVQxY0By7a4KjRWFZhunrgfDeEddQ6Sr2d/fqoumPOxv7n5OzeiKe8msZ07t
IqA3BosJJdex7pOQdD2vPPvJ124FKlijIRDNXBH9SoCHaD4btgS64xGmBHd61oSol+XU0KbO
fd6c5OdsxGJF3FAL+vnK0kivxPueZNdCWRz9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1630643315</vt:lpwstr>
  </property>
  <property fmtid="{D5CDD505-2E9C-101B-9397-08002B2CF9AE}" pid="8" name="_2015_ms_pID_7253432">
    <vt:lpwstr>fw==</vt:lpwstr>
  </property>
</Properties>
</file>