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84" r:id="rId3"/>
    <p:sldId id="286" r:id="rId4"/>
    <p:sldId id="28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신철규/표준연구팀(SR)/Staff Engineer/삼성전자" initials="신E" lastIdx="6" clrIdx="0">
    <p:extLst>
      <p:ext uri="{19B8F6BF-5375-455C-9EA6-DF929625EA0E}">
        <p15:presenceInfo xmlns:p15="http://schemas.microsoft.com/office/powerpoint/2012/main" userId="S-1-5-21-1569490900-2152479555-3239727262-2816061" providerId="AD"/>
      </p:ext>
    </p:extLst>
  </p:cmAuthor>
  <p:cmAuthor id="2" name="Emad" initials="e" lastIdx="12" clrIdx="1">
    <p:extLst>
      <p:ext uri="{19B8F6BF-5375-455C-9EA6-DF929625EA0E}">
        <p15:presenceInfo xmlns:p15="http://schemas.microsoft.com/office/powerpoint/2012/main" userId="Emad" providerId="None"/>
      </p:ext>
    </p:extLst>
  </p:cmAuthor>
  <p:cmAuthor id="3" name="Miao" initials="Miao" lastIdx="7" clrIdx="2">
    <p:extLst>
      <p:ext uri="{19B8F6BF-5375-455C-9EA6-DF929625EA0E}">
        <p15:presenceInfo xmlns:p15="http://schemas.microsoft.com/office/powerpoint/2012/main" userId="Miao" providerId="None"/>
      </p:ext>
    </p:extLst>
  </p:cmAuthor>
  <p:cmAuthor id="4" name="박성진/표준연구팀(SR)/Staff Engineer/삼성전자" initials="박E" lastIdx="11" clrIdx="3">
    <p:extLst>
      <p:ext uri="{19B8F6BF-5375-455C-9EA6-DF929625EA0E}">
        <p15:presenceInfo xmlns:p15="http://schemas.microsoft.com/office/powerpoint/2012/main" userId="S-1-5-21-1569490900-2152479555-3239727262-334922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B0F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23" autoAdjust="0"/>
    <p:restoredTop sz="94660"/>
  </p:normalViewPr>
  <p:slideViewPr>
    <p:cSldViewPr snapToGrid="0">
      <p:cViewPr varScale="1">
        <p:scale>
          <a:sx n="68" d="100"/>
          <a:sy n="68" d="100"/>
        </p:scale>
        <p:origin x="680" y="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509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FD11B-D389-4B51-84E3-F444D38650B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68911-D0C9-4523-A4B8-F5AA1E1BC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508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123" y="6175585"/>
            <a:ext cx="1035941" cy="682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본문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1FD25A7A-2CCE-4C55-8B4D-FD11BE12F6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89" y="6692500"/>
            <a:ext cx="1666571" cy="87547"/>
          </a:xfrm>
          <a:prstGeom prst="rect">
            <a:avLst/>
          </a:prstGeom>
        </p:spPr>
      </p:pic>
      <p:sp>
        <p:nvSpPr>
          <p:cNvPr id="5" name="슬라이드 번호 개체 틀 5">
            <a:extLst>
              <a:ext uri="{FF2B5EF4-FFF2-40B4-BE49-F238E27FC236}">
                <a16:creationId xmlns:a16="http://schemas.microsoft.com/office/drawing/2014/main" id="{61929D59-30CB-45A3-9228-B3AD763B1E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90013" y="6405331"/>
            <a:ext cx="576064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33" b="0">
                <a:solidFill>
                  <a:schemeClr val="tx1"/>
                </a:solidFill>
              </a:defRPr>
            </a:lvl1pPr>
          </a:lstStyle>
          <a:p>
            <a:fld id="{0E23AC65-9613-4E85-B356-3D5F5D266B1B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1CAAB496-D656-4931-A0FE-E99BBB65569B}"/>
              </a:ext>
            </a:extLst>
          </p:cNvPr>
          <p:cNvCxnSpPr>
            <a:cxnSpLocks/>
          </p:cNvCxnSpPr>
          <p:nvPr/>
        </p:nvCxnSpPr>
        <p:spPr>
          <a:xfrm>
            <a:off x="1" y="735491"/>
            <a:ext cx="1219199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그림 5">
            <a:extLst>
              <a:ext uri="{FF2B5EF4-FFF2-40B4-BE49-F238E27FC236}">
                <a16:creationId xmlns:a16="http://schemas.microsoft.com/office/drawing/2014/main" id="{18712129-9B9C-4F20-8C7C-0E0EFEADFE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856251" cy="740701"/>
          </a:xfrm>
          <a:prstGeom prst="rect">
            <a:avLst/>
          </a:prstGeom>
        </p:spPr>
      </p:pic>
      <p:sp>
        <p:nvSpPr>
          <p:cNvPr id="7" name="제목 개체 틀 1"/>
          <p:cNvSpPr>
            <a:spLocks noGrp="1"/>
          </p:cNvSpPr>
          <p:nvPr>
            <p:ph type="title"/>
          </p:nvPr>
        </p:nvSpPr>
        <p:spPr>
          <a:xfrm>
            <a:off x="719402" y="68628"/>
            <a:ext cx="9961495" cy="6668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48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  <p:sp>
        <p:nvSpPr>
          <p:cNvPr id="10" name="텍스트 개체 틀 9"/>
          <p:cNvSpPr>
            <a:spLocks noGrp="1"/>
          </p:cNvSpPr>
          <p:nvPr>
            <p:ph type="body" sz="quarter" idx="10"/>
          </p:nvPr>
        </p:nvSpPr>
        <p:spPr>
          <a:xfrm>
            <a:off x="165101" y="933451"/>
            <a:ext cx="11791951" cy="1919816"/>
          </a:xfrm>
        </p:spPr>
        <p:txBody>
          <a:bodyPr/>
          <a:lstStyle>
            <a:lvl1pPr marL="457189" indent="-457189">
              <a:buFont typeface="Wingdings" panose="05000000000000000000" pitchFamily="2" charset="2"/>
              <a:buChar char="§"/>
              <a:defRPr sz="2667" b="1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990575" indent="-380990"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523962" indent="-304792">
              <a:buFont typeface="Wingdings" panose="05000000000000000000" pitchFamily="2" charset="2"/>
              <a:buChar char="ü"/>
              <a:defRPr sz="2133"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 sz="1867"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 sz="1867"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 dirty="0"/>
          </a:p>
        </p:txBody>
      </p:sp>
      <p:pic>
        <p:nvPicPr>
          <p:cNvPr id="11" name="그림 11">
            <a:extLst>
              <a:ext uri="{FF2B5EF4-FFF2-40B4-BE49-F238E27FC236}">
                <a16:creationId xmlns:a16="http://schemas.microsoft.com/office/drawing/2014/main" id="{009EF00C-105D-45DC-81CE-D007B5BE71C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796" y="270436"/>
            <a:ext cx="1833045" cy="195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14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7" y="203201"/>
            <a:ext cx="11514666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 smtClean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7" y="965200"/>
            <a:ext cx="11514666" cy="5453017"/>
          </a:xfrm>
        </p:spPr>
        <p:txBody>
          <a:bodyPr/>
          <a:lstStyle>
            <a:lvl1pPr marL="268288" indent="-268288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2000" baseline="0"/>
            </a:lvl1pPr>
            <a:lvl2pPr marL="627063" indent="-271463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800" baseline="0"/>
            </a:lvl2pPr>
            <a:lvl3pPr marL="896938" indent="-177800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600" baseline="0"/>
            </a:lvl3pPr>
            <a:lvl4pPr marL="1165225" indent="-177800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225" algn="l"/>
              </a:tabLst>
              <a:defRPr sz="1400" baseline="0"/>
            </a:lvl4pPr>
          </a:lstStyle>
          <a:p>
            <a:pPr lvl="0"/>
            <a:r>
              <a:rPr lang="en-US" altLang="ko-KR" dirty="0" smtClean="0"/>
              <a:t>Text level 1</a:t>
            </a:r>
          </a:p>
          <a:p>
            <a:pPr lvl="1"/>
            <a:r>
              <a:rPr lang="en-US" altLang="ko-KR" dirty="0" smtClean="0"/>
              <a:t>Text level 2</a:t>
            </a:r>
          </a:p>
          <a:p>
            <a:pPr lvl="2"/>
            <a:r>
              <a:rPr lang="en-US" altLang="ko-KR" dirty="0" smtClean="0"/>
              <a:t>Text level 3</a:t>
            </a:r>
          </a:p>
          <a:p>
            <a:pPr lvl="3"/>
            <a:r>
              <a:rPr lang="en-US" altLang="ko-KR" dirty="0" smtClean="0"/>
              <a:t>Text level 4</a:t>
            </a:r>
            <a:endParaRPr lang="ko-KR" altLang="en-US" dirty="0" smtClean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803792"/>
            <a:ext cx="1123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1363" y="572161"/>
            <a:ext cx="761075" cy="501350"/>
          </a:xfrm>
          <a:prstGeom prst="rect">
            <a:avLst/>
          </a:prstGeom>
        </p:spPr>
      </p:pic>
      <p:sp>
        <p:nvSpPr>
          <p:cNvPr id="16" name="직사각형 15"/>
          <p:cNvSpPr/>
          <p:nvPr userDrawn="1"/>
        </p:nvSpPr>
        <p:spPr>
          <a:xfrm>
            <a:off x="0" y="6525626"/>
            <a:ext cx="12191999" cy="334974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68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56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 userDrawn="1"/>
        </p:nvSpPr>
        <p:spPr>
          <a:xfrm>
            <a:off x="11370860" y="6578115"/>
            <a:ext cx="322046" cy="239571"/>
          </a:xfrm>
          <a:prstGeom prst="rect">
            <a:avLst/>
          </a:prstGeom>
          <a:noFill/>
        </p:spPr>
        <p:txBody>
          <a:bodyPr wrap="none" lIns="84853" tIns="42427" rIns="84853" bIns="42427" rtlCol="0">
            <a:spAutoFit/>
          </a:bodyPr>
          <a:lstStyle/>
          <a:p>
            <a:pPr defTabSz="848522" latinLnBrk="1"/>
            <a:fld id="{260E2A6B-A809-4840-BF14-8648BC0BDF87}" type="slidenum">
              <a:rPr lang="id-ID" sz="1000" smtClean="0">
                <a:solidFill>
                  <a:srgbClr val="FFFFFF"/>
                </a:solidFill>
                <a:cs typeface="Titillium" charset="0"/>
              </a:rPr>
              <a:pPr defTabSz="848522" latinLnBrk="1"/>
              <a:t>‹#›</a:t>
            </a:fld>
            <a:endParaRPr lang="en-MY" sz="2200" dirty="0">
              <a:solidFill>
                <a:srgbClr val="FFFFFF"/>
              </a:solidFill>
              <a:cs typeface="Titillium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4383032" y="6589868"/>
            <a:ext cx="34307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8522" latinLnBrk="1"/>
            <a:r>
              <a:rPr lang="en-US" altLang="ko-KR" sz="1000" dirty="0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©</a:t>
            </a:r>
            <a:r>
              <a:rPr lang="en-US" altLang="ko-KR" sz="1000" dirty="0" smtClean="0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2021 </a:t>
            </a:r>
            <a:r>
              <a:rPr lang="ko-KR" altLang="ko-KR" sz="1000" dirty="0" smtClean="0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Samsung </a:t>
            </a:r>
            <a:r>
              <a:rPr lang="ko-KR" altLang="ko-KR" sz="1000" dirty="0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Electronics Co., </a:t>
            </a:r>
            <a:r>
              <a:rPr lang="ko-KR" altLang="ko-KR" sz="1000" dirty="0" err="1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Ltd</a:t>
            </a:r>
            <a:r>
              <a:rPr lang="ko-KR" altLang="ko-KR" sz="1000" dirty="0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.</a:t>
            </a:r>
            <a:r>
              <a:rPr lang="en-US" altLang="ko-KR" sz="1000" dirty="0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. All rights reserved.</a:t>
            </a:r>
            <a:endParaRPr lang="ko-KR" altLang="en-US" sz="1000" dirty="0">
              <a:solidFill>
                <a:srgbClr val="FFFFFF"/>
              </a:solidFill>
              <a:latin typeface="Arial" panose="020B0604020202020204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727133" y="4405754"/>
            <a:ext cx="7186731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ko-KR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Item: 9.0.2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ko-KR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Samsung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ko-KR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Title: Sidelink enhancement for Rel-18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ko-KR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 for: Discussion and Decision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4021" y="406717"/>
            <a:ext cx="52286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16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3GPP TSG RAN Meeting #93-e</a:t>
            </a:r>
          </a:p>
          <a:p>
            <a:pPr hangingPunct="0"/>
            <a:r>
              <a:rPr lang="en-GB" altLang="ko-KR" sz="16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Electronic Meeting, September 13 - 17, 2021</a:t>
            </a:r>
            <a:endParaRPr lang="ko-KR" altLang="ko-KR" sz="16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9742868" y="484685"/>
            <a:ext cx="21055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en-US" altLang="ko-KR" sz="1600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RP-211796</a:t>
            </a:r>
            <a:endParaRPr lang="ko-KR" altLang="ko-KR" sz="1100" b="0" dirty="0">
              <a:solidFill>
                <a:schemeClr val="bg1"/>
              </a:solidFill>
              <a:effectLst/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5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38667" y="965200"/>
            <a:ext cx="11514666" cy="5485475"/>
          </a:xfrm>
        </p:spPr>
        <p:txBody>
          <a:bodyPr>
            <a:normAutofit/>
          </a:bodyPr>
          <a:lstStyle/>
          <a:p>
            <a:r>
              <a:rPr lang="en-US" altLang="ko-KR" b="1" dirty="0" smtClean="0"/>
              <a:t>New types </a:t>
            </a:r>
            <a:r>
              <a:rPr lang="en-US" altLang="ko-KR" b="1" dirty="0"/>
              <a:t>of </a:t>
            </a:r>
            <a:r>
              <a:rPr lang="en-US" altLang="ko-KR" b="1" dirty="0" smtClean="0"/>
              <a:t>devices have been introduced in the industry and Rel-18 sidelink enhancement should be able to support those devices efficiently</a:t>
            </a:r>
          </a:p>
          <a:p>
            <a:pPr lvl="1"/>
            <a:r>
              <a:rPr lang="en-US" altLang="ko-KR" dirty="0" smtClean="0"/>
              <a:t>XR devices including AR glasses and HMDs (Head Mounted Displays)</a:t>
            </a:r>
          </a:p>
          <a:p>
            <a:pPr lvl="1"/>
            <a:r>
              <a:rPr lang="en-US" altLang="ko-KR" dirty="0" smtClean="0"/>
              <a:t>Unmanned Aerial Vehicles (UAV)</a:t>
            </a:r>
          </a:p>
          <a:p>
            <a:pPr lvl="1"/>
            <a:r>
              <a:rPr lang="en-US" altLang="ko-KR" dirty="0" smtClean="0"/>
              <a:t>Very low power (VLP) devices</a:t>
            </a:r>
          </a:p>
          <a:p>
            <a:pPr lvl="1"/>
            <a:r>
              <a:rPr lang="en-US" altLang="ko-KR" dirty="0" smtClean="0"/>
              <a:t>UEs for Public Safety based on NR (PS-NR)</a:t>
            </a:r>
          </a:p>
          <a:p>
            <a:pPr lvl="1"/>
            <a:r>
              <a:rPr lang="en-US" altLang="ko-KR" dirty="0" smtClean="0"/>
              <a:t>Self-driving cars for V2X</a:t>
            </a:r>
          </a:p>
          <a:p>
            <a:pPr lvl="2"/>
            <a:endParaRPr lang="en-US" altLang="ko-KR" dirty="0" smtClean="0"/>
          </a:p>
          <a:p>
            <a:pPr lvl="2"/>
            <a:endParaRPr lang="en-US" altLang="ko-KR" dirty="0"/>
          </a:p>
          <a:p>
            <a:endParaRPr lang="en-US" altLang="ko-KR" b="1" dirty="0" smtClean="0"/>
          </a:p>
          <a:p>
            <a:r>
              <a:rPr lang="en-US" altLang="ko-KR" b="1" dirty="0" smtClean="0"/>
              <a:t>Rel-16/17 NR sidelink have been more focused on V2X use cases and further optimization is necessary for Commercial use cases and Public Safety in Rel-18 sidelink enhancement</a:t>
            </a:r>
          </a:p>
          <a:p>
            <a:pPr lvl="1"/>
            <a:endParaRPr lang="en-US" altLang="ko-KR" dirty="0" smtClean="0"/>
          </a:p>
          <a:p>
            <a:endParaRPr lang="en-US" altLang="ko-KR" b="1" dirty="0" smtClean="0"/>
          </a:p>
          <a:p>
            <a:pPr marL="355600" lvl="1" indent="0">
              <a:buNone/>
            </a:pPr>
            <a:endParaRPr lang="en-US" altLang="ko-KR" sz="1600" b="1" dirty="0" smtClean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5840" y="1654197"/>
            <a:ext cx="2022788" cy="1926047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8628" y="1845066"/>
            <a:ext cx="1525375" cy="621354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64172" y="2617221"/>
            <a:ext cx="1093727" cy="808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34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Key Features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38667" y="965200"/>
            <a:ext cx="8267109" cy="5485475"/>
          </a:xfrm>
        </p:spPr>
        <p:txBody>
          <a:bodyPr>
            <a:normAutofit/>
          </a:bodyPr>
          <a:lstStyle/>
          <a:p>
            <a:r>
              <a:rPr lang="en-US" altLang="ko-KR" b="1" dirty="0" smtClean="0"/>
              <a:t>LBT (listen-before-talk) for sidelink operation over unlicensed spectrum</a:t>
            </a:r>
          </a:p>
          <a:p>
            <a:pPr lvl="1"/>
            <a:r>
              <a:rPr lang="en-US" altLang="ko-KR" dirty="0" smtClean="0"/>
              <a:t>Channel access mechanism</a:t>
            </a:r>
            <a:endParaRPr lang="en-US" altLang="ko-KR" dirty="0"/>
          </a:p>
          <a:p>
            <a:pPr lvl="1"/>
            <a:r>
              <a:rPr lang="en-US" altLang="ko-KR" dirty="0" smtClean="0"/>
              <a:t>PHY channel structure</a:t>
            </a:r>
          </a:p>
          <a:p>
            <a:pPr lvl="1"/>
            <a:r>
              <a:rPr lang="en-US" altLang="ko-KR" dirty="0" smtClean="0"/>
              <a:t>Sidelink CSI feedback and sidelink HARQ procedures</a:t>
            </a:r>
          </a:p>
          <a:p>
            <a:pPr lvl="3"/>
            <a:endParaRPr lang="en-US" altLang="ko-KR" b="1" dirty="0" smtClean="0"/>
          </a:p>
          <a:p>
            <a:r>
              <a:rPr lang="en-US" altLang="ko-KR" b="1" dirty="0" smtClean="0"/>
              <a:t>Sidelink carrier aggregation</a:t>
            </a:r>
          </a:p>
          <a:p>
            <a:pPr lvl="1"/>
            <a:r>
              <a:rPr lang="en-US" altLang="ko-KR" dirty="0" smtClean="0"/>
              <a:t>To support license-assisted approach for Rel-18 completion on time and to keep backward compatibility with Rel-16/17 sidelink UEs</a:t>
            </a:r>
          </a:p>
          <a:p>
            <a:pPr lvl="1"/>
            <a:r>
              <a:rPr lang="en-US" altLang="ko-KR" dirty="0" smtClean="0"/>
              <a:t>To provide higher throughput for Rel-18 sidelink UEs operating in licensed spectrum</a:t>
            </a:r>
          </a:p>
          <a:p>
            <a:pPr lvl="3"/>
            <a:endParaRPr lang="en-US" altLang="ko-KR" b="1" dirty="0" smtClean="0"/>
          </a:p>
          <a:p>
            <a:pPr>
              <a:lnSpc>
                <a:spcPct val="130000"/>
              </a:lnSpc>
            </a:pPr>
            <a:r>
              <a:rPr lang="en-US" altLang="ko-KR" b="1" dirty="0" smtClean="0"/>
              <a:t>Multi-beam operation for sidelink not only in unlicensed spectrum but also in licensed spectrum</a:t>
            </a:r>
          </a:p>
          <a:p>
            <a:pPr lvl="3">
              <a:lnSpc>
                <a:spcPct val="130000"/>
              </a:lnSpc>
            </a:pPr>
            <a:endParaRPr lang="en-US" altLang="ko-KR" dirty="0"/>
          </a:p>
          <a:p>
            <a:r>
              <a:rPr lang="en-US" altLang="ko-KR" b="1" dirty="0" smtClean="0"/>
              <a:t>Performance comparison with Wi-Fi direct in terms of latency, power consumption, coverage and throughput</a:t>
            </a:r>
          </a:p>
          <a:p>
            <a:pPr lvl="1"/>
            <a:endParaRPr lang="en-US" altLang="ko-KR" dirty="0" smtClean="0"/>
          </a:p>
          <a:p>
            <a:endParaRPr lang="en-US" altLang="ko-KR" b="1" dirty="0" smtClean="0"/>
          </a:p>
          <a:p>
            <a:pPr marL="355600" lvl="1" indent="0">
              <a:buNone/>
            </a:pPr>
            <a:endParaRPr lang="en-US" altLang="ko-KR" sz="1600" b="1" dirty="0" smtClean="0"/>
          </a:p>
        </p:txBody>
      </p:sp>
      <p:sp>
        <p:nvSpPr>
          <p:cNvPr id="20" name="직사각형 19"/>
          <p:cNvSpPr/>
          <p:nvPr/>
        </p:nvSpPr>
        <p:spPr>
          <a:xfrm rot="16200000">
            <a:off x="9887375" y="1724199"/>
            <a:ext cx="251988" cy="58857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229576" y="1539658"/>
            <a:ext cx="1557505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맑은 고딕" panose="020B0503020000020004" pitchFamily="50" charset="-127"/>
                <a:cs typeface="Calibri" panose="020F0502020204030204" pitchFamily="34" charset="0"/>
              </a:rPr>
              <a:t>Licensed carrier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941262" y="2894562"/>
            <a:ext cx="2212624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맑은 고딕" panose="020B0503020000020004" pitchFamily="50" charset="-127"/>
                <a:cs typeface="Calibri" panose="020F0502020204030204" pitchFamily="34" charset="0"/>
              </a:rPr>
              <a:t>Unlicensed carrier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23" name="직사각형 22"/>
          <p:cNvSpPr/>
          <p:nvPr/>
        </p:nvSpPr>
        <p:spPr>
          <a:xfrm rot="16200000">
            <a:off x="9887375" y="2438963"/>
            <a:ext cx="251988" cy="58857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4" name="자유형 23"/>
          <p:cNvSpPr/>
          <p:nvPr/>
        </p:nvSpPr>
        <p:spPr>
          <a:xfrm>
            <a:off x="9246012" y="1977721"/>
            <a:ext cx="1557970" cy="201565"/>
          </a:xfrm>
          <a:custGeom>
            <a:avLst/>
            <a:gdLst>
              <a:gd name="connsiteX0" fmla="*/ 0 w 1201270"/>
              <a:gd name="connsiteY0" fmla="*/ 215181 h 215181"/>
              <a:gd name="connsiteX1" fmla="*/ 609600 w 1201270"/>
              <a:gd name="connsiteY1" fmla="*/ 28 h 215181"/>
              <a:gd name="connsiteX2" fmla="*/ 1201270 w 1201270"/>
              <a:gd name="connsiteY2" fmla="*/ 203228 h 215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1270" h="215181">
                <a:moveTo>
                  <a:pt x="0" y="215181"/>
                </a:moveTo>
                <a:cubicBezTo>
                  <a:pt x="204694" y="108600"/>
                  <a:pt x="409388" y="2020"/>
                  <a:pt x="609600" y="28"/>
                </a:cubicBezTo>
                <a:cubicBezTo>
                  <a:pt x="809812" y="-1964"/>
                  <a:pt x="1005541" y="100632"/>
                  <a:pt x="1201270" y="203228"/>
                </a:cubicBezTo>
              </a:path>
            </a:pathLst>
          </a:custGeom>
          <a:noFill/>
          <a:ln w="15875">
            <a:solidFill>
              <a:schemeClr val="tx1"/>
            </a:solidFill>
            <a:prstDash val="solid"/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5" name="자유형 24"/>
          <p:cNvSpPr/>
          <p:nvPr/>
        </p:nvSpPr>
        <p:spPr>
          <a:xfrm flipV="1">
            <a:off x="9246012" y="2556588"/>
            <a:ext cx="1557970" cy="201565"/>
          </a:xfrm>
          <a:custGeom>
            <a:avLst/>
            <a:gdLst>
              <a:gd name="connsiteX0" fmla="*/ 0 w 1201270"/>
              <a:gd name="connsiteY0" fmla="*/ 215181 h 215181"/>
              <a:gd name="connsiteX1" fmla="*/ 609600 w 1201270"/>
              <a:gd name="connsiteY1" fmla="*/ 28 h 215181"/>
              <a:gd name="connsiteX2" fmla="*/ 1201270 w 1201270"/>
              <a:gd name="connsiteY2" fmla="*/ 203228 h 215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01270" h="215181">
                <a:moveTo>
                  <a:pt x="0" y="215181"/>
                </a:moveTo>
                <a:cubicBezTo>
                  <a:pt x="204694" y="108600"/>
                  <a:pt x="409388" y="2020"/>
                  <a:pt x="609600" y="28"/>
                </a:cubicBezTo>
                <a:cubicBezTo>
                  <a:pt x="809812" y="-1964"/>
                  <a:pt x="1005541" y="100632"/>
                  <a:pt x="1201270" y="203228"/>
                </a:cubicBezTo>
              </a:path>
            </a:pathLst>
          </a:custGeom>
          <a:noFill/>
          <a:ln w="6350">
            <a:solidFill>
              <a:schemeClr val="tx1"/>
            </a:solidFill>
            <a:prstDash val="dash"/>
            <a:headEnd type="triangl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8601623" y="1102908"/>
            <a:ext cx="3240000" cy="369332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맑은 고딕" panose="020B0503020000020004" pitchFamily="50" charset="-127"/>
                <a:cs typeface="+mn-cs"/>
              </a:rPr>
              <a:t>License-assisted</a:t>
            </a:r>
            <a:r>
              <a:rPr kumimoji="0" lang="en-US" altLang="ko-KR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맑은 고딕" panose="020B0503020000020004" pitchFamily="50" charset="-127"/>
                <a:cs typeface="+mn-cs"/>
              </a:rPr>
              <a:t> approach</a:t>
            </a:r>
            <a:endParaRPr kumimoji="0" lang="ko-KR" altLang="en-U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46" name="Picture 4" descr="Augmented reality, glasses, virtual reality, goggles icon - Download on  Iconfind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55" b="16618"/>
          <a:stretch/>
        </p:blipFill>
        <p:spPr bwMode="auto">
          <a:xfrm flipH="1">
            <a:off x="10603320" y="1878212"/>
            <a:ext cx="1347468" cy="877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08" descr="Samsung S8 Icons - Download Free Vector Icons | Noun Projec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0721" y="1885769"/>
            <a:ext cx="819102" cy="819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8594067" y="1472240"/>
            <a:ext cx="3240000" cy="1884278"/>
          </a:xfrm>
          <a:prstGeom prst="rect">
            <a:avLst/>
          </a:prstGeom>
          <a:noFill/>
          <a:ln w="952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3" name="TextBox 72"/>
          <p:cNvSpPr txBox="1"/>
          <p:nvPr/>
        </p:nvSpPr>
        <p:spPr>
          <a:xfrm>
            <a:off x="8768122" y="2755023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UE-1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1014811" y="2575523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UE-2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80" name="직사각형 79"/>
          <p:cNvSpPr/>
          <p:nvPr/>
        </p:nvSpPr>
        <p:spPr>
          <a:xfrm>
            <a:off x="8608278" y="3611579"/>
            <a:ext cx="3240000" cy="370800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맑은 고딕" panose="020B0503020000020004" pitchFamily="50" charset="-127"/>
                <a:cs typeface="+mn-cs"/>
              </a:rPr>
              <a:t>Multi-beam operation</a:t>
            </a:r>
            <a:endParaRPr kumimoji="0" lang="ko-KR" altLang="en-U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1" name="직사각형 80"/>
          <p:cNvSpPr/>
          <p:nvPr/>
        </p:nvSpPr>
        <p:spPr>
          <a:xfrm>
            <a:off x="8605776" y="3983681"/>
            <a:ext cx="3240000" cy="2250864"/>
          </a:xfrm>
          <a:prstGeom prst="rect">
            <a:avLst/>
          </a:prstGeom>
          <a:noFill/>
          <a:ln w="952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2" name="Picture 208" descr="Samsung S8 Icons - Download Free Vector Icons | Noun Projec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9755" y="4242249"/>
            <a:ext cx="662571" cy="662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" name="TextBox 82"/>
          <p:cNvSpPr txBox="1"/>
          <p:nvPr/>
        </p:nvSpPr>
        <p:spPr>
          <a:xfrm>
            <a:off x="10940739" y="3950132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UE-1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pic>
        <p:nvPicPr>
          <p:cNvPr id="84" name="Picture 4" descr="Augmented reality, glasses, virtual reality, goggles icon - Download on  Iconfind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55" b="16618"/>
          <a:stretch/>
        </p:blipFill>
        <p:spPr bwMode="auto">
          <a:xfrm flipH="1">
            <a:off x="8587746" y="5191071"/>
            <a:ext cx="1347468" cy="877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" name="TextBox 84"/>
          <p:cNvSpPr txBox="1"/>
          <p:nvPr/>
        </p:nvSpPr>
        <p:spPr>
          <a:xfrm>
            <a:off x="8994419" y="5878639"/>
            <a:ext cx="5341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UE-2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8930957" y="4071999"/>
            <a:ext cx="2582060" cy="2084982"/>
            <a:chOff x="8832284" y="4210283"/>
            <a:chExt cx="2582060" cy="2084982"/>
          </a:xfrm>
        </p:grpSpPr>
        <p:sp>
          <p:nvSpPr>
            <p:cNvPr id="40" name="TextBox 39"/>
            <p:cNvSpPr txBox="1"/>
            <p:nvPr/>
          </p:nvSpPr>
          <p:spPr>
            <a:xfrm>
              <a:off x="8832284" y="5085609"/>
              <a:ext cx="60926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West</a:t>
              </a:r>
              <a:endParaRPr kumimoji="0" lang="ko-KR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0887533" y="5085609"/>
              <a:ext cx="52681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East</a:t>
              </a:r>
              <a:endParaRPr kumimoji="0" lang="ko-KR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9853372" y="4210283"/>
              <a:ext cx="67518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North</a:t>
              </a:r>
              <a:endParaRPr kumimoji="0" lang="ko-KR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854173" y="5956711"/>
              <a:ext cx="6719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South</a:t>
              </a:r>
              <a:endParaRPr kumimoji="0" lang="ko-KR" alt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44" name="타원 43"/>
            <p:cNvSpPr/>
            <p:nvPr/>
          </p:nvSpPr>
          <p:spPr>
            <a:xfrm rot="10800000">
              <a:off x="9881781" y="4638606"/>
              <a:ext cx="534515" cy="591198"/>
            </a:xfrm>
            <a:prstGeom prst="ellipse">
              <a:avLst/>
            </a:prstGeom>
            <a:gradFill rotWithShape="1">
              <a:gsLst>
                <a:gs pos="0">
                  <a:srgbClr val="9BBB59">
                    <a:tint val="50000"/>
                    <a:satMod val="300000"/>
                  </a:srgbClr>
                </a:gs>
                <a:gs pos="35000">
                  <a:srgbClr val="9BBB59">
                    <a:tint val="37000"/>
                    <a:satMod val="300000"/>
                  </a:srgbClr>
                </a:gs>
                <a:gs pos="100000">
                  <a:srgbClr val="9BBB59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45" name="타원 44"/>
            <p:cNvSpPr/>
            <p:nvPr/>
          </p:nvSpPr>
          <p:spPr>
            <a:xfrm>
              <a:off x="9881780" y="5237745"/>
              <a:ext cx="534515" cy="591198"/>
            </a:xfrm>
            <a:prstGeom prst="ellipse">
              <a:avLst/>
            </a:prstGeom>
            <a:gradFill rotWithShape="1">
              <a:gsLst>
                <a:gs pos="0">
                  <a:srgbClr val="9BBB59">
                    <a:tint val="50000"/>
                    <a:satMod val="300000"/>
                  </a:srgbClr>
                </a:gs>
                <a:gs pos="35000">
                  <a:srgbClr val="9BBB59">
                    <a:tint val="37000"/>
                    <a:satMod val="300000"/>
                  </a:srgbClr>
                </a:gs>
                <a:gs pos="100000">
                  <a:srgbClr val="9BBB59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48" name="타원 47"/>
            <p:cNvSpPr/>
            <p:nvPr/>
          </p:nvSpPr>
          <p:spPr>
            <a:xfrm rot="16200000">
              <a:off x="10192805" y="4936063"/>
              <a:ext cx="519253" cy="608575"/>
            </a:xfrm>
            <a:prstGeom prst="ellipse">
              <a:avLst/>
            </a:prstGeom>
            <a:gradFill rotWithShape="1">
              <a:gsLst>
                <a:gs pos="0">
                  <a:srgbClr val="9BBB59">
                    <a:tint val="50000"/>
                    <a:satMod val="300000"/>
                  </a:srgbClr>
                </a:gs>
                <a:gs pos="35000">
                  <a:srgbClr val="9BBB59">
                    <a:tint val="37000"/>
                    <a:satMod val="300000"/>
                  </a:srgbClr>
                </a:gs>
                <a:gs pos="100000">
                  <a:srgbClr val="9BBB59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sp>
          <p:nvSpPr>
            <p:cNvPr id="49" name="타원 48"/>
            <p:cNvSpPr/>
            <p:nvPr/>
          </p:nvSpPr>
          <p:spPr>
            <a:xfrm rot="5400000">
              <a:off x="9584229" y="4939536"/>
              <a:ext cx="519253" cy="608575"/>
            </a:xfrm>
            <a:prstGeom prst="ellipse">
              <a:avLst/>
            </a:prstGeom>
            <a:gradFill rotWithShape="1">
              <a:gsLst>
                <a:gs pos="0">
                  <a:srgbClr val="9BBB59">
                    <a:tint val="50000"/>
                    <a:satMod val="300000"/>
                  </a:srgbClr>
                </a:gs>
                <a:gs pos="35000">
                  <a:srgbClr val="9BBB59">
                    <a:tint val="37000"/>
                    <a:satMod val="300000"/>
                  </a:srgbClr>
                </a:gs>
                <a:gs pos="100000">
                  <a:srgbClr val="9BBB59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endParaRPr>
            </a:p>
          </p:txBody>
        </p:sp>
        <p:cxnSp>
          <p:nvCxnSpPr>
            <p:cNvPr id="50" name="직선 연결선 49"/>
            <p:cNvCxnSpPr/>
            <p:nvPr/>
          </p:nvCxnSpPr>
          <p:spPr>
            <a:xfrm flipH="1">
              <a:off x="9498452" y="4928437"/>
              <a:ext cx="1258266" cy="637356"/>
            </a:xfrm>
            <a:prstGeom prst="line">
              <a:avLst/>
            </a:prstGeom>
            <a:ln w="6350">
              <a:solidFill>
                <a:srgbClr val="FF0000"/>
              </a:solidFill>
              <a:prstDash val="lgDash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직선 화살표 연결선 50"/>
            <p:cNvCxnSpPr/>
            <p:nvPr/>
          </p:nvCxnSpPr>
          <p:spPr>
            <a:xfrm>
              <a:off x="9408047" y="5224108"/>
              <a:ext cx="1480195" cy="0"/>
            </a:xfrm>
            <a:prstGeom prst="straightConnector1">
              <a:avLst/>
            </a:prstGeom>
            <a:ln w="22225">
              <a:solidFill>
                <a:schemeClr val="bg1">
                  <a:lumMod val="50000"/>
                </a:schemeClr>
              </a:solidFill>
              <a:headEnd w="lg" len="lg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직선 화살표 연결선 51"/>
            <p:cNvCxnSpPr/>
            <p:nvPr/>
          </p:nvCxnSpPr>
          <p:spPr>
            <a:xfrm flipV="1">
              <a:off x="10127585" y="4517477"/>
              <a:ext cx="0" cy="1437932"/>
            </a:xfrm>
            <a:prstGeom prst="straightConnector1">
              <a:avLst/>
            </a:prstGeom>
            <a:ln w="22225">
              <a:solidFill>
                <a:schemeClr val="bg1">
                  <a:lumMod val="50000"/>
                </a:schemeClr>
              </a:solidFill>
              <a:headEnd w="lg" len="lg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>
              <a:off x="10114198" y="4660308"/>
              <a:ext cx="28405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A</a:t>
              </a:r>
              <a:endPara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0473014" y="5208762"/>
              <a:ext cx="27443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B</a:t>
              </a:r>
              <a:endPara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0108102" y="5556293"/>
              <a:ext cx="27443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C</a:t>
              </a:r>
              <a:endPara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9555211" y="5013964"/>
              <a:ext cx="29046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맑은 고딕"/>
                  <a:ea typeface="맑은 고딕" panose="020B0503020000020004" pitchFamily="50" charset="-127"/>
                  <a:cs typeface="+mn-cs"/>
                </a:rPr>
                <a:t>D</a:t>
              </a:r>
              <a:endParaRPr kumimoji="0" lang="ko-KR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9467367" y="4694691"/>
              <a:ext cx="45557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ea typeface="맑은 고딕" panose="020B0503020000020004" pitchFamily="50" charset="-127"/>
                  <a:cs typeface="Calibri" panose="020F0502020204030204" pitchFamily="34" charset="0"/>
                </a:rPr>
                <a:t>FR2</a:t>
              </a:r>
              <a:endParaRPr kumimoji="0" lang="ko-KR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807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work scope for Rel-18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828574"/>
              </p:ext>
            </p:extLst>
          </p:nvPr>
        </p:nvGraphicFramePr>
        <p:xfrm>
          <a:off x="970643" y="1053578"/>
          <a:ext cx="10206265" cy="51839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44107">
                  <a:extLst>
                    <a:ext uri="{9D8B030D-6E8A-4147-A177-3AD203B41FA5}">
                      <a16:colId xmlns:a16="http://schemas.microsoft.com/office/drawing/2014/main" val="1646322347"/>
                    </a:ext>
                  </a:extLst>
                </a:gridCol>
                <a:gridCol w="4743450">
                  <a:extLst>
                    <a:ext uri="{9D8B030D-6E8A-4147-A177-3AD203B41FA5}">
                      <a16:colId xmlns:a16="http://schemas.microsoft.com/office/drawing/2014/main" val="63514354"/>
                    </a:ext>
                  </a:extLst>
                </a:gridCol>
                <a:gridCol w="2718708">
                  <a:extLst>
                    <a:ext uri="{9D8B030D-6E8A-4147-A177-3AD203B41FA5}">
                      <a16:colId xmlns:a16="http://schemas.microsoft.com/office/drawing/2014/main" val="4149519096"/>
                    </a:ext>
                  </a:extLst>
                </a:gridCol>
              </a:tblGrid>
              <a:tr h="38399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Category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Possible objectives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Working groups</a:t>
                      </a:r>
                      <a:endParaRPr lang="en-US" sz="1600" b="1" i="0" u="none" strike="noStrike" dirty="0">
                        <a:solidFill>
                          <a:schemeClr val="bg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69108"/>
                  </a:ext>
                </a:extLst>
              </a:tr>
              <a:tr h="38399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CA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 dirty="0">
                          <a:effectLst/>
                        </a:rPr>
                        <a:t>PC5 operation for CA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 dirty="0">
                          <a:effectLst/>
                        </a:rPr>
                        <a:t>RAN1/2/4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229493"/>
                  </a:ext>
                </a:extLst>
              </a:tr>
              <a:tr h="3839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Packet duplication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RAN2/3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7188950"/>
                  </a:ext>
                </a:extLst>
              </a:tr>
              <a:tr h="383995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Unlicensed band operation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 dirty="0">
                          <a:effectLst/>
                        </a:rPr>
                        <a:t>Synchronization procedure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RAN1/2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8161320"/>
                  </a:ext>
                </a:extLst>
              </a:tr>
              <a:tr h="3839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Channel access procedure (LBE, FBE)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RAN1/2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5384853"/>
                  </a:ext>
                </a:extLst>
              </a:tr>
              <a:tr h="88834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Frame structure (time, frequency) considering regulations (LBT, OCB and PSD requirements)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RAN1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877888"/>
                  </a:ext>
                </a:extLst>
              </a:tr>
              <a:tr h="56453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Resource allocation/scheduling </a:t>
                      </a:r>
                      <a:br>
                        <a:rPr lang="en-US" sz="1600" u="none" strike="noStrike">
                          <a:effectLst/>
                        </a:rPr>
                      </a:br>
                      <a:r>
                        <a:rPr lang="en-US" sz="1600" u="none" strike="noStrike">
                          <a:effectLst/>
                        </a:rPr>
                        <a:t>(mode 1 and mode 2)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RAN1/2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4198589"/>
                  </a:ext>
                </a:extLst>
              </a:tr>
              <a:tr h="3839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HARQ procedure, power control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RAN1/2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9273765"/>
                  </a:ext>
                </a:extLst>
              </a:tr>
              <a:tr h="3839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CA specific operation (NSA, HARQ, CSI, …)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RAN1/2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8287767"/>
                  </a:ext>
                </a:extLst>
              </a:tr>
              <a:tr h="659096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MIMO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Increased layer or codewords </a:t>
                      </a:r>
                      <a:br>
                        <a:rPr lang="en-US" sz="1600" u="none" strike="noStrike">
                          <a:effectLst/>
                        </a:rPr>
                      </a:br>
                      <a:r>
                        <a:rPr lang="en-US" sz="1600" u="none" strike="noStrike">
                          <a:effectLst/>
                        </a:rPr>
                        <a:t>(MIMO codebook, RS design)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RAN1/2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9774260"/>
                  </a:ext>
                </a:extLst>
              </a:tr>
              <a:tr h="38399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>
                          <a:effectLst/>
                        </a:rPr>
                        <a:t>CSI enhancement (CSI contents)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u="none" strike="noStrike" dirty="0">
                          <a:effectLst/>
                        </a:rPr>
                        <a:t>RAN1/2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69336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09044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17242</TotalTime>
  <Words>335</Words>
  <Application>Microsoft Office PowerPoint</Application>
  <PresentationFormat>와이드스크린</PresentationFormat>
  <Paragraphs>77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5" baseType="lpstr">
      <vt:lpstr>Titillium</vt:lpstr>
      <vt:lpstr>굴림</vt:lpstr>
      <vt:lpstr>맑은 고딕</vt:lpstr>
      <vt:lpstr>Arial</vt:lpstr>
      <vt:lpstr>Calibri</vt:lpstr>
      <vt:lpstr>Calibri Light</vt:lpstr>
      <vt:lpstr>Symbol</vt:lpstr>
      <vt:lpstr>Times New Roman</vt:lpstr>
      <vt:lpstr>Verdana</vt:lpstr>
      <vt:lpstr>Wingdings</vt:lpstr>
      <vt:lpstr>Office 테마</vt:lpstr>
      <vt:lpstr>PowerPoint 프레젠테이션</vt:lpstr>
      <vt:lpstr>Motivation</vt:lpstr>
      <vt:lpstr>Key Features</vt:lpstr>
      <vt:lpstr>Proposed work scope for Rel-18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Younsun Kim;Hyunseok Ryu</dc:creator>
  <cp:lastModifiedBy>여정호/표준연구팀(SR)/Staff Engineer/삼성전자</cp:lastModifiedBy>
  <cp:revision>802</cp:revision>
  <dcterms:created xsi:type="dcterms:W3CDTF">2019-02-14T07:06:45Z</dcterms:created>
  <dcterms:modified xsi:type="dcterms:W3CDTF">2021-09-06T13:23:39Z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