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595" r:id="rId2"/>
    <p:sldId id="643" r:id="rId3"/>
    <p:sldId id="644" r:id="rId4"/>
    <p:sldId id="645" r:id="rId5"/>
    <p:sldId id="647" r:id="rId6"/>
    <p:sldId id="650" r:id="rId7"/>
    <p:sldId id="651" r:id="rId8"/>
    <p:sldId id="652" r:id="rId9"/>
    <p:sldId id="649" r:id="rId10"/>
    <p:sldId id="646" r:id="rId11"/>
    <p:sldId id="617" r:id="rId1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y-Luc Champel" initials="MC" lastIdx="1" clrIdx="0">
    <p:extLst>
      <p:ext uri="{19B8F6BF-5375-455C-9EA6-DF929625EA0E}">
        <p15:presenceInfo xmlns:p15="http://schemas.microsoft.com/office/powerpoint/2012/main" userId="58b50b414dcfee87"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0AC2E"/>
    <a:srgbClr val="FF6700"/>
    <a:srgbClr val="E88134"/>
    <a:srgbClr val="5380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320" autoAdjust="0"/>
  </p:normalViewPr>
  <p:slideViewPr>
    <p:cSldViewPr snapToGrid="0">
      <p:cViewPr varScale="1">
        <p:scale>
          <a:sx n="80" d="100"/>
          <a:sy n="80" d="100"/>
        </p:scale>
        <p:origin x="10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D3DE37-79BB-4896-9BB5-53AB977D136D}" type="datetimeFigureOut">
              <a:rPr lang="en-US" smtClean="0"/>
              <a:t>9/2/2021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CCCA36-1B41-459C-B9D9-F4E1156B1456}" type="slidenum">
              <a:rPr lang="en-US" smtClean="0"/>
              <a:t>‹#›</a:t>
            </a:fld>
            <a:endParaRPr lang="en-US"/>
          </a:p>
        </p:txBody>
      </p:sp>
    </p:spTree>
    <p:extLst>
      <p:ext uri="{BB962C8B-B14F-4D97-AF65-F5344CB8AC3E}">
        <p14:creationId xmlns:p14="http://schemas.microsoft.com/office/powerpoint/2010/main" val="348399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267478" y="1473144"/>
            <a:ext cx="10058400" cy="1832924"/>
          </a:xfrm>
        </p:spPr>
        <p:txBody>
          <a:bodyPr anchor="b">
            <a:normAutofit/>
          </a:bodyPr>
          <a:lstStyle>
            <a:lvl1pPr algn="ctr">
              <a:lnSpc>
                <a:spcPct val="85000"/>
              </a:lnSpc>
              <a:defRPr sz="5400" spc="-50" baseline="0">
                <a:solidFill>
                  <a:schemeClr val="tx1">
                    <a:lumMod val="85000"/>
                    <a:lumOff val="15000"/>
                  </a:schemeClr>
                </a:solidFill>
              </a:defRPr>
            </a:lvl1pPr>
          </a:lstStyle>
          <a:p>
            <a:r>
              <a:rPr lang="zh-CN" altLang="en-US" dirty="0"/>
              <a:t>单击此处编辑母版标题样式</a:t>
            </a:r>
            <a:endParaRPr lang="en-US" dirty="0"/>
          </a:p>
        </p:txBody>
      </p:sp>
      <p:sp>
        <p:nvSpPr>
          <p:cNvPr id="3" name="Subtitle 2"/>
          <p:cNvSpPr>
            <a:spLocks noGrp="1"/>
          </p:cNvSpPr>
          <p:nvPr>
            <p:ph type="subTitle" idx="1"/>
          </p:nvPr>
        </p:nvSpPr>
        <p:spPr>
          <a:xfrm>
            <a:off x="2402541" y="3691783"/>
            <a:ext cx="7404847" cy="1570498"/>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2021/9/2</a:t>
            </a:fld>
            <a:endParaRPr lang="zh-CN" altLang="en-US"/>
          </a:p>
        </p:txBody>
      </p:sp>
      <p:pic>
        <p:nvPicPr>
          <p:cNvPr id="11" name="图片 10">
            <a:extLst>
              <a:ext uri="{FF2B5EF4-FFF2-40B4-BE49-F238E27FC236}">
                <a16:creationId xmlns:a16="http://schemas.microsoft.com/office/drawing/2014/main" id="{668B479B-CEB8-4C8F-AEC5-BBD6D37388CF}"/>
              </a:ext>
            </a:extLst>
          </p:cNvPr>
          <p:cNvPicPr>
            <a:picLocks noChangeAspect="1"/>
          </p:cNvPicPr>
          <p:nvPr userDrawn="1"/>
        </p:nvPicPr>
        <p:blipFill>
          <a:blip r:embed="rId2"/>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23791380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414778"/>
            <a:ext cx="2628900" cy="5757421"/>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6855377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标题+正文">
    <p:spTree>
      <p:nvGrpSpPr>
        <p:cNvPr id="1" name=""/>
        <p:cNvGrpSpPr/>
        <p:nvPr/>
      </p:nvGrpSpPr>
      <p:grpSpPr>
        <a:xfrm>
          <a:off x="0" y="0"/>
          <a:ext cx="0" cy="0"/>
          <a:chOff x="0" y="0"/>
          <a:chExt cx="0" cy="0"/>
        </a:xfrm>
      </p:grpSpPr>
      <p:sp>
        <p:nvSpPr>
          <p:cNvPr id="22" name="标题文本"/>
          <p:cNvSpPr txBox="1">
            <a:spLocks noGrp="1"/>
          </p:cNvSpPr>
          <p:nvPr>
            <p:ph type="title"/>
          </p:nvPr>
        </p:nvSpPr>
        <p:spPr>
          <a:xfrm>
            <a:off x="3321050" y="570862"/>
            <a:ext cx="5549900" cy="733511"/>
          </a:xfrm>
          <a:prstGeom prst="rect">
            <a:avLst/>
          </a:prstGeom>
        </p:spPr>
        <p:txBody>
          <a:bodyPr/>
          <a:lstStyle>
            <a:lvl1pPr>
              <a:defRPr sz="2560"/>
            </a:lvl1pPr>
          </a:lstStyle>
          <a:p>
            <a:r>
              <a:t>标题文本</a:t>
            </a:r>
          </a:p>
        </p:txBody>
      </p:sp>
      <p:sp>
        <p:nvSpPr>
          <p:cNvPr id="23" name="正文级别 1…"/>
          <p:cNvSpPr txBox="1">
            <a:spLocks noGrp="1"/>
          </p:cNvSpPr>
          <p:nvPr>
            <p:ph type="body" sz="quarter" idx="1"/>
          </p:nvPr>
        </p:nvSpPr>
        <p:spPr>
          <a:xfrm>
            <a:off x="3321050" y="2601129"/>
            <a:ext cx="5549900" cy="2593360"/>
          </a:xfrm>
          <a:prstGeom prst="rect">
            <a:avLst/>
          </a:prstGeom>
        </p:spPr>
        <p:txBody>
          <a:bodyPr anchor="t"/>
          <a:lstStyle>
            <a:lvl1pPr>
              <a:spcBef>
                <a:spcPts val="640"/>
              </a:spcBef>
              <a:buClrTx/>
            </a:lvl1pPr>
            <a:lvl2pPr>
              <a:spcBef>
                <a:spcPts val="640"/>
              </a:spcBef>
              <a:buClrTx/>
            </a:lvl2pPr>
            <a:lvl3pPr>
              <a:spcBef>
                <a:spcPts val="640"/>
              </a:spcBef>
              <a:buClrTx/>
            </a:lvl3pPr>
            <a:lvl4pPr>
              <a:spcBef>
                <a:spcPts val="640"/>
              </a:spcBef>
              <a:buClrTx/>
            </a:lvl4pPr>
            <a:lvl5pPr>
              <a:spcBef>
                <a:spcPts val="640"/>
              </a:spcBef>
              <a:buClrTx/>
            </a:lvl5pPr>
          </a:lstStyle>
          <a:p>
            <a:r>
              <a:t>正文级别 1</a:t>
            </a:r>
          </a:p>
          <a:p>
            <a:pPr lvl="1"/>
            <a:r>
              <a:t>正文级别 2</a:t>
            </a:r>
          </a:p>
          <a:p>
            <a:pPr lvl="2"/>
            <a:r>
              <a:t>正文级别 3</a:t>
            </a:r>
          </a:p>
          <a:p>
            <a:pPr lvl="3"/>
            <a:r>
              <a:t>正文级别 4</a:t>
            </a:r>
          </a:p>
          <a:p>
            <a:pPr lvl="4"/>
            <a:r>
              <a:t>正文级别 5</a:t>
            </a:r>
          </a:p>
        </p:txBody>
      </p:sp>
      <p:sp>
        <p:nvSpPr>
          <p:cNvPr id="24" name="幻灯片编号"/>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3408575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1097280" y="111095"/>
            <a:ext cx="10058400" cy="811851"/>
          </a:xfrm>
        </p:spPr>
        <p:txBody>
          <a:bodyPr/>
          <a:lstStyle>
            <a:lvl1pPr marL="0">
              <a:defRPr/>
            </a:lvl1pPr>
          </a:lstStyle>
          <a:p>
            <a:r>
              <a:rPr lang="zh-CN" altLang="en-US" dirty="0"/>
              <a:t>单击此处编辑母版标题样式</a:t>
            </a:r>
            <a:endParaRPr lang="en-US" dirty="0"/>
          </a:p>
        </p:txBody>
      </p:sp>
      <p:sp>
        <p:nvSpPr>
          <p:cNvPr id="3" name="Content Placeholder 2"/>
          <p:cNvSpPr>
            <a:spLocks noGrp="1"/>
          </p:cNvSpPr>
          <p:nvPr>
            <p:ph idx="1"/>
          </p:nvPr>
        </p:nvSpPr>
        <p:spPr>
          <a:xfrm>
            <a:off x="1097280" y="1222049"/>
            <a:ext cx="10058400" cy="504428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9"/>
          <p:cNvCxnSpPr/>
          <p:nvPr userDrawn="1"/>
        </p:nvCxnSpPr>
        <p:spPr>
          <a:xfrm>
            <a:off x="0" y="922946"/>
            <a:ext cx="12192000"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Slide Number Placeholder 6">
            <a:extLst>
              <a:ext uri="{FF2B5EF4-FFF2-40B4-BE49-F238E27FC236}">
                <a16:creationId xmlns:a16="http://schemas.microsoft.com/office/drawing/2014/main" id="{C60C31C4-2604-440C-909F-497026ED8C96}"/>
              </a:ext>
            </a:extLst>
          </p:cNvPr>
          <p:cNvSpPr txBox="1">
            <a:spLocks/>
          </p:cNvSpPr>
          <p:nvPr userDrawn="1"/>
        </p:nvSpPr>
        <p:spPr>
          <a:xfrm>
            <a:off x="9900457" y="6464882"/>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dirty="0"/>
          </a:p>
        </p:txBody>
      </p:sp>
    </p:spTree>
    <p:extLst>
      <p:ext uri="{BB962C8B-B14F-4D97-AF65-F5344CB8AC3E}">
        <p14:creationId xmlns:p14="http://schemas.microsoft.com/office/powerpoint/2010/main" val="13466150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Slide Number Placeholder 6">
            <a:extLst>
              <a:ext uri="{FF2B5EF4-FFF2-40B4-BE49-F238E27FC236}">
                <a16:creationId xmlns:a16="http://schemas.microsoft.com/office/drawing/2014/main" id="{6C83D193-4582-48AB-9D3E-143C0429C48B}"/>
              </a:ext>
            </a:extLst>
          </p:cNvPr>
          <p:cNvSpPr txBox="1">
            <a:spLocks/>
          </p:cNvSpPr>
          <p:nvPr userDrawn="1"/>
        </p:nvSpPr>
        <p:spPr>
          <a:xfrm>
            <a:off x="9936191" y="6459785"/>
            <a:ext cx="1312025" cy="365125"/>
          </a:xfrm>
          <a:prstGeom prst="rect">
            <a:avLst/>
          </a:prstGeom>
        </p:spPr>
        <p:txBody>
          <a:bodyPr vert="horz" lIns="91440" tIns="45720" rIns="91440" bIns="45720" rtlCol="0" anchor="ctr"/>
          <a:lstStyle>
            <a:defPPr>
              <a:defRPr lang="zh-CN"/>
            </a:defPPr>
            <a:lvl1pPr marL="0" algn="r" defTabSz="914400" rtl="0" eaLnBrk="1" latinLnBrk="0" hangingPunct="1">
              <a:defRPr sz="105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11C5545-0BFC-4754-929C-A08561083B5E}" type="slidenum">
              <a:rPr lang="zh-CN" altLang="en-US" smtClean="0"/>
              <a:pPr/>
              <a:t>‹#›</a:t>
            </a:fld>
            <a:endParaRPr lang="zh-CN" altLang="en-US"/>
          </a:p>
        </p:txBody>
      </p:sp>
    </p:spTree>
    <p:extLst>
      <p:ext uri="{BB962C8B-B14F-4D97-AF65-F5344CB8AC3E}">
        <p14:creationId xmlns:p14="http://schemas.microsoft.com/office/powerpoint/2010/main" val="22617613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两栏内容">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1097279" y="1187865"/>
            <a:ext cx="4937760" cy="4681229"/>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217920" y="1187866"/>
            <a:ext cx="4937760" cy="468123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7" name="Slide Number Placeholder 6"/>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9" name="Title Placeholder 1"/>
          <p:cNvSpPr>
            <a:spLocks noGrp="1"/>
          </p:cNvSpPr>
          <p:nvPr>
            <p:ph type="title"/>
          </p:nvPr>
        </p:nvSpPr>
        <p:spPr>
          <a:xfrm>
            <a:off x="1075397" y="133840"/>
            <a:ext cx="10058400" cy="718786"/>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Tree>
    <p:extLst>
      <p:ext uri="{BB962C8B-B14F-4D97-AF65-F5344CB8AC3E}">
        <p14:creationId xmlns:p14="http://schemas.microsoft.com/office/powerpoint/2010/main" val="3646782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9728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09728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217920" y="1434353"/>
            <a:ext cx="4937760" cy="753035"/>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217920" y="2339788"/>
            <a:ext cx="4937760" cy="362074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
        <p:nvSpPr>
          <p:cNvPr id="11" name="Title Placeholder 1"/>
          <p:cNvSpPr>
            <a:spLocks noGrp="1"/>
          </p:cNvSpPr>
          <p:nvPr>
            <p:ph type="title"/>
          </p:nvPr>
        </p:nvSpPr>
        <p:spPr>
          <a:xfrm>
            <a:off x="1075397" y="133840"/>
            <a:ext cx="10058400" cy="986020"/>
          </a:xfrm>
          <a:prstGeom prst="rect">
            <a:avLst/>
          </a:prstGeom>
        </p:spPr>
        <p:txBody>
          <a:bodyPr vert="horz" lIns="91440" tIns="45720" rIns="91440" bIns="45720" rtlCol="0" anchor="b">
            <a:normAutofit/>
          </a:bodyPr>
          <a:lstStyle/>
          <a:p>
            <a:r>
              <a:rPr lang="zh-CN" altLang="en-US"/>
              <a:t>单击此处编辑母版标题样式</a:t>
            </a:r>
            <a:endParaRPr lang="en-US" dirty="0"/>
          </a:p>
        </p:txBody>
      </p:sp>
    </p:spTree>
    <p:extLst>
      <p:ext uri="{BB962C8B-B14F-4D97-AF65-F5344CB8AC3E}">
        <p14:creationId xmlns:p14="http://schemas.microsoft.com/office/powerpoint/2010/main" val="406449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5" name="Slide Number Placeholder 4"/>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8657438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8" name="Footer Placeholder 7"/>
          <p:cNvSpPr>
            <a:spLocks noGrp="1"/>
          </p:cNvSpPr>
          <p:nvPr>
            <p:ph type="ftr" sz="quarter" idx="11"/>
          </p:nvPr>
        </p:nvSpPr>
        <p:spPr>
          <a:xfrm>
            <a:off x="3686185" y="6459785"/>
            <a:ext cx="4822804" cy="365125"/>
          </a:xfrm>
          <a:prstGeom prst="rect">
            <a:avLst/>
          </a:prstGeom>
        </p:spPr>
        <p:txBody>
          <a:bodyPr/>
          <a:lstStyle>
            <a:lvl1pPr>
              <a:defRPr>
                <a:solidFill>
                  <a:srgbClr val="FFFFFF"/>
                </a:solidFill>
              </a:defRPr>
            </a:lvl1pPr>
          </a:lstStyle>
          <a:p>
            <a:endParaRPr lang="zh-CN" altLang="en-US"/>
          </a:p>
        </p:txBody>
      </p:sp>
      <p:sp>
        <p:nvSpPr>
          <p:cNvPr id="9" name="Slide Number Placeholder 8"/>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5174647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1DE8E9BB-3773-4906-A3E7-88733CC8E239}" type="datetimeFigureOut">
              <a:rPr lang="zh-CN" altLang="en-US" smtClean="0"/>
              <a:t>2021/9/2</a:t>
            </a:fld>
            <a:endParaRPr lang="zh-CN" altLang="en-US"/>
          </a:p>
        </p:txBody>
      </p:sp>
      <p:sp>
        <p:nvSpPr>
          <p:cNvPr id="6" name="Footer Placeholder 5"/>
          <p:cNvSpPr>
            <a:spLocks noGrp="1"/>
          </p:cNvSpPr>
          <p:nvPr>
            <p:ph type="ftr" sz="quarter" idx="11"/>
          </p:nvPr>
        </p:nvSpPr>
        <p:spPr>
          <a:xfrm>
            <a:off x="4800600" y="6459785"/>
            <a:ext cx="4648200" cy="365125"/>
          </a:xfrm>
          <a:prstGeom prst="rect">
            <a:avLst/>
          </a:prstGeom>
        </p:spPr>
        <p:txBody>
          <a:bodyPr/>
          <a:lstStyle>
            <a:lvl1pPr algn="l">
              <a:defRPr>
                <a:solidFill>
                  <a:schemeClr val="tx2"/>
                </a:solidFill>
              </a:defRPr>
            </a:lvl1pPr>
          </a:lstStyle>
          <a:p>
            <a:endParaRPr lang="zh-CN" alt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17401602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DE8E9BB-3773-4906-A3E7-88733CC8E239}" type="datetimeFigureOut">
              <a:rPr lang="zh-CN" altLang="en-US" smtClean="0"/>
              <a:t>2021/9/2</a:t>
            </a:fld>
            <a:endParaRPr lang="zh-CN" altLang="en-US"/>
          </a:p>
        </p:txBody>
      </p:sp>
      <p:sp>
        <p:nvSpPr>
          <p:cNvPr id="5" name="Footer Placeholder 4"/>
          <p:cNvSpPr>
            <a:spLocks noGrp="1"/>
          </p:cNvSpPr>
          <p:nvPr>
            <p:ph type="ftr" sz="quarter" idx="11"/>
          </p:nvPr>
        </p:nvSpPr>
        <p:spPr>
          <a:xfrm>
            <a:off x="3686185" y="6459785"/>
            <a:ext cx="4822804" cy="365125"/>
          </a:xfrm>
          <a:prstGeom prst="rect">
            <a:avLst/>
          </a:prstGeom>
        </p:spPr>
        <p:txBody>
          <a:bodyPr/>
          <a:lstStyle/>
          <a:p>
            <a:endParaRPr lang="zh-CN" altLang="en-US" dirty="0"/>
          </a:p>
        </p:txBody>
      </p:sp>
      <p:sp>
        <p:nvSpPr>
          <p:cNvPr id="6" name="Slide Number Placeholder 5"/>
          <p:cNvSpPr>
            <a:spLocks noGrp="1"/>
          </p:cNvSpPr>
          <p:nvPr>
            <p:ph type="sldNum" sz="quarter" idx="12"/>
          </p:nvPr>
        </p:nvSpPr>
        <p:spPr/>
        <p:txBody>
          <a:bodyPr/>
          <a:lstStyle/>
          <a:p>
            <a:fld id="{511C5545-0BFC-4754-929C-A08561083B5E}" type="slidenum">
              <a:rPr lang="zh-CN" altLang="en-US" smtClean="0"/>
              <a:t>‹#›</a:t>
            </a:fld>
            <a:endParaRPr lang="zh-CN" altLang="en-US"/>
          </a:p>
        </p:txBody>
      </p:sp>
    </p:spTree>
    <p:extLst>
      <p:ext uri="{BB962C8B-B14F-4D97-AF65-F5344CB8AC3E}">
        <p14:creationId xmlns:p14="http://schemas.microsoft.com/office/powerpoint/2010/main" val="396221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397" y="133840"/>
            <a:ext cx="10058400" cy="728738"/>
          </a:xfrm>
          <a:prstGeom prst="rect">
            <a:avLst/>
          </a:prstGeom>
        </p:spPr>
        <p:txBody>
          <a:bodyPr vert="horz" lIns="91440" tIns="45720" rIns="91440" bIns="45720" rtlCol="0" anchor="b">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1097280" y="1135739"/>
            <a:ext cx="10058400" cy="4733356"/>
          </a:xfrm>
          <a:prstGeom prst="rect">
            <a:avLst/>
          </a:prstGeom>
        </p:spPr>
        <p:txBody>
          <a:bodyPr vert="horz" lIns="0" tIns="45720" rIns="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1DE8E9BB-3773-4906-A3E7-88733CC8E239}" type="datetimeFigureOut">
              <a:rPr lang="zh-CN" altLang="en-US" smtClean="0"/>
              <a:t>2021/9/2</a:t>
            </a:fld>
            <a:endParaRPr lang="zh-CN" alt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511C5545-0BFC-4754-929C-A08561083B5E}" type="slidenum">
              <a:rPr lang="zh-CN" altLang="en-US" smtClean="0"/>
              <a:t>‹#›</a:t>
            </a:fld>
            <a:endParaRPr lang="zh-CN" altLang="en-US"/>
          </a:p>
        </p:txBody>
      </p:sp>
      <p:pic>
        <p:nvPicPr>
          <p:cNvPr id="7" name="图片 6">
            <a:extLst>
              <a:ext uri="{FF2B5EF4-FFF2-40B4-BE49-F238E27FC236}">
                <a16:creationId xmlns:a16="http://schemas.microsoft.com/office/drawing/2014/main" id="{FACC168D-EEA7-4D55-9D9D-2F9938A4843C}"/>
              </a:ext>
            </a:extLst>
          </p:cNvPr>
          <p:cNvPicPr>
            <a:picLocks noChangeAspect="1"/>
          </p:cNvPicPr>
          <p:nvPr userDrawn="1"/>
        </p:nvPicPr>
        <p:blipFill>
          <a:blip r:embed="rId13"/>
          <a:stretch>
            <a:fillRect/>
          </a:stretch>
        </p:blipFill>
        <p:spPr>
          <a:xfrm>
            <a:off x="11282957" y="108027"/>
            <a:ext cx="743833" cy="754551"/>
          </a:xfrm>
          <a:prstGeom prst="rect">
            <a:avLst/>
          </a:prstGeom>
        </p:spPr>
      </p:pic>
    </p:spTree>
    <p:extLst>
      <p:ext uri="{BB962C8B-B14F-4D97-AF65-F5344CB8AC3E}">
        <p14:creationId xmlns:p14="http://schemas.microsoft.com/office/powerpoint/2010/main" val="190754611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Wingdings" panose="05000000000000000000" pitchFamily="2" charset="2"/>
        <a:buChar char="n"/>
        <a:defRPr sz="24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1pPr>
      <a:lvl2pPr marL="384048" indent="-182880" algn="l" defTabSz="914400" rtl="0" eaLnBrk="1" latinLnBrk="0" hangingPunct="1">
        <a:lnSpc>
          <a:spcPct val="90000"/>
        </a:lnSpc>
        <a:spcBef>
          <a:spcPts val="200"/>
        </a:spcBef>
        <a:spcAft>
          <a:spcPts val="400"/>
        </a:spcAft>
        <a:buClr>
          <a:schemeClr val="accent1"/>
        </a:buClr>
        <a:buFont typeface="Calibri" panose="020F0502020204030204" pitchFamily="34" charset="0"/>
        <a:buChar char="●"/>
        <a:defRPr sz="20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2pPr>
      <a:lvl3pPr marL="566928" indent="-182880" algn="l" defTabSz="914400" rtl="0" eaLnBrk="1" latinLnBrk="0" hangingPunct="1">
        <a:lnSpc>
          <a:spcPct val="90000"/>
        </a:lnSpc>
        <a:spcBef>
          <a:spcPts val="200"/>
        </a:spcBef>
        <a:spcAft>
          <a:spcPts val="400"/>
        </a:spcAft>
        <a:buClr>
          <a:schemeClr val="accent1"/>
        </a:buClr>
        <a:buFont typeface="宋体" panose="02010600030101010101" pitchFamily="2" charset="-122"/>
        <a:buChar char="－"/>
        <a:defRPr sz="18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600" kern="1200">
          <a:solidFill>
            <a:schemeClr val="tx1">
              <a:lumMod val="75000"/>
              <a:lumOff val="25000"/>
            </a:schemeClr>
          </a:solidFill>
          <a:latin typeface="Arial Unicode MS" panose="020B0604020202020204" pitchFamily="34" charset="-122"/>
          <a:ea typeface="Arial Unicode MS" panose="020B0604020202020204" pitchFamily="34" charset="-122"/>
          <a:cs typeface="Arial Unicode MS" panose="020B0604020202020204" pitchFamily="34" charset="-122"/>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552975" y="1896804"/>
            <a:ext cx="10813306" cy="2387600"/>
          </a:xfrm>
        </p:spPr>
        <p:txBody>
          <a:bodyPr>
            <a:normAutofit fontScale="90000"/>
          </a:bodyPr>
          <a:lstStyle/>
          <a:p>
            <a:r>
              <a:rPr lang="en-US" altLang="zh-CN" dirty="0"/>
              <a:t>Consideration on </a:t>
            </a:r>
            <a:r>
              <a:rPr lang="en-US" altLang="zh-CN" dirty="0" err="1"/>
              <a:t>Sidelink</a:t>
            </a:r>
            <a:r>
              <a:rPr lang="en-US" altLang="zh-CN" dirty="0"/>
              <a:t> positioning and Ranging</a:t>
            </a:r>
            <a:br>
              <a:rPr lang="en-US" altLang="zh-CN" dirty="0"/>
            </a:br>
            <a:br>
              <a:rPr lang="en-US" altLang="zh-CN" dirty="0"/>
            </a:br>
            <a:r>
              <a:rPr lang="en-US" altLang="zh-CN" sz="4800" dirty="0"/>
              <a:t>xiaomi</a:t>
            </a:r>
            <a:endParaRPr lang="zh-CN" altLang="en-US" sz="4800" dirty="0"/>
          </a:p>
        </p:txBody>
      </p:sp>
      <p:sp>
        <p:nvSpPr>
          <p:cNvPr id="4" name="文本框 3">
            <a:extLst>
              <a:ext uri="{FF2B5EF4-FFF2-40B4-BE49-F238E27FC236}">
                <a16:creationId xmlns:a16="http://schemas.microsoft.com/office/drawing/2014/main" id="{A788B121-866E-4D1B-915D-42FD5C41608C}"/>
              </a:ext>
            </a:extLst>
          </p:cNvPr>
          <p:cNvSpPr txBox="1"/>
          <p:nvPr/>
        </p:nvSpPr>
        <p:spPr>
          <a:xfrm>
            <a:off x="187568" y="113213"/>
            <a:ext cx="11019693" cy="1200329"/>
          </a:xfrm>
          <a:prstGeom prst="rect">
            <a:avLst/>
          </a:prstGeom>
          <a:noFill/>
        </p:spPr>
        <p:txBody>
          <a:bodyPr wrap="square">
            <a:spAutoFit/>
          </a:bodyPr>
          <a:lstStyle/>
          <a:p>
            <a:pPr hangingPunct="1"/>
            <a:r>
              <a:rPr lang="en-GB" altLang="zh-CN" sz="2400" dirty="0">
                <a:solidFill>
                  <a:schemeClr val="tx1">
                    <a:lumMod val="75000"/>
                    <a:lumOff val="25000"/>
                  </a:schemeClr>
                </a:solidFill>
                <a:ea typeface="Arial Unicode MS" panose="020B0604020202020204" pitchFamily="34" charset="-122"/>
              </a:rPr>
              <a:t>3GPP TSG RAN Meeting #93															</a:t>
            </a:r>
            <a:endParaRPr lang="en-US" altLang="zh-CN" sz="2400" dirty="0">
              <a:solidFill>
                <a:schemeClr val="tx1">
                  <a:lumMod val="75000"/>
                  <a:lumOff val="25000"/>
                </a:schemeClr>
              </a:solidFill>
              <a:ea typeface="Arial Unicode MS" panose="020B0604020202020204" pitchFamily="34" charset="-122"/>
            </a:endParaRPr>
          </a:p>
          <a:p>
            <a:pPr hangingPunct="1"/>
            <a:r>
              <a:rPr lang="en-US" altLang="zh-CN" sz="2400" dirty="0">
                <a:solidFill>
                  <a:schemeClr val="tx1">
                    <a:lumMod val="75000"/>
                    <a:lumOff val="25000"/>
                  </a:schemeClr>
                </a:solidFill>
                <a:ea typeface="Arial Unicode MS" panose="020B0604020202020204" pitchFamily="34" charset="-122"/>
              </a:rPr>
              <a:t>Electronic Meeting, Sep. 13 – 17, 2021</a:t>
            </a:r>
            <a:endParaRPr lang="zh-CN" altLang="en-US" sz="2400" dirty="0">
              <a:solidFill>
                <a:schemeClr val="tx1">
                  <a:lumMod val="75000"/>
                  <a:lumOff val="25000"/>
                </a:schemeClr>
              </a:solidFill>
              <a:ea typeface="Arial Unicode MS" panose="020B0604020202020204" pitchFamily="34" charset="-122"/>
            </a:endParaRPr>
          </a:p>
        </p:txBody>
      </p:sp>
      <p:sp>
        <p:nvSpPr>
          <p:cNvPr id="6" name="文本框 5">
            <a:extLst>
              <a:ext uri="{FF2B5EF4-FFF2-40B4-BE49-F238E27FC236}">
                <a16:creationId xmlns:a16="http://schemas.microsoft.com/office/drawing/2014/main" id="{507F31BB-0D13-44CE-A80F-356286B1FCCB}"/>
              </a:ext>
            </a:extLst>
          </p:cNvPr>
          <p:cNvSpPr txBox="1"/>
          <p:nvPr/>
        </p:nvSpPr>
        <p:spPr>
          <a:xfrm>
            <a:off x="9293290" y="113213"/>
            <a:ext cx="1913971" cy="461665"/>
          </a:xfrm>
          <a:prstGeom prst="rect">
            <a:avLst/>
          </a:prstGeom>
          <a:noFill/>
        </p:spPr>
        <p:txBody>
          <a:bodyPr wrap="square">
            <a:spAutoFit/>
          </a:bodyPr>
          <a:lstStyle/>
          <a:p>
            <a:r>
              <a:rPr lang="en-US" altLang="zh-CN" sz="2400" dirty="0">
                <a:solidFill>
                  <a:schemeClr val="tx1">
                    <a:lumMod val="75000"/>
                    <a:lumOff val="25000"/>
                  </a:schemeClr>
                </a:solidFill>
                <a:ea typeface="Arial Unicode MS" panose="020B0604020202020204" pitchFamily="34" charset="-122"/>
              </a:rPr>
              <a:t>RP-211778</a:t>
            </a:r>
            <a:endParaRPr lang="zh-CN" altLang="en-US" sz="2400" dirty="0">
              <a:solidFill>
                <a:schemeClr val="tx1">
                  <a:lumMod val="75000"/>
                  <a:lumOff val="25000"/>
                </a:schemeClr>
              </a:solidFill>
              <a:ea typeface="Arial Unicode MS" panose="020B0604020202020204" pitchFamily="34" charset="-122"/>
            </a:endParaRPr>
          </a:p>
        </p:txBody>
      </p:sp>
    </p:spTree>
    <p:extLst>
      <p:ext uri="{BB962C8B-B14F-4D97-AF65-F5344CB8AC3E}">
        <p14:creationId xmlns:p14="http://schemas.microsoft.com/office/powerpoint/2010/main" val="18191220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384486-F366-4853-B24D-96F39CFBF9FA}"/>
              </a:ext>
            </a:extLst>
          </p:cNvPr>
          <p:cNvSpPr>
            <a:spLocks noGrp="1"/>
          </p:cNvSpPr>
          <p:nvPr>
            <p:ph type="title"/>
          </p:nvPr>
        </p:nvSpPr>
        <p:spPr/>
        <p:txBody>
          <a:bodyPr/>
          <a:lstStyle/>
          <a:p>
            <a:r>
              <a:rPr lang="en-US" altLang="zh-CN" dirty="0"/>
              <a:t>Potential Scope</a:t>
            </a:r>
            <a:endParaRPr lang="zh-CN" altLang="en-US" dirty="0"/>
          </a:p>
        </p:txBody>
      </p:sp>
      <p:sp>
        <p:nvSpPr>
          <p:cNvPr id="3" name="内容占位符 2">
            <a:extLst>
              <a:ext uri="{FF2B5EF4-FFF2-40B4-BE49-F238E27FC236}">
                <a16:creationId xmlns:a16="http://schemas.microsoft.com/office/drawing/2014/main" id="{13AD78B7-B011-471A-95DA-6C784BFF4CD0}"/>
              </a:ext>
            </a:extLst>
          </p:cNvPr>
          <p:cNvSpPr>
            <a:spLocks noGrp="1"/>
          </p:cNvSpPr>
          <p:nvPr>
            <p:ph idx="1"/>
          </p:nvPr>
        </p:nvSpPr>
        <p:spPr>
          <a:xfrm>
            <a:off x="524785" y="2028405"/>
            <a:ext cx="11402171" cy="5044280"/>
          </a:xfrm>
        </p:spPr>
        <p:txBody>
          <a:bodyPr>
            <a:normAutofit/>
          </a:bodyPr>
          <a:lstStyle/>
          <a:p>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Coverage</a:t>
            </a:r>
            <a:r>
              <a:rPr kumimoji="0" lang="zh-CN"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in coverage, partial coverage and out-of-coverage</a:t>
            </a:r>
          </a:p>
          <a:p>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Spectrum: licensed spectrum, </a:t>
            </a:r>
            <a:r>
              <a:rPr lang="en-US" altLang="zh-CN" sz="1800" dirty="0">
                <a:solidFill>
                  <a:schemeClr val="tx1"/>
                </a:solidFill>
                <a:latin typeface="Times New Roman" panose="02020603050405020304" pitchFamily="18" charset="0"/>
                <a:cs typeface="Times New Roman" panose="02020603050405020304" pitchFamily="18" charset="0"/>
              </a:rPr>
              <a:t>Unlicensed band up to 71 GHz </a:t>
            </a:r>
          </a:p>
          <a:p>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Bandwidth: </a:t>
            </a:r>
            <a:r>
              <a:rPr lang="en-US" altLang="zh-CN" sz="1800" dirty="0">
                <a:solidFill>
                  <a:schemeClr val="tx1"/>
                </a:solidFill>
                <a:latin typeface="Times New Roman" panose="02020603050405020304" pitchFamily="18" charset="0"/>
                <a:cs typeface="Times New Roman" panose="02020603050405020304" pitchFamily="18" charset="0"/>
              </a:rPr>
              <a:t>up to [400MHz] are considered</a:t>
            </a:r>
          </a:p>
          <a:p>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8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Sidelink</a:t>
            </a:r>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based positioning and ranging with high priority, </a:t>
            </a:r>
            <a:r>
              <a:rPr kumimoji="0" lang="en-US" altLang="zh-CN" sz="18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Sidelink</a:t>
            </a:r>
            <a:r>
              <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assisted positioning with low priority</a:t>
            </a:r>
          </a:p>
          <a:p>
            <a:r>
              <a:rPr lang="en-US" altLang="zh-CN" sz="1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Power consumption: support power efficient positioning/ranging</a:t>
            </a:r>
          </a:p>
          <a:p>
            <a:r>
              <a:rPr lang="en-US" altLang="zh-CN" sz="1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Low cost: support Redcap UE, support high positioning/ranging signal bandwidth and small communication bandwidth</a:t>
            </a:r>
          </a:p>
          <a:p>
            <a:r>
              <a:rPr lang="en-US" altLang="zh-CN" sz="1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Support one-hop positioning/ranging</a:t>
            </a:r>
          </a:p>
          <a:p>
            <a:r>
              <a:rPr lang="en-US" altLang="zh-CN" sz="1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Support </a:t>
            </a:r>
            <a:r>
              <a:rPr lang="en-US" altLang="zh-CN" sz="1800" dirty="0">
                <a:solidFill>
                  <a:schemeClr val="tx1"/>
                </a:solidFill>
                <a:latin typeface="Times New Roman" panose="02020603050405020304" pitchFamily="18" charset="0"/>
                <a:cs typeface="Times New Roman" panose="02020603050405020304" pitchFamily="18" charset="0"/>
              </a:rPr>
              <a:t>both network initiated and UE initiated positioning &amp; Ranging</a:t>
            </a:r>
          </a:p>
          <a:p>
            <a:r>
              <a:rPr lang="en-US" altLang="zh-CN" sz="1800" dirty="0">
                <a:solidFill>
                  <a:schemeClr val="tx1"/>
                </a:solidFill>
                <a:latin typeface="Times New Roman" panose="02020603050405020304" pitchFamily="18" charset="0"/>
                <a:ea typeface="宋体" panose="02010600030101010101" pitchFamily="2" charset="-122"/>
                <a:cs typeface="Times New Roman" panose="02020603050405020304" pitchFamily="18" charset="0"/>
              </a:rPr>
              <a:t> Support positioning/ranging signal on unlicensed band and control signaling on licensed band</a:t>
            </a:r>
          </a:p>
          <a:p>
            <a:endParaRPr kumimoji="0" lang="en-US" altLang="zh-CN" sz="1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en-US" altLang="zh-CN" sz="1800" b="1" dirty="0"/>
          </a:p>
        </p:txBody>
      </p:sp>
      <p:sp>
        <p:nvSpPr>
          <p:cNvPr id="4" name="矩形 3">
            <a:extLst>
              <a:ext uri="{FF2B5EF4-FFF2-40B4-BE49-F238E27FC236}">
                <a16:creationId xmlns:a16="http://schemas.microsoft.com/office/drawing/2014/main" id="{0E7D309E-6CA0-4433-8E11-4E88D62F4BE5}"/>
              </a:ext>
            </a:extLst>
          </p:cNvPr>
          <p:cNvSpPr/>
          <p:nvPr/>
        </p:nvSpPr>
        <p:spPr>
          <a:xfrm>
            <a:off x="30480" y="922946"/>
            <a:ext cx="11626132" cy="984885"/>
          </a:xfrm>
          <a:prstGeom prst="rect">
            <a:avLst/>
          </a:prstGeom>
        </p:spPr>
        <p:txBody>
          <a:bodyPr wrap="square">
            <a:spAutoFit/>
          </a:bodyPr>
          <a:lstStyle/>
          <a:p>
            <a:pPr marL="201168" lvl="1" indent="0">
              <a:buNone/>
            </a:pPr>
            <a:r>
              <a:rPr lang="en-US" altLang="zh-CN" sz="2900" b="1" dirty="0" err="1">
                <a:latin typeface="Times New Roman" panose="02020603050405020304" pitchFamily="18" charset="0"/>
                <a:cs typeface="Times New Roman" panose="02020603050405020304" pitchFamily="18" charset="0"/>
              </a:rPr>
              <a:t>Sidelink</a:t>
            </a:r>
            <a:r>
              <a:rPr lang="en-US" altLang="zh-CN" sz="2900" b="1" dirty="0">
                <a:latin typeface="Times New Roman" panose="02020603050405020304" pitchFamily="18" charset="0"/>
                <a:cs typeface="Times New Roman" panose="02020603050405020304" pitchFamily="18" charset="0"/>
              </a:rPr>
              <a:t> positioning and ranging considering V2X, public safety and commercial use cases: </a:t>
            </a:r>
          </a:p>
        </p:txBody>
      </p:sp>
    </p:spTree>
    <p:extLst>
      <p:ext uri="{BB962C8B-B14F-4D97-AF65-F5344CB8AC3E}">
        <p14:creationId xmlns:p14="http://schemas.microsoft.com/office/powerpoint/2010/main" val="3358195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76909" y="1187677"/>
            <a:ext cx="10310191" cy="2387600"/>
          </a:xfrm>
        </p:spPr>
        <p:txBody>
          <a:bodyPr/>
          <a:lstStyle/>
          <a:p>
            <a:r>
              <a:rPr lang="en-US" altLang="zh-CN" dirty="0"/>
              <a:t>Thanks</a:t>
            </a:r>
            <a:endParaRPr lang="en-GB" altLang="zh-CN" dirty="0"/>
          </a:p>
        </p:txBody>
      </p:sp>
    </p:spTree>
    <p:extLst>
      <p:ext uri="{BB962C8B-B14F-4D97-AF65-F5344CB8AC3E}">
        <p14:creationId xmlns:p14="http://schemas.microsoft.com/office/powerpoint/2010/main" val="3377599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246490" y="0"/>
            <a:ext cx="11298804" cy="811851"/>
          </a:xfrm>
        </p:spPr>
        <p:txBody>
          <a:bodyPr>
            <a:noAutofit/>
          </a:bodyPr>
          <a:lstStyle/>
          <a:p>
            <a:r>
              <a:rPr lang="en-US" altLang="zh-CN" sz="3200" dirty="0"/>
              <a:t>Clarification on the relationship of </a:t>
            </a:r>
            <a:r>
              <a:rPr lang="en-US" altLang="zh-CN" sz="3200" dirty="0" err="1"/>
              <a:t>sidelink</a:t>
            </a:r>
            <a:r>
              <a:rPr lang="en-US" altLang="zh-CN" sz="3200" dirty="0"/>
              <a:t> positioning &amp; ranging</a:t>
            </a:r>
            <a:endParaRPr lang="zh-CN" altLang="en-US" sz="32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715617" y="1222049"/>
            <a:ext cx="11298804" cy="5258264"/>
          </a:xfrm>
        </p:spPr>
        <p:txBody>
          <a:bodyPr>
            <a:normAutofit fontScale="77500" lnSpcReduction="20000"/>
          </a:bodyPr>
          <a:lstStyle/>
          <a:p>
            <a:pPr marL="0" indent="0">
              <a:buNone/>
            </a:pPr>
            <a:r>
              <a:rPr lang="en-US" altLang="zh-CN" dirty="0"/>
              <a:t>According to 22.261, relative positioning and ranging are defined as:</a:t>
            </a:r>
          </a:p>
          <a:p>
            <a:pPr lvl="1"/>
            <a:r>
              <a:rPr lang="en-GB" altLang="zh-CN" b="1" dirty="0"/>
              <a:t>Ranging:</a:t>
            </a:r>
            <a:r>
              <a:rPr lang="en-GB" altLang="zh-CN" dirty="0"/>
              <a:t> </a:t>
            </a:r>
            <a:r>
              <a:rPr lang="en-US" altLang="zh-CN" dirty="0"/>
              <a:t>refers to the determination of the distance between two UEs and/or the direction of one UE from the other one via direct device connection.</a:t>
            </a:r>
            <a:endParaRPr lang="zh-CN" altLang="zh-CN" dirty="0"/>
          </a:p>
          <a:p>
            <a:pPr lvl="1"/>
            <a:r>
              <a:rPr lang="en-US" altLang="zh-CN" b="1" dirty="0"/>
              <a:t>R</a:t>
            </a:r>
            <a:r>
              <a:rPr lang="en-GB" altLang="zh-CN" b="1" dirty="0"/>
              <a:t>elative positioning:</a:t>
            </a:r>
            <a:r>
              <a:rPr lang="en-GB" altLang="zh-CN" dirty="0"/>
              <a:t> relative positioning is to estimate position relatively to other network elements or relatively to other UEs.</a:t>
            </a:r>
            <a:endParaRPr lang="en-US" altLang="zh-CN" dirty="0"/>
          </a:p>
          <a:p>
            <a:pPr marL="0" indent="0">
              <a:buNone/>
            </a:pPr>
            <a:r>
              <a:rPr lang="en-US" altLang="zh-CN" dirty="0"/>
              <a:t>Based on the above definition, we have the following observations:</a:t>
            </a:r>
          </a:p>
          <a:p>
            <a:pPr lvl="1"/>
            <a:r>
              <a:rPr lang="en-US" altLang="zh-CN" dirty="0"/>
              <a:t> </a:t>
            </a:r>
            <a:r>
              <a:rPr lang="en-US" altLang="zh-CN" b="1" dirty="0"/>
              <a:t>Observation 1: </a:t>
            </a:r>
            <a:r>
              <a:rPr lang="en-US" altLang="zh-CN" dirty="0">
                <a:latin typeface="Times New Roman" panose="02020603050405020304" pitchFamily="18" charset="0"/>
                <a:ea typeface="宋体" panose="02010600030101010101" pitchFamily="2" charset="-122"/>
              </a:rPr>
              <a:t>Ranging emphasizes on acquiring one component of 2D/3D coordinates, e.g. direction, angle.</a:t>
            </a:r>
          </a:p>
          <a:p>
            <a:pPr lvl="1"/>
            <a:r>
              <a:rPr lang="en-US" altLang="zh-CN" dirty="0"/>
              <a:t> </a:t>
            </a:r>
            <a:r>
              <a:rPr lang="en-US" altLang="zh-CN" b="1" dirty="0"/>
              <a:t>Observation 2: </a:t>
            </a:r>
            <a:r>
              <a:rPr lang="en-US" altLang="zh-CN" dirty="0">
                <a:latin typeface="Times New Roman" panose="02020603050405020304" pitchFamily="18" charset="0"/>
                <a:ea typeface="宋体" panose="02010600030101010101" pitchFamily="2" charset="-122"/>
              </a:rPr>
              <a:t>Positioning emphasizes on acquiring 2D/3D absolute/relative coordinates of a UE.</a:t>
            </a:r>
          </a:p>
          <a:p>
            <a:pPr marL="0" indent="0">
              <a:buNone/>
            </a:pPr>
            <a:r>
              <a:rPr lang="en-US" altLang="zh-CN" dirty="0">
                <a:latin typeface="Times New Roman" panose="02020603050405020304" pitchFamily="18" charset="0"/>
                <a:ea typeface="宋体" panose="02010600030101010101" pitchFamily="2" charset="-122"/>
              </a:rPr>
              <a:t>Thus, we have the following conclusion:</a:t>
            </a:r>
          </a:p>
          <a:p>
            <a:pPr lvl="1"/>
            <a:r>
              <a:rPr lang="en-US" altLang="zh-CN" dirty="0">
                <a:latin typeface="Times New Roman" panose="02020603050405020304" pitchFamily="18" charset="0"/>
                <a:ea typeface="宋体" panose="02010600030101010101" pitchFamily="2" charset="-122"/>
              </a:rPr>
              <a:t>For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positioning, it is to acquire 2D/3D absolute/relative coordinates.</a:t>
            </a:r>
          </a:p>
          <a:p>
            <a:pPr lvl="1"/>
            <a:r>
              <a:rPr lang="en-US" altLang="zh-CN" dirty="0">
                <a:latin typeface="Times New Roman" panose="02020603050405020304" pitchFamily="18" charset="0"/>
                <a:ea typeface="宋体" panose="02010600030101010101" pitchFamily="2" charset="-122"/>
              </a:rPr>
              <a:t>For Ranging, it is to acquire one component of 2D/3D coordinates, e.g. direction, angle.</a:t>
            </a:r>
          </a:p>
          <a:p>
            <a:pPr marL="0" indent="0">
              <a:buNone/>
            </a:pPr>
            <a:r>
              <a:rPr lang="en-US" altLang="zh-CN" dirty="0">
                <a:latin typeface="Times New Roman" panose="02020603050405020304" pitchFamily="18" charset="0"/>
                <a:ea typeface="宋体" panose="02010600030101010101" pitchFamily="2" charset="-122"/>
              </a:rPr>
              <a:t>Given that for different use cases, either the whole 2D/3D coordinates or one component of 2D/3D coordinates are required, we suggest that:</a:t>
            </a:r>
          </a:p>
          <a:p>
            <a:pPr marL="0" indent="0">
              <a:buNone/>
            </a:pPr>
            <a:r>
              <a:rPr lang="en-US" altLang="zh-CN" b="1" dirty="0">
                <a:latin typeface="Times New Roman" panose="02020603050405020304" pitchFamily="18" charset="0"/>
                <a:ea typeface="宋体" panose="02010600030101010101" pitchFamily="2" charset="-122"/>
              </a:rPr>
              <a:t>Proposal 1: RAN to agree to use both term of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a:p>
            <a:pPr marL="0" indent="0">
              <a:buNone/>
            </a:pPr>
            <a:r>
              <a:rPr lang="en-US" altLang="zh-CN" b="1" dirty="0">
                <a:latin typeface="Times New Roman" panose="02020603050405020304" pitchFamily="18" charset="0"/>
                <a:ea typeface="宋体" panose="02010600030101010101" pitchFamily="2" charset="-122"/>
              </a:rPr>
              <a:t>Proposal 2: Solution should allow acquiring either the whole 2D/3D coordinates or only one component of 2D/3D coordinates, e.g. distance or angle.</a:t>
            </a:r>
          </a:p>
          <a:p>
            <a:pPr marL="0" indent="0">
              <a:buNone/>
            </a:pPr>
            <a:r>
              <a:rPr lang="en-US" altLang="zh-CN" dirty="0">
                <a:latin typeface="Times New Roman" panose="02020603050405020304" pitchFamily="18" charset="0"/>
                <a:ea typeface="宋体" panose="02010600030101010101" pitchFamily="2" charset="-122"/>
              </a:rPr>
              <a:t>Although the slight requirement differences in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positioning and ranging, technical solutions are quite similar.</a:t>
            </a:r>
          </a:p>
          <a:p>
            <a:pPr marL="0" indent="0">
              <a:buNone/>
            </a:pPr>
            <a:r>
              <a:rPr lang="en-US" altLang="zh-CN" b="1" dirty="0">
                <a:latin typeface="Times New Roman" panose="02020603050405020304" pitchFamily="18" charset="0"/>
                <a:ea typeface="宋体" panose="02010600030101010101" pitchFamily="2" charset="-122"/>
              </a:rPr>
              <a:t>Proposal 3: A unified solution is applicable for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p:txBody>
      </p:sp>
    </p:spTree>
    <p:extLst>
      <p:ext uri="{BB962C8B-B14F-4D97-AF65-F5344CB8AC3E}">
        <p14:creationId xmlns:p14="http://schemas.microsoft.com/office/powerpoint/2010/main" val="19452360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p:txBody>
          <a:bodyPr/>
          <a:lstStyle/>
          <a:p>
            <a:r>
              <a:rPr lang="en-US" altLang="zh-CN" dirty="0"/>
              <a:t>Use cases to consider</a:t>
            </a:r>
            <a:endParaRPr lang="zh-CN" altLang="en-US"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879752" y="1192667"/>
            <a:ext cx="10683251" cy="2884333"/>
          </a:xfrm>
        </p:spPr>
        <p:txBody>
          <a:bodyPr>
            <a:normAutofit fontScale="92500" lnSpcReduction="20000"/>
          </a:bodyPr>
          <a:lstStyle/>
          <a:p>
            <a:r>
              <a:rPr lang="en-US" altLang="zh-CN" dirty="0"/>
              <a:t> There are two SI/WIs related to </a:t>
            </a:r>
            <a:r>
              <a:rPr lang="en-US" altLang="zh-CN" dirty="0" err="1"/>
              <a:t>sidelink</a:t>
            </a:r>
            <a:r>
              <a:rPr lang="en-US" altLang="zh-CN" dirty="0"/>
              <a:t> positioning and ranging</a:t>
            </a:r>
          </a:p>
          <a:p>
            <a:pPr lvl="1"/>
            <a:r>
              <a:rPr lang="en-US" altLang="zh-CN" dirty="0"/>
              <a:t>R17 RAN level SI: </a:t>
            </a:r>
            <a:r>
              <a:rPr lang="en-GB" altLang="zh-CN" dirty="0" err="1"/>
              <a:t>FS_NR_pos_cov</a:t>
            </a:r>
            <a:r>
              <a:rPr lang="en-GB" altLang="zh-CN" dirty="0"/>
              <a:t> (TR38.845)</a:t>
            </a:r>
          </a:p>
          <a:p>
            <a:pPr lvl="2"/>
            <a:r>
              <a:rPr lang="en-GB" altLang="zh-CN" dirty="0">
                <a:latin typeface="Times New Roman" panose="02020603050405020304" pitchFamily="18" charset="0"/>
                <a:ea typeface="宋体" panose="02010600030101010101" pitchFamily="2" charset="-122"/>
              </a:rPr>
              <a:t>Focus on V2X and public safety use case.</a:t>
            </a:r>
          </a:p>
          <a:p>
            <a:pPr lvl="2"/>
            <a:r>
              <a:rPr lang="en-GB" altLang="zh-CN" dirty="0">
                <a:latin typeface="Times New Roman" panose="02020603050405020304" pitchFamily="18" charset="0"/>
                <a:ea typeface="宋体" panose="02010600030101010101" pitchFamily="2" charset="-122"/>
              </a:rPr>
              <a:t>KPIs include absolute/relative horizontal accuracy, vertical accuracy, confidence level, latency, etc.</a:t>
            </a:r>
            <a:endParaRPr lang="en-US" altLang="zh-CN" dirty="0">
              <a:latin typeface="Times New Roman" panose="02020603050405020304" pitchFamily="18" charset="0"/>
              <a:ea typeface="宋体" panose="02010600030101010101" pitchFamily="2" charset="-122"/>
            </a:endParaRPr>
          </a:p>
          <a:p>
            <a:pPr lvl="1"/>
            <a:r>
              <a:rPr lang="en-US" altLang="zh-CN" dirty="0"/>
              <a:t>R18 SA1 SI/WI: Ranging based services (TR22.855/TS22.261)</a:t>
            </a:r>
          </a:p>
          <a:p>
            <a:pPr lvl="2"/>
            <a:r>
              <a:rPr lang="en-US" altLang="zh-CN" dirty="0"/>
              <a:t>Focus on commercial use cases and public safety.</a:t>
            </a:r>
          </a:p>
          <a:p>
            <a:pPr lvl="3"/>
            <a:r>
              <a:rPr lang="en-US" altLang="zh-CN" dirty="0"/>
              <a:t>For commercial use cases, e.g. smart home, smart city, smart retailor, there are imperious demands from the market to support ranging. Although currently UWB is applied in smart phones like apple, xiaomi, it suffers from power consumption issue (rely on BLE for power management), cost of independent RF, and high interference from </a:t>
            </a:r>
            <a:r>
              <a:rPr lang="en-US" altLang="zh-CN" dirty="0" err="1"/>
              <a:t>WiFi</a:t>
            </a:r>
            <a:r>
              <a:rPr lang="en-US" altLang="zh-CN" dirty="0"/>
              <a:t>. 3GPP has the potential to overcome these drawbacks and develops more competitive technology for ranging.</a:t>
            </a:r>
          </a:p>
          <a:p>
            <a:pPr lvl="2"/>
            <a:r>
              <a:rPr lang="en-US" altLang="zh-CN" dirty="0">
                <a:effectLst/>
                <a:latin typeface="Times New Roman" panose="02020603050405020304" pitchFamily="18" charset="0"/>
                <a:ea typeface="宋体" panose="02010600030101010101" pitchFamily="2" charset="-122"/>
              </a:rPr>
              <a:t>KPIs include distance accuracy, direction accuracy, confidence level, latency, effective ranging distance, ranging interval, concurrent ranging operations, etc.</a:t>
            </a:r>
          </a:p>
        </p:txBody>
      </p:sp>
      <p:grpSp>
        <p:nvGrpSpPr>
          <p:cNvPr id="24" name="组合 23">
            <a:extLst>
              <a:ext uri="{FF2B5EF4-FFF2-40B4-BE49-F238E27FC236}">
                <a16:creationId xmlns:a16="http://schemas.microsoft.com/office/drawing/2014/main" id="{76B7B094-E4AA-46F3-BECE-B8BFB66EE068}"/>
              </a:ext>
            </a:extLst>
          </p:cNvPr>
          <p:cNvGrpSpPr/>
          <p:nvPr/>
        </p:nvGrpSpPr>
        <p:grpSpPr>
          <a:xfrm>
            <a:off x="1828801" y="3761988"/>
            <a:ext cx="8284781" cy="3105350"/>
            <a:chOff x="611132" y="2379890"/>
            <a:chExt cx="10476487" cy="4187479"/>
          </a:xfrm>
        </p:grpSpPr>
        <p:grpSp>
          <p:nvGrpSpPr>
            <p:cNvPr id="25" name="组合 24">
              <a:extLst>
                <a:ext uri="{FF2B5EF4-FFF2-40B4-BE49-F238E27FC236}">
                  <a16:creationId xmlns:a16="http://schemas.microsoft.com/office/drawing/2014/main" id="{22A854D5-B831-40A8-A6C6-591978E4120F}"/>
                </a:ext>
              </a:extLst>
            </p:cNvPr>
            <p:cNvGrpSpPr/>
            <p:nvPr/>
          </p:nvGrpSpPr>
          <p:grpSpPr>
            <a:xfrm>
              <a:off x="6872104" y="2398409"/>
              <a:ext cx="4215515" cy="4168960"/>
              <a:chOff x="6872104" y="2398409"/>
              <a:chExt cx="4215515" cy="4168960"/>
            </a:xfrm>
          </p:grpSpPr>
          <p:pic>
            <p:nvPicPr>
              <p:cNvPr id="43" name="图片 42">
                <a:extLst>
                  <a:ext uri="{FF2B5EF4-FFF2-40B4-BE49-F238E27FC236}">
                    <a16:creationId xmlns:a16="http://schemas.microsoft.com/office/drawing/2014/main" id="{9916FCB5-034E-4A66-90FD-B1D6A224C09E}"/>
                  </a:ext>
                </a:extLst>
              </p:cNvPr>
              <p:cNvPicPr>
                <a:picLocks noChangeAspect="1"/>
              </p:cNvPicPr>
              <p:nvPr/>
            </p:nvPicPr>
            <p:blipFill>
              <a:blip r:embed="rId2"/>
              <a:stretch>
                <a:fillRect/>
              </a:stretch>
            </p:blipFill>
            <p:spPr>
              <a:xfrm>
                <a:off x="9578963" y="4472014"/>
                <a:ext cx="1508656" cy="2095355"/>
              </a:xfrm>
              <a:prstGeom prst="rect">
                <a:avLst/>
              </a:prstGeom>
            </p:spPr>
          </p:pic>
          <p:pic>
            <p:nvPicPr>
              <p:cNvPr id="44" name="Picture 6">
                <a:extLst>
                  <a:ext uri="{FF2B5EF4-FFF2-40B4-BE49-F238E27FC236}">
                    <a16:creationId xmlns:a16="http://schemas.microsoft.com/office/drawing/2014/main" id="{A644BB5F-126E-4A82-80BD-8D7EFEE0DB6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72104" y="2398409"/>
                <a:ext cx="2881457" cy="2881457"/>
              </a:xfrm>
              <a:prstGeom prst="rect">
                <a:avLst/>
              </a:prstGeom>
              <a:noFill/>
              <a:extLst>
                <a:ext uri="{909E8E84-426E-40DD-AFC4-6F175D3DCCD1}">
                  <a14:hiddenFill xmlns:a14="http://schemas.microsoft.com/office/drawing/2010/main">
                    <a:solidFill>
                      <a:srgbClr val="FFFFFF"/>
                    </a:solidFill>
                  </a14:hiddenFill>
                </a:ext>
              </a:extLst>
            </p:spPr>
          </p:pic>
          <p:cxnSp>
            <p:nvCxnSpPr>
              <p:cNvPr id="45" name="直接箭头连接符 44">
                <a:extLst>
                  <a:ext uri="{FF2B5EF4-FFF2-40B4-BE49-F238E27FC236}">
                    <a16:creationId xmlns:a16="http://schemas.microsoft.com/office/drawing/2014/main" id="{39DBD902-E980-474D-BBC9-7776E0573748}"/>
                  </a:ext>
                </a:extLst>
              </p:cNvPr>
              <p:cNvCxnSpPr>
                <a:cxnSpLocks/>
              </p:cNvCxnSpPr>
              <p:nvPr/>
            </p:nvCxnSpPr>
            <p:spPr>
              <a:xfrm flipH="1" flipV="1">
                <a:off x="7936516" y="3355920"/>
                <a:ext cx="2090783" cy="2163772"/>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文本框 45">
                <a:extLst>
                  <a:ext uri="{FF2B5EF4-FFF2-40B4-BE49-F238E27FC236}">
                    <a16:creationId xmlns:a16="http://schemas.microsoft.com/office/drawing/2014/main" id="{5CE57929-465D-4222-8102-1C4311D958C2}"/>
                  </a:ext>
                </a:extLst>
              </p:cNvPr>
              <p:cNvSpPr txBox="1"/>
              <p:nvPr/>
            </p:nvSpPr>
            <p:spPr>
              <a:xfrm rot="2711523">
                <a:off x="8305961" y="4675083"/>
                <a:ext cx="1641155" cy="523220"/>
              </a:xfrm>
              <a:prstGeom prst="rect">
                <a:avLst/>
              </a:prstGeom>
              <a:noFill/>
            </p:spPr>
            <p:txBody>
              <a:bodyPr wrap="none" rtlCol="0">
                <a:spAutoFit/>
              </a:bodyPr>
              <a:lstStyle/>
              <a:p>
                <a:r>
                  <a:rPr lang="en-US" altLang="zh-CN" sz="1400" dirty="0"/>
                  <a:t>Open the door</a:t>
                </a:r>
              </a:p>
              <a:p>
                <a:r>
                  <a:rPr lang="en-US" altLang="zh-CN" sz="1400" dirty="0"/>
                  <a:t>if distance &lt; e.g. 1m</a:t>
                </a:r>
                <a:endParaRPr lang="zh-CN" altLang="en-US" sz="1400" dirty="0"/>
              </a:p>
            </p:txBody>
          </p:sp>
        </p:grpSp>
        <p:grpSp>
          <p:nvGrpSpPr>
            <p:cNvPr id="27" name="组合 26">
              <a:extLst>
                <a:ext uri="{FF2B5EF4-FFF2-40B4-BE49-F238E27FC236}">
                  <a16:creationId xmlns:a16="http://schemas.microsoft.com/office/drawing/2014/main" id="{5F759204-2FAA-4303-B8D6-3374ED77CA08}"/>
                </a:ext>
              </a:extLst>
            </p:cNvPr>
            <p:cNvGrpSpPr/>
            <p:nvPr/>
          </p:nvGrpSpPr>
          <p:grpSpPr>
            <a:xfrm>
              <a:off x="611132" y="3235749"/>
              <a:ext cx="4241633" cy="2975185"/>
              <a:chOff x="18616" y="1670247"/>
              <a:chExt cx="10051329" cy="4571948"/>
            </a:xfrm>
          </p:grpSpPr>
          <p:sp>
            <p:nvSpPr>
              <p:cNvPr id="30" name="文本框 29">
                <a:extLst>
                  <a:ext uri="{FF2B5EF4-FFF2-40B4-BE49-F238E27FC236}">
                    <a16:creationId xmlns:a16="http://schemas.microsoft.com/office/drawing/2014/main" id="{BBCE76A1-A11C-4CAD-9D67-BA7D475A24FE}"/>
                  </a:ext>
                </a:extLst>
              </p:cNvPr>
              <p:cNvSpPr txBox="1"/>
              <p:nvPr/>
            </p:nvSpPr>
            <p:spPr>
              <a:xfrm>
                <a:off x="1585795" y="1670247"/>
                <a:ext cx="1066317" cy="369332"/>
              </a:xfrm>
              <a:prstGeom prst="rect">
                <a:avLst/>
              </a:prstGeom>
              <a:noFill/>
            </p:spPr>
            <p:txBody>
              <a:bodyPr wrap="none" rtlCol="0">
                <a:spAutoFit/>
              </a:bodyPr>
              <a:lstStyle/>
              <a:p>
                <a:r>
                  <a:rPr lang="en-US" altLang="zh-CN" dirty="0"/>
                  <a:t>bed lamp</a:t>
                </a:r>
                <a:endParaRPr lang="zh-CN" altLang="en-US" dirty="0"/>
              </a:p>
            </p:txBody>
          </p:sp>
          <p:sp>
            <p:nvSpPr>
              <p:cNvPr id="31" name="对话气泡: 矩形 30">
                <a:extLst>
                  <a:ext uri="{FF2B5EF4-FFF2-40B4-BE49-F238E27FC236}">
                    <a16:creationId xmlns:a16="http://schemas.microsoft.com/office/drawing/2014/main" id="{ED30F2B2-8C43-459B-BFBA-7412233AAEA6}"/>
                  </a:ext>
                </a:extLst>
              </p:cNvPr>
              <p:cNvSpPr/>
              <p:nvPr/>
            </p:nvSpPr>
            <p:spPr>
              <a:xfrm>
                <a:off x="6846377" y="4503390"/>
                <a:ext cx="3223568" cy="1181100"/>
              </a:xfrm>
              <a:prstGeom prst="wedgeRectCallout">
                <a:avLst>
                  <a:gd name="adj1" fmla="val -93908"/>
                  <a:gd name="adj2" fmla="val 1411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t>Phone pops up the control interface of TV</a:t>
                </a:r>
                <a:endParaRPr lang="zh-CN" altLang="en-US" sz="1000" dirty="0"/>
              </a:p>
            </p:txBody>
          </p:sp>
          <p:pic>
            <p:nvPicPr>
              <p:cNvPr id="32" name="图片 31">
                <a:extLst>
                  <a:ext uri="{FF2B5EF4-FFF2-40B4-BE49-F238E27FC236}">
                    <a16:creationId xmlns:a16="http://schemas.microsoft.com/office/drawing/2014/main" id="{9D911B85-3B05-432B-AEB5-78C39800CDDC}"/>
                  </a:ext>
                </a:extLst>
              </p:cNvPr>
              <p:cNvPicPr>
                <a:picLocks noChangeAspect="1"/>
              </p:cNvPicPr>
              <p:nvPr/>
            </p:nvPicPr>
            <p:blipFill>
              <a:blip r:embed="rId4"/>
              <a:stretch>
                <a:fillRect/>
              </a:stretch>
            </p:blipFill>
            <p:spPr>
              <a:xfrm>
                <a:off x="4978798" y="1764148"/>
                <a:ext cx="4558134" cy="2148026"/>
              </a:xfrm>
              <a:prstGeom prst="rect">
                <a:avLst/>
              </a:prstGeom>
            </p:spPr>
          </p:pic>
          <p:pic>
            <p:nvPicPr>
              <p:cNvPr id="33" name="图片 32">
                <a:extLst>
                  <a:ext uri="{FF2B5EF4-FFF2-40B4-BE49-F238E27FC236}">
                    <a16:creationId xmlns:a16="http://schemas.microsoft.com/office/drawing/2014/main" id="{8916AC16-FF78-453F-AEFF-8826DB43D504}"/>
                  </a:ext>
                </a:extLst>
              </p:cNvPr>
              <p:cNvPicPr>
                <a:picLocks noChangeAspect="1"/>
              </p:cNvPicPr>
              <p:nvPr/>
            </p:nvPicPr>
            <p:blipFill>
              <a:blip r:embed="rId5"/>
              <a:stretch>
                <a:fillRect/>
              </a:stretch>
            </p:blipFill>
            <p:spPr>
              <a:xfrm>
                <a:off x="2200342" y="2725087"/>
                <a:ext cx="1248337" cy="1036145"/>
              </a:xfrm>
              <a:prstGeom prst="rect">
                <a:avLst/>
              </a:prstGeom>
            </p:spPr>
          </p:pic>
          <p:pic>
            <p:nvPicPr>
              <p:cNvPr id="34" name="图片 33">
                <a:extLst>
                  <a:ext uri="{FF2B5EF4-FFF2-40B4-BE49-F238E27FC236}">
                    <a16:creationId xmlns:a16="http://schemas.microsoft.com/office/drawing/2014/main" id="{E1DA209F-AEB4-4B00-976E-5F4ABE4D81D3}"/>
                  </a:ext>
                </a:extLst>
              </p:cNvPr>
              <p:cNvPicPr>
                <a:picLocks noChangeAspect="1"/>
              </p:cNvPicPr>
              <p:nvPr/>
            </p:nvPicPr>
            <p:blipFill>
              <a:blip r:embed="rId6"/>
              <a:stretch>
                <a:fillRect/>
              </a:stretch>
            </p:blipFill>
            <p:spPr>
              <a:xfrm>
                <a:off x="4342588" y="4748117"/>
                <a:ext cx="1101566" cy="1494078"/>
              </a:xfrm>
              <a:prstGeom prst="rect">
                <a:avLst/>
              </a:prstGeom>
            </p:spPr>
          </p:pic>
          <p:pic>
            <p:nvPicPr>
              <p:cNvPr id="35" name="图片 34">
                <a:extLst>
                  <a:ext uri="{FF2B5EF4-FFF2-40B4-BE49-F238E27FC236}">
                    <a16:creationId xmlns:a16="http://schemas.microsoft.com/office/drawing/2014/main" id="{B770772B-C91B-43BF-842A-21774185D32C}"/>
                  </a:ext>
                </a:extLst>
              </p:cNvPr>
              <p:cNvPicPr>
                <a:picLocks noChangeAspect="1"/>
              </p:cNvPicPr>
              <p:nvPr/>
            </p:nvPicPr>
            <p:blipFill>
              <a:blip r:embed="rId7"/>
              <a:stretch>
                <a:fillRect/>
              </a:stretch>
            </p:blipFill>
            <p:spPr>
              <a:xfrm rot="2490198">
                <a:off x="5340478" y="5188397"/>
                <a:ext cx="192449" cy="397272"/>
              </a:xfrm>
              <a:prstGeom prst="rect">
                <a:avLst/>
              </a:prstGeom>
            </p:spPr>
          </p:pic>
          <p:pic>
            <p:nvPicPr>
              <p:cNvPr id="36" name="图片 35">
                <a:extLst>
                  <a:ext uri="{FF2B5EF4-FFF2-40B4-BE49-F238E27FC236}">
                    <a16:creationId xmlns:a16="http://schemas.microsoft.com/office/drawing/2014/main" id="{9D7E70F9-DC2F-44F6-976B-A422D24F512A}"/>
                  </a:ext>
                </a:extLst>
              </p:cNvPr>
              <p:cNvPicPr>
                <a:picLocks noChangeAspect="1"/>
              </p:cNvPicPr>
              <p:nvPr/>
            </p:nvPicPr>
            <p:blipFill>
              <a:blip r:embed="rId7"/>
              <a:stretch>
                <a:fillRect/>
              </a:stretch>
            </p:blipFill>
            <p:spPr>
              <a:xfrm rot="19399718">
                <a:off x="4209338" y="5210961"/>
                <a:ext cx="208215" cy="429815"/>
              </a:xfrm>
              <a:prstGeom prst="rect">
                <a:avLst/>
              </a:prstGeom>
            </p:spPr>
          </p:pic>
          <p:cxnSp>
            <p:nvCxnSpPr>
              <p:cNvPr id="37" name="直接箭头连接符 36">
                <a:extLst>
                  <a:ext uri="{FF2B5EF4-FFF2-40B4-BE49-F238E27FC236}">
                    <a16:creationId xmlns:a16="http://schemas.microsoft.com/office/drawing/2014/main" id="{2781DB81-440F-4829-9ECD-F7CF4E034BB5}"/>
                  </a:ext>
                </a:extLst>
              </p:cNvPr>
              <p:cNvCxnSpPr>
                <a:cxnSpLocks/>
                <a:stCxn id="36" idx="0"/>
              </p:cNvCxnSpPr>
              <p:nvPr/>
            </p:nvCxnSpPr>
            <p:spPr>
              <a:xfrm flipH="1" flipV="1">
                <a:off x="3254865" y="3838577"/>
                <a:ext cx="860660" cy="14149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9" name="对话气泡: 矩形 38">
                <a:extLst>
                  <a:ext uri="{FF2B5EF4-FFF2-40B4-BE49-F238E27FC236}">
                    <a16:creationId xmlns:a16="http://schemas.microsoft.com/office/drawing/2014/main" id="{D5F3F598-66A1-43E1-B62C-73A4CB13E23B}"/>
                  </a:ext>
                </a:extLst>
              </p:cNvPr>
              <p:cNvSpPr/>
              <p:nvPr/>
            </p:nvSpPr>
            <p:spPr>
              <a:xfrm>
                <a:off x="18616" y="4483192"/>
                <a:ext cx="2930983" cy="1287325"/>
              </a:xfrm>
              <a:prstGeom prst="wedgeRectCallout">
                <a:avLst>
                  <a:gd name="adj1" fmla="val 95786"/>
                  <a:gd name="adj2" fmla="val 1008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t>Phone pops up the control interface of bed lamp</a:t>
                </a:r>
                <a:endParaRPr lang="zh-CN" altLang="en-US" sz="1000" dirty="0"/>
              </a:p>
            </p:txBody>
          </p:sp>
          <p:cxnSp>
            <p:nvCxnSpPr>
              <p:cNvPr id="40" name="直接箭头连接符 39">
                <a:extLst>
                  <a:ext uri="{FF2B5EF4-FFF2-40B4-BE49-F238E27FC236}">
                    <a16:creationId xmlns:a16="http://schemas.microsoft.com/office/drawing/2014/main" id="{B91F7F60-3293-4D87-A4C0-EBFE5310B692}"/>
                  </a:ext>
                </a:extLst>
              </p:cNvPr>
              <p:cNvCxnSpPr>
                <a:cxnSpLocks/>
                <a:stCxn id="35" idx="0"/>
              </p:cNvCxnSpPr>
              <p:nvPr/>
            </p:nvCxnSpPr>
            <p:spPr>
              <a:xfrm flipV="1">
                <a:off x="5639684" y="3838577"/>
                <a:ext cx="1374928" cy="139969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6780AC1D-629D-4907-AA81-63581864A06C}"/>
                  </a:ext>
                </a:extLst>
              </p:cNvPr>
              <p:cNvSpPr txBox="1"/>
              <p:nvPr/>
            </p:nvSpPr>
            <p:spPr>
              <a:xfrm>
                <a:off x="6545280" y="3985772"/>
                <a:ext cx="2355442" cy="472959"/>
              </a:xfrm>
              <a:prstGeom prst="rect">
                <a:avLst/>
              </a:prstGeom>
              <a:noFill/>
            </p:spPr>
            <p:txBody>
              <a:bodyPr wrap="none" rtlCol="0">
                <a:spAutoFit/>
              </a:bodyPr>
              <a:lstStyle/>
              <a:p>
                <a:r>
                  <a:rPr lang="en-US" altLang="zh-CN" sz="1400" dirty="0"/>
                  <a:t>point to TV</a:t>
                </a:r>
                <a:endParaRPr lang="zh-CN" altLang="en-US" sz="1400" dirty="0"/>
              </a:p>
            </p:txBody>
          </p:sp>
          <p:sp>
            <p:nvSpPr>
              <p:cNvPr id="42" name="文本框 41">
                <a:extLst>
                  <a:ext uri="{FF2B5EF4-FFF2-40B4-BE49-F238E27FC236}">
                    <a16:creationId xmlns:a16="http://schemas.microsoft.com/office/drawing/2014/main" id="{15B6D7D4-BB57-47F9-911F-9359F726C73E}"/>
                  </a:ext>
                </a:extLst>
              </p:cNvPr>
              <p:cNvSpPr txBox="1"/>
              <p:nvPr/>
            </p:nvSpPr>
            <p:spPr>
              <a:xfrm>
                <a:off x="3506938" y="3970894"/>
                <a:ext cx="2769492" cy="472959"/>
              </a:xfrm>
              <a:prstGeom prst="rect">
                <a:avLst/>
              </a:prstGeom>
              <a:noFill/>
            </p:spPr>
            <p:txBody>
              <a:bodyPr wrap="none" rtlCol="0">
                <a:spAutoFit/>
              </a:bodyPr>
              <a:lstStyle/>
              <a:p>
                <a:r>
                  <a:rPr lang="en-US" altLang="zh-CN" sz="1400" dirty="0"/>
                  <a:t>point to lamp</a:t>
                </a:r>
                <a:endParaRPr lang="zh-CN" altLang="en-US" sz="1400" dirty="0"/>
              </a:p>
            </p:txBody>
          </p:sp>
        </p:grpSp>
        <p:sp>
          <p:nvSpPr>
            <p:cNvPr id="28" name="文本框 27">
              <a:extLst>
                <a:ext uri="{FF2B5EF4-FFF2-40B4-BE49-F238E27FC236}">
                  <a16:creationId xmlns:a16="http://schemas.microsoft.com/office/drawing/2014/main" id="{5F18F335-17E5-420D-91D8-DB7F2B769513}"/>
                </a:ext>
              </a:extLst>
            </p:cNvPr>
            <p:cNvSpPr txBox="1"/>
            <p:nvPr/>
          </p:nvSpPr>
          <p:spPr>
            <a:xfrm>
              <a:off x="1765732" y="2666755"/>
              <a:ext cx="2434949" cy="622543"/>
            </a:xfrm>
            <a:prstGeom prst="rect">
              <a:avLst/>
            </a:prstGeom>
            <a:noFill/>
          </p:spPr>
          <p:txBody>
            <a:bodyPr wrap="square">
              <a:spAutoFit/>
            </a:bodyPr>
            <a:lstStyle/>
            <a:p>
              <a:r>
                <a:rPr lang="en-US" altLang="zh-CN" sz="2400" dirty="0">
                  <a:solidFill>
                    <a:schemeClr val="bg2">
                      <a:lumMod val="50000"/>
                    </a:schemeClr>
                  </a:solidFill>
                  <a:latin typeface="Times New Roman" panose="02020603050405020304" pitchFamily="18" charset="0"/>
                  <a:ea typeface="宋体" panose="02010600030101010101" pitchFamily="2" charset="-122"/>
                </a:rPr>
                <a:t>Smart Home</a:t>
              </a:r>
              <a:endParaRPr lang="zh-CN" altLang="en-US" sz="2400" dirty="0">
                <a:solidFill>
                  <a:schemeClr val="bg2">
                    <a:lumMod val="50000"/>
                  </a:schemeClr>
                </a:solidFill>
              </a:endParaRPr>
            </a:p>
          </p:txBody>
        </p:sp>
        <p:sp>
          <p:nvSpPr>
            <p:cNvPr id="29" name="文本框 28">
              <a:extLst>
                <a:ext uri="{FF2B5EF4-FFF2-40B4-BE49-F238E27FC236}">
                  <a16:creationId xmlns:a16="http://schemas.microsoft.com/office/drawing/2014/main" id="{8A7B94AE-0E82-4E4A-ADEA-D69402C496B1}"/>
                </a:ext>
              </a:extLst>
            </p:cNvPr>
            <p:cNvSpPr txBox="1"/>
            <p:nvPr/>
          </p:nvSpPr>
          <p:spPr>
            <a:xfrm>
              <a:off x="7344987" y="2379890"/>
              <a:ext cx="2509454" cy="622543"/>
            </a:xfrm>
            <a:prstGeom prst="rect">
              <a:avLst/>
            </a:prstGeom>
            <a:noFill/>
          </p:spPr>
          <p:txBody>
            <a:bodyPr wrap="square">
              <a:spAutoFit/>
            </a:bodyPr>
            <a:lstStyle/>
            <a:p>
              <a:r>
                <a:rPr lang="en-US" altLang="zh-CN" sz="2400" dirty="0">
                  <a:solidFill>
                    <a:schemeClr val="bg2">
                      <a:lumMod val="50000"/>
                    </a:schemeClr>
                  </a:solidFill>
                  <a:latin typeface="Times New Roman" panose="02020603050405020304" pitchFamily="18" charset="0"/>
                  <a:ea typeface="宋体" panose="02010600030101010101" pitchFamily="2" charset="-122"/>
                </a:rPr>
                <a:t>Smart City</a:t>
              </a:r>
              <a:endParaRPr lang="zh-CN" altLang="en-US" sz="2400" dirty="0">
                <a:solidFill>
                  <a:schemeClr val="bg2">
                    <a:lumMod val="50000"/>
                  </a:schemeClr>
                </a:solidFill>
              </a:endParaRPr>
            </a:p>
          </p:txBody>
        </p:sp>
      </p:grpSp>
    </p:spTree>
    <p:extLst>
      <p:ext uri="{BB962C8B-B14F-4D97-AF65-F5344CB8AC3E}">
        <p14:creationId xmlns:p14="http://schemas.microsoft.com/office/powerpoint/2010/main" val="37391270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Uniqueness of commercial use cases from V2X</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20"/>
            <a:ext cx="10058400" cy="5044280"/>
          </a:xfrm>
        </p:spPr>
        <p:txBody>
          <a:bodyPr>
            <a:normAutofit fontScale="92500" lnSpcReduction="20000"/>
          </a:bodyPr>
          <a:lstStyle/>
          <a:p>
            <a:r>
              <a:rPr lang="en-US" altLang="zh-CN" dirty="0">
                <a:latin typeface="Times New Roman" panose="02020603050405020304" pitchFamily="18" charset="0"/>
                <a:ea typeface="宋体" panose="02010600030101010101" pitchFamily="2" charset="-122"/>
              </a:rPr>
              <a:t>Power consumption</a:t>
            </a:r>
          </a:p>
          <a:p>
            <a:pPr lvl="1"/>
            <a:r>
              <a:rPr lang="en-US" altLang="zh-CN" dirty="0">
                <a:latin typeface="Times New Roman" panose="02020603050405020304" pitchFamily="18" charset="0"/>
                <a:ea typeface="宋体" panose="02010600030101010101" pitchFamily="2" charset="-122"/>
              </a:rPr>
              <a:t>Different from vehicle and smart phone, IoT devices require to work for months when applying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positioning/Ranging</a:t>
            </a:r>
          </a:p>
          <a:p>
            <a:r>
              <a:rPr lang="en-US" altLang="zh-CN" dirty="0">
                <a:latin typeface="Times New Roman" panose="02020603050405020304" pitchFamily="18" charset="0"/>
                <a:ea typeface="宋体" panose="02010600030101010101" pitchFamily="2" charset="-122"/>
              </a:rPr>
              <a:t>Low cost</a:t>
            </a:r>
          </a:p>
          <a:p>
            <a:pPr lvl="1"/>
            <a:r>
              <a:rPr lang="en-US" altLang="zh-CN" dirty="0">
                <a:latin typeface="Times New Roman" panose="02020603050405020304" pitchFamily="18" charset="0"/>
                <a:ea typeface="宋体" panose="02010600030101010101" pitchFamily="2" charset="-122"/>
              </a:rPr>
              <a:t>IoT devices requires low cost</a:t>
            </a:r>
          </a:p>
          <a:p>
            <a:pPr lvl="2"/>
            <a:r>
              <a:rPr lang="en-US" altLang="zh-CN" dirty="0">
                <a:latin typeface="Times New Roman" panose="02020603050405020304" pitchFamily="18" charset="0"/>
                <a:ea typeface="宋体" panose="02010600030101010101" pitchFamily="2" charset="-122"/>
              </a:rPr>
              <a:t>For low positioning/ranging accuracy requirement, support Redcap UE</a:t>
            </a:r>
          </a:p>
          <a:p>
            <a:pPr lvl="2"/>
            <a:r>
              <a:rPr lang="en-US" altLang="zh-CN" dirty="0">
                <a:latin typeface="Times New Roman" panose="02020603050405020304" pitchFamily="18" charset="0"/>
                <a:ea typeface="宋体" panose="02010600030101010101" pitchFamily="2" charset="-122"/>
              </a:rPr>
              <a:t>For high positioning/ranging accuracy requirement, consider to support large positioning/ranging signal bandwidth and small communication bandwidth.</a:t>
            </a:r>
          </a:p>
          <a:p>
            <a:r>
              <a:rPr lang="en-US" altLang="zh-CN" dirty="0">
                <a:latin typeface="Times New Roman" panose="02020603050405020304" pitchFamily="18" charset="0"/>
                <a:ea typeface="宋体" panose="02010600030101010101" pitchFamily="2" charset="-122"/>
              </a:rPr>
              <a:t>Security and privacy</a:t>
            </a:r>
          </a:p>
          <a:p>
            <a:pPr lvl="1"/>
            <a:r>
              <a:rPr lang="en-US" altLang="zh-CN" dirty="0">
                <a:latin typeface="Times New Roman" panose="02020603050405020304" pitchFamily="18" charset="0"/>
                <a:ea typeface="宋体" panose="02010600030101010101" pitchFamily="2" charset="-122"/>
              </a:rPr>
              <a:t> The position IoT devices may not link to user’s location.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positioning/ranging may be performed without security, e.g. broadcast mode.</a:t>
            </a:r>
          </a:p>
          <a:p>
            <a:r>
              <a:rPr lang="en-US" altLang="zh-CN" dirty="0">
                <a:latin typeface="Times New Roman" panose="02020603050405020304" pitchFamily="18" charset="0"/>
                <a:ea typeface="宋体" panose="02010600030101010101" pitchFamily="2" charset="-122"/>
              </a:rPr>
              <a:t>Capacity</a:t>
            </a:r>
          </a:p>
          <a:p>
            <a:pPr lvl="1"/>
            <a:r>
              <a:rPr lang="en-US" altLang="zh-CN" dirty="0">
                <a:latin typeface="Times New Roman" panose="02020603050405020304" pitchFamily="18" charset="0"/>
                <a:ea typeface="宋体" panose="02010600030101010101" pitchFamily="2" charset="-122"/>
              </a:rPr>
              <a:t>Unlike V2X and public safety, their might be a large number of IoT devices in an area, the positioning/ranging capacity in an area should be considered.</a:t>
            </a:r>
          </a:p>
          <a:p>
            <a:pPr marL="201168" lvl="1" indent="0">
              <a:buNone/>
            </a:pPr>
            <a:r>
              <a:rPr lang="en-US" altLang="zh-CN" b="1" dirty="0">
                <a:latin typeface="Times New Roman" panose="02020603050405020304" pitchFamily="18" charset="0"/>
                <a:ea typeface="宋体" panose="02010600030101010101" pitchFamily="2" charset="-122"/>
              </a:rPr>
              <a:t>Proposal 4</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Both commercial and V2X use cases need to be considered in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a:p>
            <a:pPr marL="201168" lvl="1" indent="0">
              <a:buNone/>
            </a:pPr>
            <a:r>
              <a:rPr lang="en-US" altLang="zh-CN" b="1" dirty="0">
                <a:latin typeface="Times New Roman" panose="02020603050405020304" pitchFamily="18" charset="0"/>
                <a:ea typeface="宋体" panose="02010600030101010101" pitchFamily="2" charset="-122"/>
              </a:rPr>
              <a:t>Proposal 5: power consumption and cost reduction for IOT device should be considered.</a:t>
            </a:r>
          </a:p>
        </p:txBody>
      </p:sp>
    </p:spTree>
    <p:extLst>
      <p:ext uri="{BB962C8B-B14F-4D97-AF65-F5344CB8AC3E}">
        <p14:creationId xmlns:p14="http://schemas.microsoft.com/office/powerpoint/2010/main" val="3656858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Spectrum</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19"/>
            <a:ext cx="10058400" cy="5594387"/>
          </a:xfrm>
        </p:spPr>
        <p:txBody>
          <a:bodyPr>
            <a:normAutofit fontScale="92500" lnSpcReduction="20000"/>
          </a:bodyPr>
          <a:lstStyle/>
          <a:p>
            <a:r>
              <a:rPr lang="en-US" altLang="zh-CN" dirty="0">
                <a:latin typeface="Times New Roman" panose="02020603050405020304" pitchFamily="18" charset="0"/>
                <a:ea typeface="宋体" panose="02010600030101010101" pitchFamily="2" charset="-122"/>
              </a:rPr>
              <a:t>For V2X</a:t>
            </a:r>
          </a:p>
          <a:p>
            <a:pPr lvl="1"/>
            <a:r>
              <a:rPr lang="en-US" altLang="zh-CN" dirty="0">
                <a:latin typeface="Times New Roman" panose="02020603050405020304" pitchFamily="18" charset="0"/>
                <a:ea typeface="宋体" panose="02010600030101010101" pitchFamily="2" charset="-122"/>
              </a:rPr>
              <a:t>V2X can be deployed on ITS spectrum, however, in some country, e.g. china, the available ITS bandwidth is only 20MHz. To support 10cm accuracy, much larger bandwidth is required.</a:t>
            </a:r>
          </a:p>
          <a:p>
            <a:pPr lvl="1"/>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endParaRPr lang="en-US" altLang="zh-CN" dirty="0">
              <a:latin typeface="Times New Roman" panose="02020603050405020304" pitchFamily="18" charset="0"/>
              <a:ea typeface="宋体" panose="02010600030101010101" pitchFamily="2" charset="-122"/>
            </a:endParaRPr>
          </a:p>
          <a:p>
            <a:r>
              <a:rPr lang="en-US" altLang="zh-CN" dirty="0">
                <a:latin typeface="Times New Roman" panose="02020603050405020304" pitchFamily="18" charset="0"/>
                <a:ea typeface="宋体" panose="02010600030101010101" pitchFamily="2" charset="-122"/>
              </a:rPr>
              <a:t>For commercial use case</a:t>
            </a:r>
          </a:p>
          <a:p>
            <a:pPr lvl="1"/>
            <a:r>
              <a:rPr lang="en-US" altLang="zh-CN" dirty="0">
                <a:latin typeface="Times New Roman" panose="02020603050405020304" pitchFamily="18" charset="0"/>
                <a:ea typeface="宋体" panose="02010600030101010101" pitchFamily="2" charset="-122"/>
              </a:rPr>
              <a:t>commercial use case is much sensitive to the cost and is more tolerant to the reliability, unlicensed spectrum has more advantage than licensed spectrum.</a:t>
            </a:r>
          </a:p>
          <a:p>
            <a:pPr lvl="1"/>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positioning/ranging signal occupies large bandwidth( far more than 100MHz for 10cm accuracy), which is not efficient to use licensed spectrum</a:t>
            </a:r>
          </a:p>
          <a:p>
            <a:pPr marL="201168" lvl="1" indent="0">
              <a:buNone/>
            </a:pPr>
            <a:r>
              <a:rPr lang="en-US" altLang="zh-CN" dirty="0">
                <a:latin typeface="Times New Roman" panose="02020603050405020304" pitchFamily="18" charset="0"/>
                <a:ea typeface="宋体" panose="02010600030101010101" pitchFamily="2" charset="-122"/>
              </a:rPr>
              <a:t>In sum, for both V2X and commercial use case, very large bandwidth is required, </a:t>
            </a:r>
            <a:r>
              <a:rPr lang="en-US" altLang="zh-CN" dirty="0" err="1">
                <a:latin typeface="Times New Roman" panose="02020603050405020304" pitchFamily="18" charset="0"/>
                <a:ea typeface="宋体" panose="02010600030101010101" pitchFamily="2" charset="-122"/>
              </a:rPr>
              <a:t>unlicended</a:t>
            </a:r>
            <a:r>
              <a:rPr lang="en-US" altLang="zh-CN" dirty="0">
                <a:latin typeface="Times New Roman" panose="02020603050405020304" pitchFamily="18" charset="0"/>
                <a:ea typeface="宋体" panose="02010600030101010101" pitchFamily="2" charset="-122"/>
              </a:rPr>
              <a:t> spectrum is the best choice.</a:t>
            </a:r>
          </a:p>
          <a:p>
            <a:pPr marL="201168" lvl="1" indent="0">
              <a:buNone/>
            </a:pPr>
            <a:r>
              <a:rPr lang="en-US" altLang="zh-CN" b="1" dirty="0">
                <a:latin typeface="Times New Roman" panose="02020603050405020304" pitchFamily="18" charset="0"/>
                <a:ea typeface="宋体" panose="02010600030101010101" pitchFamily="2" charset="-122"/>
              </a:rPr>
              <a:t>Proposal 6: unlicensed spectrum is supported for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p:txBody>
      </p:sp>
      <p:graphicFrame>
        <p:nvGraphicFramePr>
          <p:cNvPr id="4" name="表格 3">
            <a:extLst>
              <a:ext uri="{FF2B5EF4-FFF2-40B4-BE49-F238E27FC236}">
                <a16:creationId xmlns:a16="http://schemas.microsoft.com/office/drawing/2014/main" id="{CA4703A2-0AAC-4D72-9133-CC3CEDD674D4}"/>
              </a:ext>
            </a:extLst>
          </p:cNvPr>
          <p:cNvGraphicFramePr>
            <a:graphicFrameLocks noGrp="1"/>
          </p:cNvGraphicFramePr>
          <p:nvPr>
            <p:extLst>
              <p:ext uri="{D42A27DB-BD31-4B8C-83A1-F6EECF244321}">
                <p14:modId xmlns:p14="http://schemas.microsoft.com/office/powerpoint/2010/main" val="1287298269"/>
              </p:ext>
            </p:extLst>
          </p:nvPr>
        </p:nvGraphicFramePr>
        <p:xfrm>
          <a:off x="2239820" y="2166081"/>
          <a:ext cx="7178501" cy="185420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1988399725"/>
                    </a:ext>
                  </a:extLst>
                </a:gridCol>
                <a:gridCol w="4469168">
                  <a:extLst>
                    <a:ext uri="{9D8B030D-6E8A-4147-A177-3AD203B41FA5}">
                      <a16:colId xmlns:a16="http://schemas.microsoft.com/office/drawing/2014/main" val="1588691065"/>
                    </a:ext>
                  </a:extLst>
                </a:gridCol>
              </a:tblGrid>
              <a:tr h="370840">
                <a:tc>
                  <a:txBody>
                    <a:bodyPr/>
                    <a:lstStyle/>
                    <a:p>
                      <a:r>
                        <a:rPr lang="en-US" altLang="zh-CN" dirty="0"/>
                        <a:t>Country in Asia Pacific</a:t>
                      </a:r>
                      <a:endParaRPr lang="zh-CN" altLang="en-US" dirty="0"/>
                    </a:p>
                  </a:txBody>
                  <a:tcPr/>
                </a:tc>
                <a:tc>
                  <a:txBody>
                    <a:bodyPr/>
                    <a:lstStyle/>
                    <a:p>
                      <a:r>
                        <a:rPr lang="en-US" altLang="zh-CN" dirty="0"/>
                        <a:t>ITS band</a:t>
                      </a:r>
                      <a:endParaRPr lang="zh-CN" altLang="en-US" dirty="0"/>
                    </a:p>
                  </a:txBody>
                  <a:tcPr/>
                </a:tc>
                <a:extLst>
                  <a:ext uri="{0D108BD9-81ED-4DB2-BD59-A6C34878D82A}">
                    <a16:rowId xmlns:a16="http://schemas.microsoft.com/office/drawing/2014/main" val="4060403829"/>
                  </a:ext>
                </a:extLst>
              </a:tr>
              <a:tr h="370840">
                <a:tc>
                  <a:txBody>
                    <a:bodyPr/>
                    <a:lstStyle/>
                    <a:p>
                      <a:r>
                        <a:rPr lang="en-US" altLang="zh-CN" dirty="0"/>
                        <a:t>China</a:t>
                      </a:r>
                      <a:endParaRPr lang="zh-CN" altLang="en-US" dirty="0"/>
                    </a:p>
                  </a:txBody>
                  <a:tcPr/>
                </a:tc>
                <a:tc>
                  <a:txBody>
                    <a:bodyPr/>
                    <a:lstStyle/>
                    <a:p>
                      <a:r>
                        <a:rPr lang="en-US" altLang="zh-CN" dirty="0"/>
                        <a:t>5905-5925(Trial)</a:t>
                      </a:r>
                      <a:endParaRPr lang="zh-CN" altLang="en-US" dirty="0"/>
                    </a:p>
                  </a:txBody>
                  <a:tcPr/>
                </a:tc>
                <a:extLst>
                  <a:ext uri="{0D108BD9-81ED-4DB2-BD59-A6C34878D82A}">
                    <a16:rowId xmlns:a16="http://schemas.microsoft.com/office/drawing/2014/main" val="1512699207"/>
                  </a:ext>
                </a:extLst>
              </a:tr>
              <a:tr h="370840">
                <a:tc>
                  <a:txBody>
                    <a:bodyPr/>
                    <a:lstStyle/>
                    <a:p>
                      <a:r>
                        <a:rPr lang="en-US" altLang="zh-CN" dirty="0"/>
                        <a:t>Japan</a:t>
                      </a:r>
                      <a:endParaRPr lang="zh-CN" altLang="en-US" dirty="0"/>
                    </a:p>
                  </a:txBody>
                  <a:tcPr/>
                </a:tc>
                <a:tc>
                  <a:txBody>
                    <a:bodyPr/>
                    <a:lstStyle/>
                    <a:p>
                      <a:r>
                        <a:rPr lang="en-US" altLang="zh-CN" dirty="0"/>
                        <a:t>755.5-764.5 and 5770-5850</a:t>
                      </a:r>
                      <a:endParaRPr lang="zh-CN" altLang="en-US" dirty="0"/>
                    </a:p>
                  </a:txBody>
                  <a:tcPr/>
                </a:tc>
                <a:extLst>
                  <a:ext uri="{0D108BD9-81ED-4DB2-BD59-A6C34878D82A}">
                    <a16:rowId xmlns:a16="http://schemas.microsoft.com/office/drawing/2014/main" val="2831445028"/>
                  </a:ext>
                </a:extLst>
              </a:tr>
              <a:tr h="370840">
                <a:tc>
                  <a:txBody>
                    <a:bodyPr/>
                    <a:lstStyle/>
                    <a:p>
                      <a:r>
                        <a:rPr lang="en-US" altLang="zh-CN" dirty="0"/>
                        <a:t>Korea</a:t>
                      </a:r>
                      <a:endParaRPr lang="zh-CN" altLang="en-US" dirty="0"/>
                    </a:p>
                  </a:txBody>
                  <a:tcPr/>
                </a:tc>
                <a:tc>
                  <a:txBody>
                    <a:bodyPr/>
                    <a:lstStyle/>
                    <a:p>
                      <a:r>
                        <a:rPr lang="en-US" altLang="zh-CN" dirty="0"/>
                        <a:t>5855-5925</a:t>
                      </a:r>
                      <a:endParaRPr lang="zh-CN" altLang="en-US" dirty="0"/>
                    </a:p>
                  </a:txBody>
                  <a:tcPr/>
                </a:tc>
                <a:extLst>
                  <a:ext uri="{0D108BD9-81ED-4DB2-BD59-A6C34878D82A}">
                    <a16:rowId xmlns:a16="http://schemas.microsoft.com/office/drawing/2014/main" val="3889856198"/>
                  </a:ext>
                </a:extLst>
              </a:tr>
              <a:tr h="370840">
                <a:tc>
                  <a:txBody>
                    <a:bodyPr/>
                    <a:lstStyle/>
                    <a:p>
                      <a:r>
                        <a:rPr lang="en-US" altLang="zh-CN" dirty="0"/>
                        <a:t>Australia</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5855-5925</a:t>
                      </a:r>
                      <a:endParaRPr lang="zh-CN" altLang="en-US" dirty="0"/>
                    </a:p>
                  </a:txBody>
                  <a:tcPr/>
                </a:tc>
                <a:extLst>
                  <a:ext uri="{0D108BD9-81ED-4DB2-BD59-A6C34878D82A}">
                    <a16:rowId xmlns:a16="http://schemas.microsoft.com/office/drawing/2014/main" val="1855081071"/>
                  </a:ext>
                </a:extLst>
              </a:tr>
            </a:tbl>
          </a:graphicData>
        </a:graphic>
      </p:graphicFrame>
    </p:spTree>
    <p:extLst>
      <p:ext uri="{BB962C8B-B14F-4D97-AF65-F5344CB8AC3E}">
        <p14:creationId xmlns:p14="http://schemas.microsoft.com/office/powerpoint/2010/main" val="555057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Scenario consideration</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19"/>
            <a:ext cx="10058400" cy="5594387"/>
          </a:xfrm>
        </p:spPr>
        <p:txBody>
          <a:bodyPr>
            <a:normAutofit/>
          </a:bodyPr>
          <a:lstStyle/>
          <a:p>
            <a:r>
              <a:rPr lang="en-US" altLang="zh-CN" dirty="0">
                <a:latin typeface="Times New Roman" panose="02020603050405020304" pitchFamily="18" charset="0"/>
                <a:ea typeface="宋体" panose="02010600030101010101" pitchFamily="2" charset="-122"/>
              </a:rPr>
              <a:t> </a:t>
            </a:r>
            <a:r>
              <a:rPr lang="en-US" altLang="zh-CN" dirty="0" err="1"/>
              <a:t>Sidelink</a:t>
            </a:r>
            <a:r>
              <a:rPr lang="en-US" altLang="zh-CN" dirty="0"/>
              <a:t> based VS </a:t>
            </a:r>
            <a:r>
              <a:rPr lang="en-US" altLang="zh-CN" dirty="0" err="1"/>
              <a:t>Sidelink</a:t>
            </a:r>
            <a:r>
              <a:rPr lang="en-US" altLang="zh-CN" dirty="0"/>
              <a:t> assisted</a:t>
            </a:r>
            <a:endParaRPr lang="en-US" altLang="zh-CN" dirty="0">
              <a:latin typeface="Times New Roman" panose="02020603050405020304" pitchFamily="18" charset="0"/>
              <a:ea typeface="宋体" panose="02010600030101010101" pitchFamily="2" charset="-122"/>
            </a:endParaRPr>
          </a:p>
          <a:p>
            <a:pPr lvl="1"/>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based positioning and ranging: UE’s position or distance/angle is estimated from the signal </a:t>
            </a:r>
            <a:r>
              <a:rPr lang="en-US" altLang="zh-CN" dirty="0" err="1">
                <a:latin typeface="Times New Roman" panose="02020603050405020304" pitchFamily="18" charset="0"/>
                <a:ea typeface="宋体" panose="02010600030101010101" pitchFamily="2" charset="-122"/>
              </a:rPr>
              <a:t>transmited</a:t>
            </a:r>
            <a:r>
              <a:rPr lang="en-US" altLang="zh-CN" dirty="0">
                <a:latin typeface="Times New Roman" panose="02020603050405020304" pitchFamily="18" charset="0"/>
                <a:ea typeface="宋体" panose="02010600030101010101" pitchFamily="2" charset="-122"/>
              </a:rPr>
              <a:t> on </a:t>
            </a:r>
            <a:r>
              <a:rPr lang="en-US" altLang="zh-CN" dirty="0" err="1">
                <a:latin typeface="Times New Roman" panose="02020603050405020304" pitchFamily="18" charset="0"/>
                <a:ea typeface="宋体" panose="02010600030101010101" pitchFamily="2" charset="-122"/>
              </a:rPr>
              <a:t>sidelink</a:t>
            </a:r>
            <a:endParaRPr lang="en-US" altLang="zh-CN" dirty="0">
              <a:latin typeface="Times New Roman" panose="02020603050405020304" pitchFamily="18" charset="0"/>
              <a:ea typeface="宋体" panose="02010600030101010101" pitchFamily="2" charset="-122"/>
            </a:endParaRPr>
          </a:p>
          <a:p>
            <a:pPr lvl="1"/>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assisted positioning and ranging: UE’s position or distance/angle is estimated from signal transmitted on both </a:t>
            </a:r>
            <a:r>
              <a:rPr lang="en-US" altLang="zh-CN" dirty="0" err="1">
                <a:latin typeface="Times New Roman" panose="02020603050405020304" pitchFamily="18" charset="0"/>
                <a:ea typeface="宋体" panose="02010600030101010101" pitchFamily="2" charset="-122"/>
              </a:rPr>
              <a:t>Uu</a:t>
            </a:r>
            <a:r>
              <a:rPr lang="en-US" altLang="zh-CN" dirty="0">
                <a:latin typeface="Times New Roman" panose="02020603050405020304" pitchFamily="18" charset="0"/>
                <a:ea typeface="宋体" panose="02010600030101010101" pitchFamily="2" charset="-122"/>
              </a:rPr>
              <a:t> and </a:t>
            </a:r>
            <a:r>
              <a:rPr lang="en-US" altLang="zh-CN" dirty="0" err="1">
                <a:latin typeface="Times New Roman" panose="02020603050405020304" pitchFamily="18" charset="0"/>
                <a:ea typeface="宋体" panose="02010600030101010101" pitchFamily="2" charset="-122"/>
              </a:rPr>
              <a:t>sidelink</a:t>
            </a:r>
            <a:endParaRPr lang="en-US" altLang="zh-CN" b="1" dirty="0">
              <a:latin typeface="Times New Roman" panose="02020603050405020304" pitchFamily="18" charset="0"/>
              <a:ea typeface="宋体" panose="02010600030101010101" pitchFamily="2" charset="-122"/>
            </a:endParaRPr>
          </a:p>
        </p:txBody>
      </p:sp>
      <p:grpSp>
        <p:nvGrpSpPr>
          <p:cNvPr id="49" name="组合 48">
            <a:extLst>
              <a:ext uri="{FF2B5EF4-FFF2-40B4-BE49-F238E27FC236}">
                <a16:creationId xmlns:a16="http://schemas.microsoft.com/office/drawing/2014/main" id="{7FFDF071-6FA3-42CA-8C00-3618F1858348}"/>
              </a:ext>
            </a:extLst>
          </p:cNvPr>
          <p:cNvGrpSpPr/>
          <p:nvPr/>
        </p:nvGrpSpPr>
        <p:grpSpPr>
          <a:xfrm>
            <a:off x="1313283" y="2837901"/>
            <a:ext cx="3442529" cy="2598542"/>
            <a:chOff x="32191" y="3084389"/>
            <a:chExt cx="3442529" cy="2598542"/>
          </a:xfrm>
        </p:grpSpPr>
        <p:pic>
          <p:nvPicPr>
            <p:cNvPr id="4" name="Picture 66" descr="天线">
              <a:extLst>
                <a:ext uri="{FF2B5EF4-FFF2-40B4-BE49-F238E27FC236}">
                  <a16:creationId xmlns:a16="http://schemas.microsoft.com/office/drawing/2014/main" id="{4A8F50BE-26AF-49B8-8517-759C26900896}"/>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927924" y="3084389"/>
              <a:ext cx="539718" cy="871852"/>
            </a:xfrm>
            <a:prstGeom prst="rect">
              <a:avLst/>
            </a:prstGeom>
            <a:noFill/>
          </p:spPr>
        </p:pic>
        <p:pic>
          <p:nvPicPr>
            <p:cNvPr id="5" name="Picture 18" descr="C:\Users\Zheng Yan-Xiu\Desktop\CMCC\Figures\ip5(1).jpg">
              <a:extLst>
                <a:ext uri="{FF2B5EF4-FFF2-40B4-BE49-F238E27FC236}">
                  <a16:creationId xmlns:a16="http://schemas.microsoft.com/office/drawing/2014/main" id="{5FADCE18-A5DE-4748-A5E8-2B8F6FCBAF1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69802" y="4659189"/>
              <a:ext cx="497840" cy="31762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8" descr="C:\Users\Zheng Yan-Xiu\Desktop\CMCC\Figures\ip5(1).jpg">
              <a:extLst>
                <a:ext uri="{FF2B5EF4-FFF2-40B4-BE49-F238E27FC236}">
                  <a16:creationId xmlns:a16="http://schemas.microsoft.com/office/drawing/2014/main" id="{D437C236-3451-4A2A-8F8E-EEA6B0B2E33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9800" y="5157029"/>
              <a:ext cx="497840" cy="31762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8" descr="C:\Users\Zheng Yan-Xiu\Desktop\CMCC\Figures\ip5(1).jpg">
              <a:extLst>
                <a:ext uri="{FF2B5EF4-FFF2-40B4-BE49-F238E27FC236}">
                  <a16:creationId xmlns:a16="http://schemas.microsoft.com/office/drawing/2014/main" id="{33A775A3-A99A-4630-A2F6-3B0FF9CB143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6880" y="5365309"/>
              <a:ext cx="497840" cy="317622"/>
            </a:xfrm>
            <a:prstGeom prst="rect">
              <a:avLst/>
            </a:prstGeom>
            <a:noFill/>
            <a:extLst>
              <a:ext uri="{909E8E84-426E-40DD-AFC4-6F175D3DCCD1}">
                <a14:hiddenFill xmlns:a14="http://schemas.microsoft.com/office/drawing/2010/main">
                  <a:solidFill>
                    <a:srgbClr val="FFFFFF"/>
                  </a:solidFill>
                </a14:hiddenFill>
              </a:ext>
            </a:extLst>
          </p:spPr>
        </p:pic>
        <p:cxnSp>
          <p:nvCxnSpPr>
            <p:cNvPr id="9" name="直接箭头连接符 8">
              <a:extLst>
                <a:ext uri="{FF2B5EF4-FFF2-40B4-BE49-F238E27FC236}">
                  <a16:creationId xmlns:a16="http://schemas.microsoft.com/office/drawing/2014/main" id="{AFFFD028-5CA8-4C77-BEFC-49AFEFAA1B65}"/>
                </a:ext>
              </a:extLst>
            </p:cNvPr>
            <p:cNvCxnSpPr>
              <a:cxnSpLocks/>
              <a:stCxn id="4" idx="2"/>
            </p:cNvCxnSpPr>
            <p:nvPr/>
          </p:nvCxnSpPr>
          <p:spPr>
            <a:xfrm flipH="1">
              <a:off x="2153303" y="3956241"/>
              <a:ext cx="44480" cy="69069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C5382F65-9C36-4F63-AB25-C21980EF5874}"/>
                </a:ext>
              </a:extLst>
            </p:cNvPr>
            <p:cNvCxnSpPr>
              <a:cxnSpLocks/>
            </p:cNvCxnSpPr>
            <p:nvPr/>
          </p:nvCxnSpPr>
          <p:spPr>
            <a:xfrm flipH="1">
              <a:off x="1290320" y="4841811"/>
              <a:ext cx="723591" cy="34836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a:extLst>
                <a:ext uri="{FF2B5EF4-FFF2-40B4-BE49-F238E27FC236}">
                  <a16:creationId xmlns:a16="http://schemas.microsoft.com/office/drawing/2014/main" id="{1EFD6D36-711C-4B8F-9A51-FF38C65AC5E0}"/>
                </a:ext>
              </a:extLst>
            </p:cNvPr>
            <p:cNvCxnSpPr>
              <a:cxnSpLocks/>
            </p:cNvCxnSpPr>
            <p:nvPr/>
          </p:nvCxnSpPr>
          <p:spPr>
            <a:xfrm>
              <a:off x="2467642" y="4976811"/>
              <a:ext cx="505583" cy="3543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E750CD1E-D5EA-411C-B741-52827C719B82}"/>
                </a:ext>
              </a:extLst>
            </p:cNvPr>
            <p:cNvSpPr txBox="1"/>
            <p:nvPr/>
          </p:nvSpPr>
          <p:spPr>
            <a:xfrm>
              <a:off x="2153303" y="4134005"/>
              <a:ext cx="453970" cy="369332"/>
            </a:xfrm>
            <a:prstGeom prst="rect">
              <a:avLst/>
            </a:prstGeom>
            <a:noFill/>
          </p:spPr>
          <p:txBody>
            <a:bodyPr wrap="none" rtlCol="0">
              <a:spAutoFit/>
            </a:bodyPr>
            <a:lstStyle/>
            <a:p>
              <a:r>
                <a:rPr lang="en-US" altLang="zh-CN" dirty="0" err="1"/>
                <a:t>Uu</a:t>
              </a:r>
              <a:endParaRPr lang="zh-CN" altLang="en-US" dirty="0"/>
            </a:p>
          </p:txBody>
        </p:sp>
        <p:sp>
          <p:nvSpPr>
            <p:cNvPr id="16" name="对话气泡: 矩形 15">
              <a:extLst>
                <a:ext uri="{FF2B5EF4-FFF2-40B4-BE49-F238E27FC236}">
                  <a16:creationId xmlns:a16="http://schemas.microsoft.com/office/drawing/2014/main" id="{D276E00C-B93B-4B73-9FE6-D3A17BA59A4F}"/>
                </a:ext>
              </a:extLst>
            </p:cNvPr>
            <p:cNvSpPr/>
            <p:nvPr/>
          </p:nvSpPr>
          <p:spPr>
            <a:xfrm>
              <a:off x="32191" y="3723713"/>
              <a:ext cx="1735650" cy="1145912"/>
            </a:xfrm>
            <a:prstGeom prst="wedgeRectCallout">
              <a:avLst>
                <a:gd name="adj1" fmla="val 39996"/>
                <a:gd name="adj2" fmla="val 661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position or distance/angle estimation based only on SL signal measurement</a:t>
              </a:r>
              <a:endParaRPr lang="zh-CN" altLang="en-US" sz="1400" dirty="0"/>
            </a:p>
          </p:txBody>
        </p:sp>
        <p:sp>
          <p:nvSpPr>
            <p:cNvPr id="17" name="文本框 16">
              <a:extLst>
                <a:ext uri="{FF2B5EF4-FFF2-40B4-BE49-F238E27FC236}">
                  <a16:creationId xmlns:a16="http://schemas.microsoft.com/office/drawing/2014/main" id="{23CB8D48-4342-4652-AC30-AF1EDA0D4C90}"/>
                </a:ext>
              </a:extLst>
            </p:cNvPr>
            <p:cNvSpPr txBox="1"/>
            <p:nvPr/>
          </p:nvSpPr>
          <p:spPr>
            <a:xfrm>
              <a:off x="2594642" y="4838314"/>
              <a:ext cx="388248" cy="369332"/>
            </a:xfrm>
            <a:prstGeom prst="rect">
              <a:avLst/>
            </a:prstGeom>
            <a:noFill/>
          </p:spPr>
          <p:txBody>
            <a:bodyPr wrap="none" rtlCol="0">
              <a:spAutoFit/>
            </a:bodyPr>
            <a:lstStyle/>
            <a:p>
              <a:r>
                <a:rPr lang="en-US" altLang="zh-CN" dirty="0"/>
                <a:t>SL</a:t>
              </a:r>
              <a:endParaRPr lang="zh-CN" altLang="en-US" dirty="0"/>
            </a:p>
          </p:txBody>
        </p:sp>
      </p:grpSp>
      <p:grpSp>
        <p:nvGrpSpPr>
          <p:cNvPr id="50" name="组合 49">
            <a:extLst>
              <a:ext uri="{FF2B5EF4-FFF2-40B4-BE49-F238E27FC236}">
                <a16:creationId xmlns:a16="http://schemas.microsoft.com/office/drawing/2014/main" id="{29D7E250-D77C-4791-A7BC-CC3F1088121A}"/>
              </a:ext>
            </a:extLst>
          </p:cNvPr>
          <p:cNvGrpSpPr/>
          <p:nvPr/>
        </p:nvGrpSpPr>
        <p:grpSpPr>
          <a:xfrm>
            <a:off x="5347164" y="2735251"/>
            <a:ext cx="6061923" cy="2682277"/>
            <a:chOff x="5347164" y="3084389"/>
            <a:chExt cx="6061923" cy="2682277"/>
          </a:xfrm>
        </p:grpSpPr>
        <p:pic>
          <p:nvPicPr>
            <p:cNvPr id="27" name="Picture 66" descr="天线">
              <a:extLst>
                <a:ext uri="{FF2B5EF4-FFF2-40B4-BE49-F238E27FC236}">
                  <a16:creationId xmlns:a16="http://schemas.microsoft.com/office/drawing/2014/main" id="{5F840B41-B1B4-4912-9DD6-9B0D0A679ACB}"/>
                </a:ext>
              </a:extLst>
            </p:cNvPr>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335288" y="3084389"/>
              <a:ext cx="539718" cy="871852"/>
            </a:xfrm>
            <a:prstGeom prst="rect">
              <a:avLst/>
            </a:prstGeom>
            <a:noFill/>
          </p:spPr>
        </p:pic>
        <p:pic>
          <p:nvPicPr>
            <p:cNvPr id="28" name="Picture 18" descr="C:\Users\Zheng Yan-Xiu\Desktop\CMCC\Figures\ip5(1).jpg">
              <a:extLst>
                <a:ext uri="{FF2B5EF4-FFF2-40B4-BE49-F238E27FC236}">
                  <a16:creationId xmlns:a16="http://schemas.microsoft.com/office/drawing/2014/main" id="{FBBA2130-62B9-440B-9587-F30824C930C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77166" y="4659189"/>
              <a:ext cx="497840" cy="317622"/>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8" descr="C:\Users\Zheng Yan-Xiu\Desktop\CMCC\Figures\ip5(1).jpg">
              <a:extLst>
                <a:ext uri="{FF2B5EF4-FFF2-40B4-BE49-F238E27FC236}">
                  <a16:creationId xmlns:a16="http://schemas.microsoft.com/office/drawing/2014/main" id="{41E9E057-83EB-4187-B423-9B7507B2E3C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7164" y="5157029"/>
              <a:ext cx="497840" cy="317622"/>
            </a:xfrm>
            <a:prstGeom prst="rect">
              <a:avLst/>
            </a:prstGeom>
            <a:noFill/>
            <a:extLst>
              <a:ext uri="{909E8E84-426E-40DD-AFC4-6F175D3DCCD1}">
                <a14:hiddenFill xmlns:a14="http://schemas.microsoft.com/office/drawing/2010/main">
                  <a:solidFill>
                    <a:srgbClr val="FFFFFF"/>
                  </a:solidFill>
                </a14:hiddenFill>
              </a:ext>
            </a:extLst>
          </p:spPr>
        </p:pic>
        <p:cxnSp>
          <p:nvCxnSpPr>
            <p:cNvPr id="30" name="直接箭头连接符 29">
              <a:extLst>
                <a:ext uri="{FF2B5EF4-FFF2-40B4-BE49-F238E27FC236}">
                  <a16:creationId xmlns:a16="http://schemas.microsoft.com/office/drawing/2014/main" id="{80EF4ECB-F836-4BA2-A7A8-69A9131BCFB3}"/>
                </a:ext>
              </a:extLst>
            </p:cNvPr>
            <p:cNvCxnSpPr>
              <a:cxnSpLocks/>
              <a:stCxn id="27" idx="2"/>
            </p:cNvCxnSpPr>
            <p:nvPr/>
          </p:nvCxnSpPr>
          <p:spPr>
            <a:xfrm flipH="1">
              <a:off x="6560667" y="3956241"/>
              <a:ext cx="44480" cy="69069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FFFF7300-396F-4B4B-8B84-A5641D32FFDE}"/>
                </a:ext>
              </a:extLst>
            </p:cNvPr>
            <p:cNvCxnSpPr>
              <a:cxnSpLocks/>
            </p:cNvCxnSpPr>
            <p:nvPr/>
          </p:nvCxnSpPr>
          <p:spPr>
            <a:xfrm flipH="1">
              <a:off x="5697684" y="4841811"/>
              <a:ext cx="723591" cy="34836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726C22D8-01DF-4F91-9CBC-507A27845134}"/>
                </a:ext>
              </a:extLst>
            </p:cNvPr>
            <p:cNvCxnSpPr>
              <a:cxnSpLocks/>
            </p:cNvCxnSpPr>
            <p:nvPr/>
          </p:nvCxnSpPr>
          <p:spPr>
            <a:xfrm>
              <a:off x="6875006" y="4976811"/>
              <a:ext cx="505583" cy="35439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F74F3E11-5345-4D28-8B02-95443D7A95A6}"/>
                </a:ext>
              </a:extLst>
            </p:cNvPr>
            <p:cNvSpPr txBox="1"/>
            <p:nvPr/>
          </p:nvSpPr>
          <p:spPr>
            <a:xfrm>
              <a:off x="6516187" y="4208665"/>
              <a:ext cx="453970" cy="369332"/>
            </a:xfrm>
            <a:prstGeom prst="rect">
              <a:avLst/>
            </a:prstGeom>
            <a:noFill/>
          </p:spPr>
          <p:txBody>
            <a:bodyPr wrap="none" rtlCol="0">
              <a:spAutoFit/>
            </a:bodyPr>
            <a:lstStyle/>
            <a:p>
              <a:r>
                <a:rPr lang="en-US" altLang="zh-CN" dirty="0" err="1"/>
                <a:t>Uu</a:t>
              </a:r>
              <a:endParaRPr lang="zh-CN" altLang="en-US" dirty="0"/>
            </a:p>
          </p:txBody>
        </p:sp>
        <p:sp>
          <p:nvSpPr>
            <p:cNvPr id="34" name="对话气泡: 矩形 33">
              <a:extLst>
                <a:ext uri="{FF2B5EF4-FFF2-40B4-BE49-F238E27FC236}">
                  <a16:creationId xmlns:a16="http://schemas.microsoft.com/office/drawing/2014/main" id="{F46EF326-546F-4DD1-865D-3EAD627885A9}"/>
                </a:ext>
              </a:extLst>
            </p:cNvPr>
            <p:cNvSpPr/>
            <p:nvPr/>
          </p:nvSpPr>
          <p:spPr>
            <a:xfrm>
              <a:off x="7283139" y="4814735"/>
              <a:ext cx="1220779" cy="414948"/>
            </a:xfrm>
            <a:prstGeom prst="wedgeRectCallout">
              <a:avLst>
                <a:gd name="adj1" fmla="val -55727"/>
                <a:gd name="adj2" fmla="val 3814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Measurement on SL signal</a:t>
              </a:r>
              <a:endParaRPr lang="zh-CN" altLang="en-US" sz="1400" dirty="0"/>
            </a:p>
          </p:txBody>
        </p:sp>
        <p:sp>
          <p:nvSpPr>
            <p:cNvPr id="35" name="文本框 34">
              <a:extLst>
                <a:ext uri="{FF2B5EF4-FFF2-40B4-BE49-F238E27FC236}">
                  <a16:creationId xmlns:a16="http://schemas.microsoft.com/office/drawing/2014/main" id="{2596CFCA-5C55-4BF6-8564-3DE56346D02B}"/>
                </a:ext>
              </a:extLst>
            </p:cNvPr>
            <p:cNvSpPr txBox="1"/>
            <p:nvPr/>
          </p:nvSpPr>
          <p:spPr>
            <a:xfrm>
              <a:off x="5793259" y="4696386"/>
              <a:ext cx="388248" cy="369332"/>
            </a:xfrm>
            <a:prstGeom prst="rect">
              <a:avLst/>
            </a:prstGeom>
            <a:noFill/>
          </p:spPr>
          <p:txBody>
            <a:bodyPr wrap="none" rtlCol="0">
              <a:spAutoFit/>
            </a:bodyPr>
            <a:lstStyle/>
            <a:p>
              <a:r>
                <a:rPr lang="en-US" altLang="zh-CN" dirty="0"/>
                <a:t>SL</a:t>
              </a:r>
              <a:endParaRPr lang="zh-CN" altLang="en-US" dirty="0"/>
            </a:p>
          </p:txBody>
        </p:sp>
        <p:sp>
          <p:nvSpPr>
            <p:cNvPr id="36" name="对话气泡: 矩形 35">
              <a:extLst>
                <a:ext uri="{FF2B5EF4-FFF2-40B4-BE49-F238E27FC236}">
                  <a16:creationId xmlns:a16="http://schemas.microsoft.com/office/drawing/2014/main" id="{CE20A17A-4932-47BC-BB02-372F07D3AFF8}"/>
                </a:ext>
              </a:extLst>
            </p:cNvPr>
            <p:cNvSpPr/>
            <p:nvPr/>
          </p:nvSpPr>
          <p:spPr>
            <a:xfrm>
              <a:off x="6986609" y="3900862"/>
              <a:ext cx="1479198" cy="466285"/>
            </a:xfrm>
            <a:prstGeom prst="wedgeRectCallout">
              <a:avLst>
                <a:gd name="adj1" fmla="val -60035"/>
                <a:gd name="adj2" fmla="val 3732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Measurement on </a:t>
              </a:r>
              <a:r>
                <a:rPr lang="en-US" altLang="zh-CN" sz="1400" dirty="0" err="1"/>
                <a:t>Uu</a:t>
              </a:r>
              <a:r>
                <a:rPr lang="en-US" altLang="zh-CN" sz="1400" dirty="0"/>
                <a:t> signal</a:t>
              </a:r>
              <a:endParaRPr lang="zh-CN" altLang="en-US" sz="1400" dirty="0"/>
            </a:p>
          </p:txBody>
        </p:sp>
        <p:pic>
          <p:nvPicPr>
            <p:cNvPr id="37" name="Picture 18" descr="C:\Users\Zheng Yan-Xiu\Desktop\CMCC\Figures\ip5(1).jpg">
              <a:extLst>
                <a:ext uri="{FF2B5EF4-FFF2-40B4-BE49-F238E27FC236}">
                  <a16:creationId xmlns:a16="http://schemas.microsoft.com/office/drawing/2014/main" id="{E27E28A3-B0F5-4469-AF80-5FEAA88A580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20280" y="5449044"/>
              <a:ext cx="497840" cy="317622"/>
            </a:xfrm>
            <a:prstGeom prst="rect">
              <a:avLst/>
            </a:prstGeom>
            <a:noFill/>
            <a:extLst>
              <a:ext uri="{909E8E84-426E-40DD-AFC4-6F175D3DCCD1}">
                <a14:hiddenFill xmlns:a14="http://schemas.microsoft.com/office/drawing/2010/main">
                  <a:solidFill>
                    <a:srgbClr val="FFFFFF"/>
                  </a:solidFill>
                </a14:hiddenFill>
              </a:ext>
            </a:extLst>
          </p:spPr>
        </p:pic>
        <p:sp>
          <p:nvSpPr>
            <p:cNvPr id="38" name="流程图: 过程 37">
              <a:extLst>
                <a:ext uri="{FF2B5EF4-FFF2-40B4-BE49-F238E27FC236}">
                  <a16:creationId xmlns:a16="http://schemas.microsoft.com/office/drawing/2014/main" id="{1F4F8BDF-BC40-4F53-A533-AA0B5B581C4A}"/>
                </a:ext>
              </a:extLst>
            </p:cNvPr>
            <p:cNvSpPr/>
            <p:nvPr/>
          </p:nvSpPr>
          <p:spPr>
            <a:xfrm>
              <a:off x="9555962" y="3877877"/>
              <a:ext cx="1853125" cy="1312294"/>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400" dirty="0"/>
                <a:t>Output of UE’s position or distance/angle based on the combination of SL and </a:t>
              </a:r>
              <a:r>
                <a:rPr lang="en-US" altLang="zh-CN" sz="1400" dirty="0" err="1"/>
                <a:t>Uu</a:t>
              </a:r>
              <a:r>
                <a:rPr lang="en-US" altLang="zh-CN" sz="1400" dirty="0"/>
                <a:t> measurements</a:t>
              </a:r>
              <a:endParaRPr lang="zh-CN" altLang="en-US" sz="1400" dirty="0"/>
            </a:p>
          </p:txBody>
        </p:sp>
        <p:sp>
          <p:nvSpPr>
            <p:cNvPr id="44" name="文本框 43">
              <a:extLst>
                <a:ext uri="{FF2B5EF4-FFF2-40B4-BE49-F238E27FC236}">
                  <a16:creationId xmlns:a16="http://schemas.microsoft.com/office/drawing/2014/main" id="{C742FFBA-9F9F-477A-BE80-1AAC8B554F8A}"/>
                </a:ext>
              </a:extLst>
            </p:cNvPr>
            <p:cNvSpPr txBox="1"/>
            <p:nvPr/>
          </p:nvSpPr>
          <p:spPr>
            <a:xfrm>
              <a:off x="7773802" y="4430909"/>
              <a:ext cx="453970" cy="369332"/>
            </a:xfrm>
            <a:prstGeom prst="rect">
              <a:avLst/>
            </a:prstGeom>
            <a:noFill/>
          </p:spPr>
          <p:txBody>
            <a:bodyPr wrap="none" rtlCol="0">
              <a:spAutoFit/>
            </a:bodyPr>
            <a:lstStyle/>
            <a:p>
              <a:r>
                <a:rPr lang="en-US" altLang="zh-CN" dirty="0" err="1"/>
                <a:t>Uu</a:t>
              </a:r>
              <a:endParaRPr lang="zh-CN" altLang="en-US" dirty="0"/>
            </a:p>
          </p:txBody>
        </p:sp>
        <p:sp>
          <p:nvSpPr>
            <p:cNvPr id="45" name="箭头: 右 44">
              <a:extLst>
                <a:ext uri="{FF2B5EF4-FFF2-40B4-BE49-F238E27FC236}">
                  <a16:creationId xmlns:a16="http://schemas.microsoft.com/office/drawing/2014/main" id="{766A56BA-E921-43C3-9BE7-D4D24FB0F280}"/>
                </a:ext>
              </a:extLst>
            </p:cNvPr>
            <p:cNvSpPr/>
            <p:nvPr/>
          </p:nvSpPr>
          <p:spPr>
            <a:xfrm>
              <a:off x="8592060" y="4910644"/>
              <a:ext cx="837649" cy="1508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箭头: 右 45">
              <a:extLst>
                <a:ext uri="{FF2B5EF4-FFF2-40B4-BE49-F238E27FC236}">
                  <a16:creationId xmlns:a16="http://schemas.microsoft.com/office/drawing/2014/main" id="{1C12D5D1-A760-4084-968A-48DCE0379876}"/>
                </a:ext>
              </a:extLst>
            </p:cNvPr>
            <p:cNvSpPr/>
            <p:nvPr/>
          </p:nvSpPr>
          <p:spPr>
            <a:xfrm>
              <a:off x="8506547" y="4091552"/>
              <a:ext cx="891173" cy="15089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文本框 46">
              <a:extLst>
                <a:ext uri="{FF2B5EF4-FFF2-40B4-BE49-F238E27FC236}">
                  <a16:creationId xmlns:a16="http://schemas.microsoft.com/office/drawing/2014/main" id="{4ABF8F3B-50A1-4FAB-965D-EA8A2C4C17B2}"/>
                </a:ext>
              </a:extLst>
            </p:cNvPr>
            <p:cNvSpPr txBox="1"/>
            <p:nvPr/>
          </p:nvSpPr>
          <p:spPr>
            <a:xfrm>
              <a:off x="8454268" y="4570066"/>
              <a:ext cx="1105624" cy="369332"/>
            </a:xfrm>
            <a:prstGeom prst="rect">
              <a:avLst/>
            </a:prstGeom>
            <a:noFill/>
          </p:spPr>
          <p:txBody>
            <a:bodyPr wrap="none" rtlCol="0">
              <a:spAutoFit/>
            </a:bodyPr>
            <a:lstStyle/>
            <a:p>
              <a:r>
                <a:rPr lang="en-US" altLang="zh-CN" dirty="0"/>
                <a:t>assist info</a:t>
              </a:r>
              <a:endParaRPr lang="zh-CN" altLang="en-US" dirty="0"/>
            </a:p>
          </p:txBody>
        </p:sp>
        <p:sp>
          <p:nvSpPr>
            <p:cNvPr id="48" name="文本框 47">
              <a:extLst>
                <a:ext uri="{FF2B5EF4-FFF2-40B4-BE49-F238E27FC236}">
                  <a16:creationId xmlns:a16="http://schemas.microsoft.com/office/drawing/2014/main" id="{340D27B2-262F-4C5C-A8EA-F3DFB6EFE71E}"/>
                </a:ext>
              </a:extLst>
            </p:cNvPr>
            <p:cNvSpPr txBox="1"/>
            <p:nvPr/>
          </p:nvSpPr>
          <p:spPr>
            <a:xfrm>
              <a:off x="8507595" y="3723713"/>
              <a:ext cx="679994" cy="369332"/>
            </a:xfrm>
            <a:prstGeom prst="rect">
              <a:avLst/>
            </a:prstGeom>
            <a:noFill/>
          </p:spPr>
          <p:txBody>
            <a:bodyPr wrap="none" rtlCol="0">
              <a:spAutoFit/>
            </a:bodyPr>
            <a:lstStyle/>
            <a:p>
              <a:r>
                <a:rPr lang="en-US" altLang="zh-CN" dirty="0"/>
                <a:t>input</a:t>
              </a:r>
              <a:endParaRPr lang="zh-CN" altLang="en-US" dirty="0"/>
            </a:p>
          </p:txBody>
        </p:sp>
      </p:grpSp>
      <p:sp>
        <p:nvSpPr>
          <p:cNvPr id="51" name="矩形 50">
            <a:extLst>
              <a:ext uri="{FF2B5EF4-FFF2-40B4-BE49-F238E27FC236}">
                <a16:creationId xmlns:a16="http://schemas.microsoft.com/office/drawing/2014/main" id="{E5CDFD58-0535-48F4-83CE-962D6F9584BE}"/>
              </a:ext>
            </a:extLst>
          </p:cNvPr>
          <p:cNvSpPr/>
          <p:nvPr/>
        </p:nvSpPr>
        <p:spPr>
          <a:xfrm>
            <a:off x="1154824" y="5515567"/>
            <a:ext cx="4019049" cy="369332"/>
          </a:xfrm>
          <a:prstGeom prst="rect">
            <a:avLst/>
          </a:prstGeom>
        </p:spPr>
        <p:txBody>
          <a:bodyPr wrap="none">
            <a:spAutoFit/>
          </a:bodyPr>
          <a:lstStyle/>
          <a:p>
            <a:r>
              <a:rPr lang="en-US" altLang="zh-CN" b="1" dirty="0" err="1">
                <a:latin typeface="Times New Roman" panose="02020603050405020304" pitchFamily="18" charset="0"/>
              </a:rPr>
              <a:t>Sidelink</a:t>
            </a:r>
            <a:r>
              <a:rPr lang="en-US" altLang="zh-CN" b="1" dirty="0">
                <a:latin typeface="Times New Roman" panose="02020603050405020304" pitchFamily="18" charset="0"/>
              </a:rPr>
              <a:t> based positioning and ranging</a:t>
            </a:r>
            <a:endParaRPr lang="zh-CN" altLang="en-US" b="1" dirty="0"/>
          </a:p>
        </p:txBody>
      </p:sp>
      <p:sp>
        <p:nvSpPr>
          <p:cNvPr id="52" name="矩形 51">
            <a:extLst>
              <a:ext uri="{FF2B5EF4-FFF2-40B4-BE49-F238E27FC236}">
                <a16:creationId xmlns:a16="http://schemas.microsoft.com/office/drawing/2014/main" id="{FBAC73A5-A02A-4093-B591-9F4CA721EA93}"/>
              </a:ext>
            </a:extLst>
          </p:cNvPr>
          <p:cNvSpPr/>
          <p:nvPr/>
        </p:nvSpPr>
        <p:spPr>
          <a:xfrm>
            <a:off x="6140012" y="5538325"/>
            <a:ext cx="4211409" cy="369332"/>
          </a:xfrm>
          <a:prstGeom prst="rect">
            <a:avLst/>
          </a:prstGeom>
        </p:spPr>
        <p:txBody>
          <a:bodyPr wrap="none">
            <a:spAutoFit/>
          </a:bodyPr>
          <a:lstStyle/>
          <a:p>
            <a:r>
              <a:rPr lang="en-US" altLang="zh-CN" b="1" dirty="0" err="1">
                <a:latin typeface="Times New Roman" panose="02020603050405020304" pitchFamily="18" charset="0"/>
              </a:rPr>
              <a:t>Sidelink</a:t>
            </a:r>
            <a:r>
              <a:rPr lang="en-US" altLang="zh-CN" b="1" dirty="0">
                <a:latin typeface="Times New Roman" panose="02020603050405020304" pitchFamily="18" charset="0"/>
              </a:rPr>
              <a:t> assisted positioning and ranging</a:t>
            </a:r>
            <a:endParaRPr lang="zh-CN" altLang="en-US" b="1" dirty="0"/>
          </a:p>
        </p:txBody>
      </p:sp>
      <p:sp>
        <p:nvSpPr>
          <p:cNvPr id="53" name="矩形 52">
            <a:extLst>
              <a:ext uri="{FF2B5EF4-FFF2-40B4-BE49-F238E27FC236}">
                <a16:creationId xmlns:a16="http://schemas.microsoft.com/office/drawing/2014/main" id="{90EA0D9F-64A4-4282-918D-3D076D45A92D}"/>
              </a:ext>
            </a:extLst>
          </p:cNvPr>
          <p:cNvSpPr/>
          <p:nvPr/>
        </p:nvSpPr>
        <p:spPr>
          <a:xfrm>
            <a:off x="942918" y="5929893"/>
            <a:ext cx="4038285" cy="369332"/>
          </a:xfrm>
          <a:prstGeom prst="rect">
            <a:avLst/>
          </a:prstGeom>
        </p:spPr>
        <p:txBody>
          <a:bodyPr wrap="none">
            <a:spAutoFit/>
          </a:bodyPr>
          <a:lstStyle/>
          <a:p>
            <a:r>
              <a:rPr lang="en-US" altLang="zh-CN" dirty="0" err="1">
                <a:latin typeface="Times New Roman" panose="02020603050405020304" pitchFamily="18" charset="0"/>
              </a:rPr>
              <a:t>Sidelink</a:t>
            </a:r>
            <a:r>
              <a:rPr lang="en-US" altLang="zh-CN" dirty="0">
                <a:latin typeface="Times New Roman" panose="02020603050405020304" pitchFamily="18" charset="0"/>
              </a:rPr>
              <a:t> assisted positioning and ranging </a:t>
            </a:r>
            <a:endParaRPr lang="zh-CN" altLang="en-US" dirty="0"/>
          </a:p>
        </p:txBody>
      </p:sp>
    </p:spTree>
    <p:extLst>
      <p:ext uri="{BB962C8B-B14F-4D97-AF65-F5344CB8AC3E}">
        <p14:creationId xmlns:p14="http://schemas.microsoft.com/office/powerpoint/2010/main" val="3677592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Scenario consideration</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19"/>
            <a:ext cx="10058400" cy="5594387"/>
          </a:xfrm>
        </p:spPr>
        <p:txBody>
          <a:bodyPr>
            <a:normAutofit/>
          </a:bodyPr>
          <a:lstStyle/>
          <a:p>
            <a:r>
              <a:rPr lang="en-US" altLang="zh-CN" dirty="0">
                <a:latin typeface="Times New Roman" panose="02020603050405020304" pitchFamily="18" charset="0"/>
                <a:ea typeface="宋体" panose="02010600030101010101" pitchFamily="2" charset="-122"/>
              </a:rPr>
              <a:t>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based positioning and ranging</a:t>
            </a:r>
          </a:p>
          <a:p>
            <a:pPr lvl="1"/>
            <a:r>
              <a:rPr lang="en-US" altLang="zh-CN" dirty="0">
                <a:latin typeface="Times New Roman" panose="02020603050405020304" pitchFamily="18" charset="0"/>
                <a:ea typeface="宋体" panose="02010600030101010101" pitchFamily="2" charset="-122"/>
              </a:rPr>
              <a:t>Applicable for the scenario that </a:t>
            </a:r>
            <a:r>
              <a:rPr lang="en-US" altLang="zh-CN" dirty="0" err="1">
                <a:latin typeface="Times New Roman" panose="02020603050405020304" pitchFamily="18" charset="0"/>
                <a:ea typeface="宋体" panose="02010600030101010101" pitchFamily="2" charset="-122"/>
              </a:rPr>
              <a:t>Uu</a:t>
            </a:r>
            <a:r>
              <a:rPr lang="en-US" altLang="zh-CN" dirty="0">
                <a:latin typeface="Times New Roman" panose="02020603050405020304" pitchFamily="18" charset="0"/>
                <a:ea typeface="宋体" panose="02010600030101010101" pitchFamily="2" charset="-122"/>
              </a:rPr>
              <a:t> based solution is not available or accurate, e.g. indoor, out of coverage, NLOS.</a:t>
            </a:r>
          </a:p>
          <a:p>
            <a:r>
              <a:rPr lang="en-US" altLang="zh-CN" dirty="0">
                <a:latin typeface="Times New Roman" panose="02020603050405020304" pitchFamily="18" charset="0"/>
                <a:ea typeface="宋体" panose="02010600030101010101" pitchFamily="2" charset="-122"/>
              </a:rPr>
              <a:t> </a:t>
            </a:r>
            <a:r>
              <a:rPr lang="en-US" altLang="zh-CN" dirty="0" err="1">
                <a:latin typeface="Times New Roman" panose="02020603050405020304" pitchFamily="18" charset="0"/>
                <a:ea typeface="宋体" panose="02010600030101010101" pitchFamily="2" charset="-122"/>
              </a:rPr>
              <a:t>Sidelink</a:t>
            </a:r>
            <a:r>
              <a:rPr lang="en-US" altLang="zh-CN" dirty="0">
                <a:latin typeface="Times New Roman" panose="02020603050405020304" pitchFamily="18" charset="0"/>
                <a:ea typeface="宋体" panose="02010600030101010101" pitchFamily="2" charset="-122"/>
              </a:rPr>
              <a:t> assisted positioning and ranging</a:t>
            </a:r>
          </a:p>
          <a:p>
            <a:pPr lvl="1"/>
            <a:r>
              <a:rPr lang="en-US" altLang="zh-CN" dirty="0">
                <a:latin typeface="Times New Roman" panose="02020603050405020304" pitchFamily="18" charset="0"/>
                <a:ea typeface="宋体" panose="02010600030101010101" pitchFamily="2" charset="-122"/>
              </a:rPr>
              <a:t>Applicable for the scenario that both </a:t>
            </a:r>
            <a:r>
              <a:rPr lang="en-US" altLang="zh-CN" dirty="0" err="1">
                <a:latin typeface="Times New Roman" panose="02020603050405020304" pitchFamily="18" charset="0"/>
                <a:ea typeface="宋体" panose="02010600030101010101" pitchFamily="2" charset="-122"/>
              </a:rPr>
              <a:t>Uu</a:t>
            </a:r>
            <a:r>
              <a:rPr lang="en-US" altLang="zh-CN" dirty="0">
                <a:latin typeface="Times New Roman" panose="02020603050405020304" pitchFamily="18" charset="0"/>
                <a:ea typeface="宋体" panose="02010600030101010101" pitchFamily="2" charset="-122"/>
              </a:rPr>
              <a:t> based and SL based solution are available but not accurate.</a:t>
            </a:r>
          </a:p>
          <a:p>
            <a:pPr lvl="2"/>
            <a:r>
              <a:rPr lang="en-US" altLang="zh-CN" dirty="0">
                <a:latin typeface="Times New Roman" panose="02020603050405020304" pitchFamily="18" charset="0"/>
                <a:ea typeface="宋体" panose="02010600030101010101" pitchFamily="2" charset="-122"/>
              </a:rPr>
              <a:t>The scenario is limited.</a:t>
            </a:r>
          </a:p>
          <a:p>
            <a:pPr lvl="2"/>
            <a:r>
              <a:rPr lang="en-US" altLang="zh-CN" dirty="0">
                <a:latin typeface="Times New Roman" panose="02020603050405020304" pitchFamily="18" charset="0"/>
                <a:ea typeface="宋体" panose="02010600030101010101" pitchFamily="2" charset="-122"/>
              </a:rPr>
              <a:t>The gain may be marginal.</a:t>
            </a:r>
          </a:p>
          <a:p>
            <a:pPr lvl="1"/>
            <a:r>
              <a:rPr lang="en-US" altLang="zh-CN" dirty="0">
                <a:latin typeface="Times New Roman" panose="02020603050405020304" pitchFamily="18" charset="0"/>
                <a:ea typeface="宋体" panose="02010600030101010101" pitchFamily="2" charset="-122"/>
              </a:rPr>
              <a:t>Prefer to combine the SL and </a:t>
            </a:r>
            <a:r>
              <a:rPr lang="en-US" altLang="zh-CN" dirty="0" err="1">
                <a:latin typeface="Times New Roman" panose="02020603050405020304" pitchFamily="18" charset="0"/>
                <a:ea typeface="宋体" panose="02010600030101010101" pitchFamily="2" charset="-122"/>
              </a:rPr>
              <a:t>Uu</a:t>
            </a:r>
            <a:r>
              <a:rPr lang="en-US" altLang="zh-CN" dirty="0">
                <a:latin typeface="Times New Roman" panose="02020603050405020304" pitchFamily="18" charset="0"/>
                <a:ea typeface="宋体" panose="02010600030101010101" pitchFamily="2" charset="-122"/>
              </a:rPr>
              <a:t> solution based on implementation, i.e. without spec impact.	</a:t>
            </a:r>
            <a:endParaRPr lang="en-US" altLang="zh-CN" b="1" dirty="0">
              <a:latin typeface="Times New Roman" panose="02020603050405020304" pitchFamily="18" charset="0"/>
              <a:ea typeface="宋体" panose="02010600030101010101" pitchFamily="2" charset="-122"/>
            </a:endParaRPr>
          </a:p>
        </p:txBody>
      </p:sp>
      <p:sp>
        <p:nvSpPr>
          <p:cNvPr id="53" name="矩形 52">
            <a:extLst>
              <a:ext uri="{FF2B5EF4-FFF2-40B4-BE49-F238E27FC236}">
                <a16:creationId xmlns:a16="http://schemas.microsoft.com/office/drawing/2014/main" id="{90EA0D9F-64A4-4282-918D-3D076D45A92D}"/>
              </a:ext>
            </a:extLst>
          </p:cNvPr>
          <p:cNvSpPr/>
          <p:nvPr/>
        </p:nvSpPr>
        <p:spPr>
          <a:xfrm>
            <a:off x="934605" y="4483478"/>
            <a:ext cx="10279264" cy="646331"/>
          </a:xfrm>
          <a:prstGeom prst="rect">
            <a:avLst/>
          </a:prstGeom>
        </p:spPr>
        <p:txBody>
          <a:bodyPr wrap="square">
            <a:spAutoFit/>
          </a:bodyPr>
          <a:lstStyle/>
          <a:p>
            <a:r>
              <a:rPr lang="en-US" altLang="zh-CN" b="1" dirty="0">
                <a:latin typeface="Times New Roman" panose="02020603050405020304" pitchFamily="18" charset="0"/>
              </a:rPr>
              <a:t>Proposal 7: Down prioritize the scenario of </a:t>
            </a:r>
            <a:r>
              <a:rPr lang="en-US" altLang="zh-CN" b="1" dirty="0" err="1">
                <a:latin typeface="Times New Roman" panose="02020603050405020304" pitchFamily="18" charset="0"/>
              </a:rPr>
              <a:t>sidelink</a:t>
            </a:r>
            <a:r>
              <a:rPr lang="en-US" altLang="zh-CN" b="1" dirty="0">
                <a:latin typeface="Times New Roman" panose="02020603050405020304" pitchFamily="18" charset="0"/>
              </a:rPr>
              <a:t> assisted positioning and ranging,</a:t>
            </a:r>
            <a:r>
              <a:rPr lang="zh-CN" altLang="en-US" b="1" dirty="0">
                <a:latin typeface="Times New Roman" panose="02020603050405020304" pitchFamily="18" charset="0"/>
              </a:rPr>
              <a:t> </a:t>
            </a:r>
            <a:r>
              <a:rPr lang="en-US" altLang="zh-CN" b="1" dirty="0">
                <a:latin typeface="Times New Roman" panose="02020603050405020304" pitchFamily="18" charset="0"/>
              </a:rPr>
              <a:t>no</a:t>
            </a:r>
            <a:r>
              <a:rPr lang="zh-CN" altLang="en-US" b="1" dirty="0">
                <a:latin typeface="Times New Roman" panose="02020603050405020304" pitchFamily="18" charset="0"/>
              </a:rPr>
              <a:t> </a:t>
            </a:r>
            <a:r>
              <a:rPr lang="en-US" altLang="zh-CN" b="1" dirty="0">
                <a:latin typeface="Times New Roman" panose="02020603050405020304" pitchFamily="18" charset="0"/>
              </a:rPr>
              <a:t>spec</a:t>
            </a:r>
            <a:r>
              <a:rPr lang="zh-CN" altLang="en-US" b="1" dirty="0">
                <a:latin typeface="Times New Roman" panose="02020603050405020304" pitchFamily="18" charset="0"/>
              </a:rPr>
              <a:t> </a:t>
            </a:r>
            <a:r>
              <a:rPr lang="en-US" altLang="zh-CN" b="1" dirty="0">
                <a:latin typeface="Times New Roman" panose="02020603050405020304" pitchFamily="18" charset="0"/>
              </a:rPr>
              <a:t>impact</a:t>
            </a:r>
            <a:r>
              <a:rPr lang="zh-CN" altLang="en-US" b="1" dirty="0">
                <a:latin typeface="Times New Roman" panose="02020603050405020304" pitchFamily="18" charset="0"/>
              </a:rPr>
              <a:t> </a:t>
            </a:r>
            <a:r>
              <a:rPr lang="en-US" altLang="zh-CN" b="1" dirty="0">
                <a:latin typeface="Times New Roman" panose="02020603050405020304" pitchFamily="18" charset="0"/>
              </a:rPr>
              <a:t>implementation is preferred</a:t>
            </a:r>
            <a:endParaRPr lang="zh-CN" altLang="en-US" b="1" dirty="0"/>
          </a:p>
        </p:txBody>
      </p:sp>
    </p:spTree>
    <p:extLst>
      <p:ext uri="{BB962C8B-B14F-4D97-AF65-F5344CB8AC3E}">
        <p14:creationId xmlns:p14="http://schemas.microsoft.com/office/powerpoint/2010/main" val="4129024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DAS</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1066800" y="1072419"/>
            <a:ext cx="6632334" cy="1759122"/>
          </a:xfrm>
        </p:spPr>
        <p:txBody>
          <a:bodyPr>
            <a:normAutofit/>
          </a:bodyPr>
          <a:lstStyle/>
          <a:p>
            <a:r>
              <a:rPr lang="en-US" altLang="zh-CN" dirty="0">
                <a:latin typeface="Times New Roman" panose="02020603050405020304" pitchFamily="18" charset="0"/>
                <a:ea typeface="宋体" panose="02010600030101010101" pitchFamily="2" charset="-122"/>
              </a:rPr>
              <a:t> Distributed Antenna System</a:t>
            </a:r>
          </a:p>
          <a:p>
            <a:pPr lvl="1"/>
            <a:r>
              <a:rPr lang="en-US" altLang="zh-CN" dirty="0">
                <a:latin typeface="Times New Roman" panose="02020603050405020304" pitchFamily="18" charset="0"/>
                <a:ea typeface="宋体" panose="02010600030101010101" pitchFamily="2" charset="-122"/>
              </a:rPr>
              <a:t> Mainly used in car,</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where</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multiple</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antennas</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can</a:t>
            </a:r>
            <a:r>
              <a:rPr lang="zh-CN" altLang="en-US"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be deployed at different parts of the car.</a:t>
            </a:r>
          </a:p>
          <a:p>
            <a:pPr lvl="1"/>
            <a:r>
              <a:rPr lang="en-US" altLang="zh-CN" b="1" dirty="0">
                <a:latin typeface="Times New Roman" panose="02020603050405020304" pitchFamily="18" charset="0"/>
                <a:ea typeface="宋体" panose="02010600030101010101" pitchFamily="2" charset="-122"/>
              </a:rPr>
              <a:t> </a:t>
            </a:r>
            <a:r>
              <a:rPr lang="en-US" altLang="zh-CN" dirty="0">
                <a:latin typeface="Times New Roman" panose="02020603050405020304" pitchFamily="18" charset="0"/>
                <a:ea typeface="宋体" panose="02010600030101010101" pitchFamily="2" charset="-122"/>
              </a:rPr>
              <a:t>The antenna numbers, distribution pattern are </a:t>
            </a:r>
            <a:r>
              <a:rPr lang="en-US" altLang="zh-CN" dirty="0" err="1">
                <a:latin typeface="Times New Roman" panose="02020603050405020304" pitchFamily="18" charset="0"/>
                <a:ea typeface="宋体" panose="02010600030101010101" pitchFamily="2" charset="-122"/>
              </a:rPr>
              <a:t>diversed</a:t>
            </a:r>
            <a:endParaRPr lang="en-US" altLang="zh-CN" dirty="0">
              <a:latin typeface="Times New Roman" panose="02020603050405020304" pitchFamily="18" charset="0"/>
              <a:ea typeface="宋体" panose="02010600030101010101" pitchFamily="2" charset="-122"/>
            </a:endParaRPr>
          </a:p>
          <a:p>
            <a:pPr lvl="2"/>
            <a:r>
              <a:rPr lang="en-US" altLang="zh-CN" dirty="0">
                <a:latin typeface="Times New Roman" panose="02020603050405020304" pitchFamily="18" charset="0"/>
                <a:ea typeface="宋体" panose="02010600030101010101" pitchFamily="2" charset="-122"/>
              </a:rPr>
              <a:t> The antenna distribution can be any shape:</a:t>
            </a:r>
          </a:p>
        </p:txBody>
      </p:sp>
      <p:sp>
        <p:nvSpPr>
          <p:cNvPr id="53" name="矩形 52">
            <a:extLst>
              <a:ext uri="{FF2B5EF4-FFF2-40B4-BE49-F238E27FC236}">
                <a16:creationId xmlns:a16="http://schemas.microsoft.com/office/drawing/2014/main" id="{90EA0D9F-64A4-4282-918D-3D076D45A92D}"/>
              </a:ext>
            </a:extLst>
          </p:cNvPr>
          <p:cNvSpPr/>
          <p:nvPr/>
        </p:nvSpPr>
        <p:spPr>
          <a:xfrm>
            <a:off x="1066800" y="5509385"/>
            <a:ext cx="10279264" cy="369332"/>
          </a:xfrm>
          <a:prstGeom prst="rect">
            <a:avLst/>
          </a:prstGeom>
        </p:spPr>
        <p:txBody>
          <a:bodyPr wrap="square">
            <a:spAutoFit/>
          </a:bodyPr>
          <a:lstStyle/>
          <a:p>
            <a:r>
              <a:rPr lang="en-US" altLang="zh-CN" b="1" dirty="0">
                <a:latin typeface="Times New Roman" panose="02020603050405020304" pitchFamily="18" charset="0"/>
              </a:rPr>
              <a:t>Proposal 8: DAS is preferred to be supported without spec impact.</a:t>
            </a:r>
            <a:endParaRPr lang="zh-CN" altLang="en-US" b="1" dirty="0"/>
          </a:p>
        </p:txBody>
      </p:sp>
      <p:pic>
        <p:nvPicPr>
          <p:cNvPr id="4" name="图片 3">
            <a:extLst>
              <a:ext uri="{FF2B5EF4-FFF2-40B4-BE49-F238E27FC236}">
                <a16:creationId xmlns:a16="http://schemas.microsoft.com/office/drawing/2014/main" id="{2DB2C990-B98E-4E5D-ADD5-74972B125B8A}"/>
              </a:ext>
            </a:extLst>
          </p:cNvPr>
          <p:cNvPicPr>
            <a:picLocks noChangeAspect="1"/>
          </p:cNvPicPr>
          <p:nvPr/>
        </p:nvPicPr>
        <p:blipFill>
          <a:blip r:embed="rId2"/>
          <a:stretch>
            <a:fillRect/>
          </a:stretch>
        </p:blipFill>
        <p:spPr>
          <a:xfrm>
            <a:off x="8062013" y="1522840"/>
            <a:ext cx="3195382" cy="1423641"/>
          </a:xfrm>
          <a:prstGeom prst="rect">
            <a:avLst/>
          </a:prstGeom>
        </p:spPr>
      </p:pic>
      <p:grpSp>
        <p:nvGrpSpPr>
          <p:cNvPr id="18" name="组合 17">
            <a:extLst>
              <a:ext uri="{FF2B5EF4-FFF2-40B4-BE49-F238E27FC236}">
                <a16:creationId xmlns:a16="http://schemas.microsoft.com/office/drawing/2014/main" id="{31DE93D6-2D57-4C02-B213-010BDEE12DE8}"/>
              </a:ext>
            </a:extLst>
          </p:cNvPr>
          <p:cNvGrpSpPr/>
          <p:nvPr/>
        </p:nvGrpSpPr>
        <p:grpSpPr>
          <a:xfrm>
            <a:off x="8240713" y="1971073"/>
            <a:ext cx="116464" cy="191103"/>
            <a:chOff x="8240713" y="1971073"/>
            <a:chExt cx="116464" cy="191103"/>
          </a:xfrm>
        </p:grpSpPr>
        <p:cxnSp>
          <p:nvCxnSpPr>
            <p:cNvPr id="7" name="直接连接符 6">
              <a:extLst>
                <a:ext uri="{FF2B5EF4-FFF2-40B4-BE49-F238E27FC236}">
                  <a16:creationId xmlns:a16="http://schemas.microsoft.com/office/drawing/2014/main" id="{AAD3A622-2656-4E36-8966-AA9C92186484}"/>
                </a:ext>
              </a:extLst>
            </p:cNvPr>
            <p:cNvCxnSpPr>
              <a:cxnSpLocks/>
            </p:cNvCxnSpPr>
            <p:nvPr/>
          </p:nvCxnSpPr>
          <p:spPr>
            <a:xfrm flipV="1">
              <a:off x="8299739" y="2054111"/>
              <a:ext cx="0" cy="10806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8C2AADE-EF1E-466D-8AB4-02F9061ECB88}"/>
                </a:ext>
              </a:extLst>
            </p:cNvPr>
            <p:cNvCxnSpPr>
              <a:cxnSpLocks/>
            </p:cNvCxnSpPr>
            <p:nvPr/>
          </p:nvCxnSpPr>
          <p:spPr>
            <a:xfrm flipH="1" flipV="1">
              <a:off x="8240713" y="1971676"/>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3DABB25-5469-4543-86D1-7064A51F91D5}"/>
                </a:ext>
              </a:extLst>
            </p:cNvPr>
            <p:cNvCxnSpPr>
              <a:cxnSpLocks/>
            </p:cNvCxnSpPr>
            <p:nvPr/>
          </p:nvCxnSpPr>
          <p:spPr>
            <a:xfrm flipH="1">
              <a:off x="8299739" y="1971073"/>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21" name="组合 20">
            <a:extLst>
              <a:ext uri="{FF2B5EF4-FFF2-40B4-BE49-F238E27FC236}">
                <a16:creationId xmlns:a16="http://schemas.microsoft.com/office/drawing/2014/main" id="{D5621769-9A2A-44D8-9653-6167002823E3}"/>
              </a:ext>
            </a:extLst>
          </p:cNvPr>
          <p:cNvGrpSpPr/>
          <p:nvPr/>
        </p:nvGrpSpPr>
        <p:grpSpPr>
          <a:xfrm>
            <a:off x="8809673" y="2162176"/>
            <a:ext cx="116464" cy="191103"/>
            <a:chOff x="8240713" y="1971073"/>
            <a:chExt cx="116464" cy="191103"/>
          </a:xfrm>
        </p:grpSpPr>
        <p:cxnSp>
          <p:nvCxnSpPr>
            <p:cNvPr id="22" name="直接连接符 21">
              <a:extLst>
                <a:ext uri="{FF2B5EF4-FFF2-40B4-BE49-F238E27FC236}">
                  <a16:creationId xmlns:a16="http://schemas.microsoft.com/office/drawing/2014/main" id="{55AE81DA-2283-4846-9517-B0A6C8C44A2D}"/>
                </a:ext>
              </a:extLst>
            </p:cNvPr>
            <p:cNvCxnSpPr>
              <a:cxnSpLocks/>
            </p:cNvCxnSpPr>
            <p:nvPr/>
          </p:nvCxnSpPr>
          <p:spPr>
            <a:xfrm flipV="1">
              <a:off x="8299739" y="2054111"/>
              <a:ext cx="0" cy="10806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5EB299BC-0F3A-4310-B5CD-4580E93B4A67}"/>
                </a:ext>
              </a:extLst>
            </p:cNvPr>
            <p:cNvCxnSpPr>
              <a:cxnSpLocks/>
            </p:cNvCxnSpPr>
            <p:nvPr/>
          </p:nvCxnSpPr>
          <p:spPr>
            <a:xfrm flipH="1" flipV="1">
              <a:off x="8240713" y="1971676"/>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54FB4D98-5EAA-471F-98D9-0053B1152665}"/>
                </a:ext>
              </a:extLst>
            </p:cNvPr>
            <p:cNvCxnSpPr>
              <a:cxnSpLocks/>
            </p:cNvCxnSpPr>
            <p:nvPr/>
          </p:nvCxnSpPr>
          <p:spPr>
            <a:xfrm flipH="1">
              <a:off x="8299739" y="1971073"/>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A9FBDDD0-167A-457C-AA35-00F7ABD63A89}"/>
              </a:ext>
            </a:extLst>
          </p:cNvPr>
          <p:cNvGrpSpPr/>
          <p:nvPr/>
        </p:nvGrpSpPr>
        <p:grpSpPr>
          <a:xfrm>
            <a:off x="10998300" y="1843644"/>
            <a:ext cx="116464" cy="191103"/>
            <a:chOff x="8240713" y="1971073"/>
            <a:chExt cx="116464" cy="191103"/>
          </a:xfrm>
        </p:grpSpPr>
        <p:cxnSp>
          <p:nvCxnSpPr>
            <p:cNvPr id="26" name="直接连接符 25">
              <a:extLst>
                <a:ext uri="{FF2B5EF4-FFF2-40B4-BE49-F238E27FC236}">
                  <a16:creationId xmlns:a16="http://schemas.microsoft.com/office/drawing/2014/main" id="{E981F4F1-F890-44A0-A004-731FEADD7219}"/>
                </a:ext>
              </a:extLst>
            </p:cNvPr>
            <p:cNvCxnSpPr>
              <a:cxnSpLocks/>
            </p:cNvCxnSpPr>
            <p:nvPr/>
          </p:nvCxnSpPr>
          <p:spPr>
            <a:xfrm flipV="1">
              <a:off x="8299739" y="2054111"/>
              <a:ext cx="0" cy="10806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3F381D48-FEFB-41C4-A3BD-11A4A00B5414}"/>
                </a:ext>
              </a:extLst>
            </p:cNvPr>
            <p:cNvCxnSpPr>
              <a:cxnSpLocks/>
            </p:cNvCxnSpPr>
            <p:nvPr/>
          </p:nvCxnSpPr>
          <p:spPr>
            <a:xfrm flipH="1" flipV="1">
              <a:off x="8240713" y="1971676"/>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B19BEDAC-A8DC-482B-BFBB-E43F867F22BC}"/>
                </a:ext>
              </a:extLst>
            </p:cNvPr>
            <p:cNvCxnSpPr>
              <a:cxnSpLocks/>
            </p:cNvCxnSpPr>
            <p:nvPr/>
          </p:nvCxnSpPr>
          <p:spPr>
            <a:xfrm flipH="1">
              <a:off x="8299739" y="1971073"/>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grpSp>
      <p:grpSp>
        <p:nvGrpSpPr>
          <p:cNvPr id="29" name="组合 28">
            <a:extLst>
              <a:ext uri="{FF2B5EF4-FFF2-40B4-BE49-F238E27FC236}">
                <a16:creationId xmlns:a16="http://schemas.microsoft.com/office/drawing/2014/main" id="{8D535826-FF7C-464D-80F5-4720CB5E74FB}"/>
              </a:ext>
            </a:extLst>
          </p:cNvPr>
          <p:cNvGrpSpPr/>
          <p:nvPr/>
        </p:nvGrpSpPr>
        <p:grpSpPr>
          <a:xfrm>
            <a:off x="10282020" y="1522840"/>
            <a:ext cx="116464" cy="191103"/>
            <a:chOff x="8240713" y="1971073"/>
            <a:chExt cx="116464" cy="191103"/>
          </a:xfrm>
        </p:grpSpPr>
        <p:cxnSp>
          <p:nvCxnSpPr>
            <p:cNvPr id="30" name="直接连接符 29">
              <a:extLst>
                <a:ext uri="{FF2B5EF4-FFF2-40B4-BE49-F238E27FC236}">
                  <a16:creationId xmlns:a16="http://schemas.microsoft.com/office/drawing/2014/main" id="{40727A59-67F1-4A68-AF5F-D577449F20FA}"/>
                </a:ext>
              </a:extLst>
            </p:cNvPr>
            <p:cNvCxnSpPr>
              <a:cxnSpLocks/>
            </p:cNvCxnSpPr>
            <p:nvPr/>
          </p:nvCxnSpPr>
          <p:spPr>
            <a:xfrm flipV="1">
              <a:off x="8299739" y="2054111"/>
              <a:ext cx="0" cy="108065"/>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F34F3E98-A64A-4A16-86DA-0903BE4B16B4}"/>
                </a:ext>
              </a:extLst>
            </p:cNvPr>
            <p:cNvCxnSpPr>
              <a:cxnSpLocks/>
            </p:cNvCxnSpPr>
            <p:nvPr/>
          </p:nvCxnSpPr>
          <p:spPr>
            <a:xfrm flipH="1" flipV="1">
              <a:off x="8240713" y="1971676"/>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F41FEA3A-BB31-454E-810E-4763873F304F}"/>
                </a:ext>
              </a:extLst>
            </p:cNvPr>
            <p:cNvCxnSpPr>
              <a:cxnSpLocks/>
            </p:cNvCxnSpPr>
            <p:nvPr/>
          </p:nvCxnSpPr>
          <p:spPr>
            <a:xfrm flipH="1">
              <a:off x="8299739" y="1971073"/>
              <a:ext cx="57438" cy="90978"/>
            </a:xfrm>
            <a:prstGeom prst="line">
              <a:avLst/>
            </a:prstGeom>
            <a:ln w="38100"/>
          </p:spPr>
          <p:style>
            <a:lnRef idx="1">
              <a:schemeClr val="accent1"/>
            </a:lnRef>
            <a:fillRef idx="0">
              <a:schemeClr val="accent1"/>
            </a:fillRef>
            <a:effectRef idx="0">
              <a:schemeClr val="accent1"/>
            </a:effectRef>
            <a:fontRef idx="minor">
              <a:schemeClr val="tx1"/>
            </a:fontRef>
          </p:style>
        </p:cxnSp>
      </p:grpSp>
      <p:sp>
        <p:nvSpPr>
          <p:cNvPr id="19" name="矩形 18">
            <a:extLst>
              <a:ext uri="{FF2B5EF4-FFF2-40B4-BE49-F238E27FC236}">
                <a16:creationId xmlns:a16="http://schemas.microsoft.com/office/drawing/2014/main" id="{9E6EB172-46FA-4A44-AD65-4B9EFA964F0B}"/>
              </a:ext>
            </a:extLst>
          </p:cNvPr>
          <p:cNvSpPr/>
          <p:nvPr/>
        </p:nvSpPr>
        <p:spPr>
          <a:xfrm>
            <a:off x="7012622" y="1934622"/>
            <a:ext cx="1255472" cy="369332"/>
          </a:xfrm>
          <a:prstGeom prst="rect">
            <a:avLst/>
          </a:prstGeom>
        </p:spPr>
        <p:txBody>
          <a:bodyPr wrap="none">
            <a:spAutoFit/>
          </a:bodyPr>
          <a:lstStyle/>
          <a:p>
            <a:r>
              <a:rPr lang="en-US" altLang="zh-CN" dirty="0">
                <a:latin typeface="Times New Roman" panose="02020603050405020304" pitchFamily="18" charset="0"/>
              </a:rPr>
              <a:t>Antenna #1</a:t>
            </a:r>
            <a:endParaRPr lang="zh-CN" altLang="en-US" dirty="0"/>
          </a:p>
        </p:txBody>
      </p:sp>
      <p:sp>
        <p:nvSpPr>
          <p:cNvPr id="34" name="矩形 33">
            <a:extLst>
              <a:ext uri="{FF2B5EF4-FFF2-40B4-BE49-F238E27FC236}">
                <a16:creationId xmlns:a16="http://schemas.microsoft.com/office/drawing/2014/main" id="{CB1BE353-AF7A-4D73-84B0-686B8C10DE92}"/>
              </a:ext>
            </a:extLst>
          </p:cNvPr>
          <p:cNvSpPr/>
          <p:nvPr/>
        </p:nvSpPr>
        <p:spPr>
          <a:xfrm>
            <a:off x="8867110" y="1991203"/>
            <a:ext cx="1255472" cy="369332"/>
          </a:xfrm>
          <a:prstGeom prst="rect">
            <a:avLst/>
          </a:prstGeom>
        </p:spPr>
        <p:txBody>
          <a:bodyPr wrap="none">
            <a:spAutoFit/>
          </a:bodyPr>
          <a:lstStyle/>
          <a:p>
            <a:r>
              <a:rPr lang="en-US" altLang="zh-CN" dirty="0">
                <a:latin typeface="Times New Roman" panose="02020603050405020304" pitchFamily="18" charset="0"/>
              </a:rPr>
              <a:t>Antenna #2</a:t>
            </a:r>
            <a:endParaRPr lang="zh-CN" altLang="en-US" dirty="0"/>
          </a:p>
        </p:txBody>
      </p:sp>
      <p:sp>
        <p:nvSpPr>
          <p:cNvPr id="35" name="矩形 34">
            <a:extLst>
              <a:ext uri="{FF2B5EF4-FFF2-40B4-BE49-F238E27FC236}">
                <a16:creationId xmlns:a16="http://schemas.microsoft.com/office/drawing/2014/main" id="{57F68132-43D8-412B-8108-21ECDDE971B2}"/>
              </a:ext>
            </a:extLst>
          </p:cNvPr>
          <p:cNvSpPr/>
          <p:nvPr/>
        </p:nvSpPr>
        <p:spPr>
          <a:xfrm>
            <a:off x="10997978" y="2107035"/>
            <a:ext cx="1255472" cy="369332"/>
          </a:xfrm>
          <a:prstGeom prst="rect">
            <a:avLst/>
          </a:prstGeom>
        </p:spPr>
        <p:txBody>
          <a:bodyPr wrap="none">
            <a:spAutoFit/>
          </a:bodyPr>
          <a:lstStyle/>
          <a:p>
            <a:r>
              <a:rPr lang="en-US" altLang="zh-CN" dirty="0">
                <a:latin typeface="Times New Roman" panose="02020603050405020304" pitchFamily="18" charset="0"/>
              </a:rPr>
              <a:t>Antenna #3</a:t>
            </a:r>
            <a:endParaRPr lang="zh-CN" altLang="en-US" dirty="0"/>
          </a:p>
        </p:txBody>
      </p:sp>
      <p:sp>
        <p:nvSpPr>
          <p:cNvPr id="36" name="矩形 35">
            <a:extLst>
              <a:ext uri="{FF2B5EF4-FFF2-40B4-BE49-F238E27FC236}">
                <a16:creationId xmlns:a16="http://schemas.microsoft.com/office/drawing/2014/main" id="{A3135292-6540-432B-A723-E6553BA12AEE}"/>
              </a:ext>
            </a:extLst>
          </p:cNvPr>
          <p:cNvSpPr/>
          <p:nvPr/>
        </p:nvSpPr>
        <p:spPr>
          <a:xfrm>
            <a:off x="10360731" y="1383663"/>
            <a:ext cx="1255472" cy="369332"/>
          </a:xfrm>
          <a:prstGeom prst="rect">
            <a:avLst/>
          </a:prstGeom>
        </p:spPr>
        <p:txBody>
          <a:bodyPr wrap="none">
            <a:spAutoFit/>
          </a:bodyPr>
          <a:lstStyle/>
          <a:p>
            <a:r>
              <a:rPr lang="en-US" altLang="zh-CN" dirty="0">
                <a:latin typeface="Times New Roman" panose="02020603050405020304" pitchFamily="18" charset="0"/>
              </a:rPr>
              <a:t>Antenna #4</a:t>
            </a:r>
            <a:endParaRPr lang="zh-CN" altLang="en-US" dirty="0"/>
          </a:p>
        </p:txBody>
      </p:sp>
      <p:sp>
        <p:nvSpPr>
          <p:cNvPr id="20" name="椭圆 19">
            <a:extLst>
              <a:ext uri="{FF2B5EF4-FFF2-40B4-BE49-F238E27FC236}">
                <a16:creationId xmlns:a16="http://schemas.microsoft.com/office/drawing/2014/main" id="{8FD72A4D-2F2D-4BC7-A174-7584DD182790}"/>
              </a:ext>
            </a:extLst>
          </p:cNvPr>
          <p:cNvSpPr/>
          <p:nvPr/>
        </p:nvSpPr>
        <p:spPr>
          <a:xfrm>
            <a:off x="1659466" y="30601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711F235B-287D-439D-9BE3-40D411BB7771}"/>
              </a:ext>
            </a:extLst>
          </p:cNvPr>
          <p:cNvSpPr/>
          <p:nvPr/>
        </p:nvSpPr>
        <p:spPr>
          <a:xfrm>
            <a:off x="1364320" y="348156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C68C610F-7906-4BC0-871E-C7AD9BB8B7A3}"/>
              </a:ext>
            </a:extLst>
          </p:cNvPr>
          <p:cNvSpPr/>
          <p:nvPr/>
        </p:nvSpPr>
        <p:spPr>
          <a:xfrm>
            <a:off x="1931586" y="348156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FD67D90F-0DEF-4EDE-B095-55E7D7005B48}"/>
              </a:ext>
            </a:extLst>
          </p:cNvPr>
          <p:cNvSpPr/>
          <p:nvPr/>
        </p:nvSpPr>
        <p:spPr>
          <a:xfrm>
            <a:off x="2692227" y="30220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7BC0E4ED-C2EE-4AC6-9C63-1CCA2770FFB2}"/>
              </a:ext>
            </a:extLst>
          </p:cNvPr>
          <p:cNvSpPr/>
          <p:nvPr/>
        </p:nvSpPr>
        <p:spPr>
          <a:xfrm>
            <a:off x="2683605" y="3532673"/>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55506508-0249-4A70-9066-6738883682CA}"/>
              </a:ext>
            </a:extLst>
          </p:cNvPr>
          <p:cNvSpPr/>
          <p:nvPr/>
        </p:nvSpPr>
        <p:spPr>
          <a:xfrm>
            <a:off x="3250871" y="3532673"/>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CAAF9AEA-695E-4F21-B8B6-DAB06A071990}"/>
              </a:ext>
            </a:extLst>
          </p:cNvPr>
          <p:cNvSpPr/>
          <p:nvPr/>
        </p:nvSpPr>
        <p:spPr>
          <a:xfrm>
            <a:off x="3242732" y="30220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AD6B2784-2456-49FB-BAFC-B7011F1723CB}"/>
              </a:ext>
            </a:extLst>
          </p:cNvPr>
          <p:cNvSpPr/>
          <p:nvPr/>
        </p:nvSpPr>
        <p:spPr>
          <a:xfrm>
            <a:off x="4263103" y="2948897"/>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86630A14-E1E7-4963-A50A-7A0AD2F029E3}"/>
              </a:ext>
            </a:extLst>
          </p:cNvPr>
          <p:cNvSpPr/>
          <p:nvPr/>
        </p:nvSpPr>
        <p:spPr>
          <a:xfrm>
            <a:off x="3975227" y="32379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4DE6CDE0-44E9-4C35-9113-17A202724EC2}"/>
              </a:ext>
            </a:extLst>
          </p:cNvPr>
          <p:cNvSpPr/>
          <p:nvPr/>
        </p:nvSpPr>
        <p:spPr>
          <a:xfrm>
            <a:off x="4244856" y="3547144"/>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4CB56218-A8CA-4DD8-AE88-486D52EC2A4E}"/>
              </a:ext>
            </a:extLst>
          </p:cNvPr>
          <p:cNvSpPr/>
          <p:nvPr/>
        </p:nvSpPr>
        <p:spPr>
          <a:xfrm>
            <a:off x="4591878" y="3253437"/>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AD1B4FC5-221A-425D-8F2A-7361A0EC2D71}"/>
              </a:ext>
            </a:extLst>
          </p:cNvPr>
          <p:cNvSpPr/>
          <p:nvPr/>
        </p:nvSpPr>
        <p:spPr>
          <a:xfrm>
            <a:off x="5505204" y="297994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CA037D9F-B721-4F1E-A8D3-6A58282B148D}"/>
              </a:ext>
            </a:extLst>
          </p:cNvPr>
          <p:cNvSpPr/>
          <p:nvPr/>
        </p:nvSpPr>
        <p:spPr>
          <a:xfrm>
            <a:off x="5217328" y="3268972"/>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8136F828-021C-4B3A-BABA-52220EFB0A57}"/>
              </a:ext>
            </a:extLst>
          </p:cNvPr>
          <p:cNvSpPr/>
          <p:nvPr/>
        </p:nvSpPr>
        <p:spPr>
          <a:xfrm>
            <a:off x="5486957" y="3578195"/>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B50BD1C7-E6BE-48DC-BF60-524B742299C2}"/>
              </a:ext>
            </a:extLst>
          </p:cNvPr>
          <p:cNvSpPr/>
          <p:nvPr/>
        </p:nvSpPr>
        <p:spPr>
          <a:xfrm>
            <a:off x="5833979" y="328448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93971670-9A58-4686-86B3-60D57D8CB91E}"/>
              </a:ext>
            </a:extLst>
          </p:cNvPr>
          <p:cNvSpPr/>
          <p:nvPr/>
        </p:nvSpPr>
        <p:spPr>
          <a:xfrm>
            <a:off x="5491761" y="3255345"/>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3FB1BC86-AB69-4B4A-B87F-B28C7D59914D}"/>
              </a:ext>
            </a:extLst>
          </p:cNvPr>
          <p:cNvSpPr/>
          <p:nvPr/>
        </p:nvSpPr>
        <p:spPr>
          <a:xfrm>
            <a:off x="6555961" y="3030046"/>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30CA971F-6E9D-4242-8800-D6799291D667}"/>
              </a:ext>
            </a:extLst>
          </p:cNvPr>
          <p:cNvSpPr/>
          <p:nvPr/>
        </p:nvSpPr>
        <p:spPr>
          <a:xfrm>
            <a:off x="6547339" y="354069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1BB686A4-51AD-4262-B6FD-1B401D11B6C1}"/>
              </a:ext>
            </a:extLst>
          </p:cNvPr>
          <p:cNvSpPr/>
          <p:nvPr/>
        </p:nvSpPr>
        <p:spPr>
          <a:xfrm>
            <a:off x="7114605" y="3540698"/>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ADAA93E8-5D3D-40EF-8B6D-CF62AC826023}"/>
              </a:ext>
            </a:extLst>
          </p:cNvPr>
          <p:cNvSpPr/>
          <p:nvPr/>
        </p:nvSpPr>
        <p:spPr>
          <a:xfrm>
            <a:off x="7106466" y="3030046"/>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B534F025-FFCE-48C4-B668-DCCB754B8564}"/>
              </a:ext>
            </a:extLst>
          </p:cNvPr>
          <p:cNvSpPr/>
          <p:nvPr/>
        </p:nvSpPr>
        <p:spPr>
          <a:xfrm>
            <a:off x="6830707" y="3038512"/>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70A2E638-5447-41EE-BF7A-0EE6F1ECF12D}"/>
              </a:ext>
            </a:extLst>
          </p:cNvPr>
          <p:cNvSpPr/>
          <p:nvPr/>
        </p:nvSpPr>
        <p:spPr>
          <a:xfrm>
            <a:off x="3096592" y="3899719"/>
            <a:ext cx="4602542" cy="369332"/>
          </a:xfrm>
          <a:prstGeom prst="rect">
            <a:avLst/>
          </a:prstGeom>
        </p:spPr>
        <p:txBody>
          <a:bodyPr wrap="none">
            <a:spAutoFit/>
          </a:bodyPr>
          <a:lstStyle/>
          <a:p>
            <a:r>
              <a:rPr lang="en-US" altLang="zh-CN" b="1" dirty="0">
                <a:latin typeface="Times New Roman" panose="02020603050405020304" pitchFamily="18" charset="0"/>
              </a:rPr>
              <a:t>Examples of distribution pattern of antennas</a:t>
            </a:r>
            <a:endParaRPr lang="zh-CN" altLang="en-US" dirty="0"/>
          </a:p>
        </p:txBody>
      </p:sp>
      <p:sp>
        <p:nvSpPr>
          <p:cNvPr id="67" name="椭圆 66">
            <a:extLst>
              <a:ext uri="{FF2B5EF4-FFF2-40B4-BE49-F238E27FC236}">
                <a16:creationId xmlns:a16="http://schemas.microsoft.com/office/drawing/2014/main" id="{E904B095-B534-40CC-A3FE-2ADEA7F8B369}"/>
              </a:ext>
            </a:extLst>
          </p:cNvPr>
          <p:cNvSpPr/>
          <p:nvPr/>
        </p:nvSpPr>
        <p:spPr>
          <a:xfrm>
            <a:off x="7915000" y="30220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6812D3DA-563D-46AD-84B9-F2C53BE6D099}"/>
              </a:ext>
            </a:extLst>
          </p:cNvPr>
          <p:cNvSpPr/>
          <p:nvPr/>
        </p:nvSpPr>
        <p:spPr>
          <a:xfrm>
            <a:off x="7906378" y="3532673"/>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270D3D86-F9FF-44F9-A839-978F576BEF29}"/>
              </a:ext>
            </a:extLst>
          </p:cNvPr>
          <p:cNvSpPr/>
          <p:nvPr/>
        </p:nvSpPr>
        <p:spPr>
          <a:xfrm>
            <a:off x="8473644" y="3532673"/>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0D2B9ED3-0C94-437F-94BD-CAAB3D0ACB42}"/>
              </a:ext>
            </a:extLst>
          </p:cNvPr>
          <p:cNvSpPr/>
          <p:nvPr/>
        </p:nvSpPr>
        <p:spPr>
          <a:xfrm>
            <a:off x="8465505" y="3022021"/>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3FBBE7DC-0490-496B-A0B9-F812862E8DED}"/>
              </a:ext>
            </a:extLst>
          </p:cNvPr>
          <p:cNvSpPr/>
          <p:nvPr/>
        </p:nvSpPr>
        <p:spPr>
          <a:xfrm>
            <a:off x="7901877" y="3268596"/>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CA88209E-C479-41F0-A6E9-3F931B7150CC}"/>
              </a:ext>
            </a:extLst>
          </p:cNvPr>
          <p:cNvSpPr/>
          <p:nvPr/>
        </p:nvSpPr>
        <p:spPr>
          <a:xfrm>
            <a:off x="8482106" y="3277434"/>
            <a:ext cx="169333" cy="177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a:extLst>
              <a:ext uri="{FF2B5EF4-FFF2-40B4-BE49-F238E27FC236}">
                <a16:creationId xmlns:a16="http://schemas.microsoft.com/office/drawing/2014/main" id="{AD52ED21-50A2-4CA5-BFFE-BF2F05C56AD0}"/>
              </a:ext>
            </a:extLst>
          </p:cNvPr>
          <p:cNvSpPr/>
          <p:nvPr/>
        </p:nvSpPr>
        <p:spPr>
          <a:xfrm>
            <a:off x="1066800" y="4229757"/>
            <a:ext cx="10279264" cy="1200329"/>
          </a:xfrm>
          <a:prstGeom prst="rect">
            <a:avLst/>
          </a:prstGeom>
        </p:spPr>
        <p:txBody>
          <a:bodyPr wrap="square">
            <a:spAutoFit/>
          </a:bodyPr>
          <a:lstStyle/>
          <a:p>
            <a:endParaRPr lang="en-US" altLang="zh-CN" b="1" dirty="0">
              <a:latin typeface="Times New Roman" panose="02020603050405020304" pitchFamily="18" charset="0"/>
            </a:endParaRPr>
          </a:p>
          <a:p>
            <a:r>
              <a:rPr lang="en-US" altLang="zh-CN" dirty="0">
                <a:latin typeface="Times New Roman" panose="02020603050405020304" pitchFamily="18" charset="0"/>
              </a:rPr>
              <a:t>Due to the diversity in antenna pattern distribution, it is very hard to standardize the antenna distribution pattern. Solutions requires the antenna pattern info (e.g. number, distance interval, shape) on car is not applicable. Besides, reveal DAS information might not be acceptable for car vendor.</a:t>
            </a:r>
            <a:endParaRPr lang="zh-CN" altLang="en-US" dirty="0"/>
          </a:p>
        </p:txBody>
      </p:sp>
    </p:spTree>
    <p:extLst>
      <p:ext uri="{BB962C8B-B14F-4D97-AF65-F5344CB8AC3E}">
        <p14:creationId xmlns:p14="http://schemas.microsoft.com/office/powerpoint/2010/main" val="1036809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0864C8F-9535-480A-A692-C2E196CBEEF5}"/>
              </a:ext>
            </a:extLst>
          </p:cNvPr>
          <p:cNvSpPr>
            <a:spLocks noGrp="1"/>
          </p:cNvSpPr>
          <p:nvPr>
            <p:ph type="title"/>
          </p:nvPr>
        </p:nvSpPr>
        <p:spPr>
          <a:xfrm>
            <a:off x="465513" y="111095"/>
            <a:ext cx="12136582" cy="811851"/>
          </a:xfrm>
        </p:spPr>
        <p:txBody>
          <a:bodyPr>
            <a:normAutofit/>
          </a:bodyPr>
          <a:lstStyle/>
          <a:p>
            <a:r>
              <a:rPr lang="en-US" altLang="zh-CN" sz="4000" dirty="0"/>
              <a:t>Summary of proposals</a:t>
            </a:r>
            <a:endParaRPr lang="zh-CN" altLang="en-US" sz="4000" dirty="0"/>
          </a:p>
        </p:txBody>
      </p:sp>
      <p:sp>
        <p:nvSpPr>
          <p:cNvPr id="3" name="内容占位符 2">
            <a:extLst>
              <a:ext uri="{FF2B5EF4-FFF2-40B4-BE49-F238E27FC236}">
                <a16:creationId xmlns:a16="http://schemas.microsoft.com/office/drawing/2014/main" id="{E98700F1-F359-4F17-8E87-0857FF8BC2CC}"/>
              </a:ext>
            </a:extLst>
          </p:cNvPr>
          <p:cNvSpPr>
            <a:spLocks noGrp="1"/>
          </p:cNvSpPr>
          <p:nvPr>
            <p:ph idx="1"/>
          </p:nvPr>
        </p:nvSpPr>
        <p:spPr>
          <a:xfrm>
            <a:off x="809105" y="1152518"/>
            <a:ext cx="10637519" cy="5594387"/>
          </a:xfrm>
        </p:spPr>
        <p:txBody>
          <a:bodyPr>
            <a:normAutofit/>
          </a:bodyPr>
          <a:lstStyle/>
          <a:p>
            <a:pPr marL="0" indent="0">
              <a:buNone/>
            </a:pPr>
            <a:r>
              <a:rPr lang="en-US" altLang="zh-CN" sz="2000" b="1" dirty="0">
                <a:latin typeface="Times New Roman" panose="02020603050405020304" pitchFamily="18" charset="0"/>
                <a:ea typeface="宋体" panose="02010600030101010101" pitchFamily="2" charset="-122"/>
              </a:rPr>
              <a:t>Proposal 1: RAN to agree to use both term of </a:t>
            </a:r>
            <a:r>
              <a:rPr lang="en-US" altLang="zh-CN" sz="2000" b="1" dirty="0" err="1">
                <a:latin typeface="Times New Roman" panose="02020603050405020304" pitchFamily="18" charset="0"/>
                <a:ea typeface="宋体" panose="02010600030101010101" pitchFamily="2" charset="-122"/>
              </a:rPr>
              <a:t>sidelink</a:t>
            </a:r>
            <a:r>
              <a:rPr lang="en-US" altLang="zh-CN" sz="2000" b="1" dirty="0">
                <a:latin typeface="Times New Roman" panose="02020603050405020304" pitchFamily="18" charset="0"/>
                <a:ea typeface="宋体" panose="02010600030101010101" pitchFamily="2" charset="-122"/>
              </a:rPr>
              <a:t> positioning and ranging.</a:t>
            </a:r>
          </a:p>
          <a:p>
            <a:pPr marL="0" indent="0">
              <a:buNone/>
            </a:pPr>
            <a:r>
              <a:rPr lang="en-US" altLang="zh-CN" sz="2000" b="1" dirty="0">
                <a:latin typeface="Times New Roman" panose="02020603050405020304" pitchFamily="18" charset="0"/>
                <a:ea typeface="宋体" panose="02010600030101010101" pitchFamily="2" charset="-122"/>
              </a:rPr>
              <a:t>Proposal 2: Solution should allow acquiring either the whole 2D/3D coordinates or only one component of 2D/3D coordinates, e.g. distance or angle.</a:t>
            </a:r>
          </a:p>
          <a:p>
            <a:pPr marL="0" indent="0">
              <a:buNone/>
            </a:pPr>
            <a:r>
              <a:rPr lang="en-US" altLang="zh-CN" sz="2000" b="1" dirty="0">
                <a:latin typeface="Times New Roman" panose="02020603050405020304" pitchFamily="18" charset="0"/>
                <a:ea typeface="宋体" panose="02010600030101010101" pitchFamily="2" charset="-122"/>
              </a:rPr>
              <a:t>Proposal 3: A unified solution is applicable for </a:t>
            </a:r>
            <a:r>
              <a:rPr lang="en-US" altLang="zh-CN" sz="2000" b="1" dirty="0" err="1">
                <a:latin typeface="Times New Roman" panose="02020603050405020304" pitchFamily="18" charset="0"/>
                <a:ea typeface="宋体" panose="02010600030101010101" pitchFamily="2" charset="-122"/>
              </a:rPr>
              <a:t>sidelink</a:t>
            </a:r>
            <a:r>
              <a:rPr lang="en-US" altLang="zh-CN" sz="2000" b="1" dirty="0">
                <a:latin typeface="Times New Roman" panose="02020603050405020304" pitchFamily="18" charset="0"/>
                <a:ea typeface="宋体" panose="02010600030101010101" pitchFamily="2" charset="-122"/>
              </a:rPr>
              <a:t> positioning and Ranging.</a:t>
            </a:r>
          </a:p>
          <a:p>
            <a:pPr marL="0" lvl="1" indent="0">
              <a:spcBef>
                <a:spcPts val="1200"/>
              </a:spcBef>
              <a:spcAft>
                <a:spcPts val="200"/>
              </a:spcAft>
              <a:buSzPct val="100000"/>
              <a:buNone/>
            </a:pPr>
            <a:r>
              <a:rPr lang="en-US" altLang="zh-CN" b="1" dirty="0">
                <a:latin typeface="Times New Roman" panose="02020603050405020304" pitchFamily="18" charset="0"/>
                <a:ea typeface="宋体" panose="02010600030101010101" pitchFamily="2" charset="-122"/>
              </a:rPr>
              <a:t>Proposal 4</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ea typeface="宋体" panose="02010600030101010101" pitchFamily="2" charset="-122"/>
              </a:rPr>
              <a:t>Both commercial and V2X use cases need to be considered in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a:p>
            <a:pPr marL="0" lvl="1" indent="0">
              <a:spcBef>
                <a:spcPts val="1200"/>
              </a:spcBef>
              <a:spcAft>
                <a:spcPts val="200"/>
              </a:spcAft>
              <a:buSzPct val="100000"/>
              <a:buNone/>
            </a:pPr>
            <a:r>
              <a:rPr lang="en-US" altLang="zh-CN" b="1" dirty="0">
                <a:latin typeface="Times New Roman" panose="02020603050405020304" pitchFamily="18" charset="0"/>
                <a:ea typeface="宋体" panose="02010600030101010101" pitchFamily="2" charset="-122"/>
              </a:rPr>
              <a:t>Proposal 5: power consumption and cost reduction for IOT device should be considered.</a:t>
            </a:r>
          </a:p>
          <a:p>
            <a:pPr marL="0" lvl="1" indent="0">
              <a:spcBef>
                <a:spcPts val="1200"/>
              </a:spcBef>
              <a:spcAft>
                <a:spcPts val="200"/>
              </a:spcAft>
              <a:buSzPct val="100000"/>
              <a:buNone/>
            </a:pPr>
            <a:r>
              <a:rPr lang="en-US" altLang="zh-CN" b="1" dirty="0">
                <a:latin typeface="Times New Roman" panose="02020603050405020304" pitchFamily="18" charset="0"/>
                <a:ea typeface="宋体" panose="02010600030101010101" pitchFamily="2" charset="-122"/>
              </a:rPr>
              <a:t>Proposal 6: unlicensed spectrum is supported for </a:t>
            </a:r>
            <a:r>
              <a:rPr lang="en-US" altLang="zh-CN" b="1" dirty="0" err="1">
                <a:latin typeface="Times New Roman" panose="02020603050405020304" pitchFamily="18" charset="0"/>
                <a:ea typeface="宋体" panose="02010600030101010101" pitchFamily="2" charset="-122"/>
              </a:rPr>
              <a:t>sidelink</a:t>
            </a:r>
            <a:r>
              <a:rPr lang="en-US" altLang="zh-CN" b="1" dirty="0">
                <a:latin typeface="Times New Roman" panose="02020603050405020304" pitchFamily="18" charset="0"/>
                <a:ea typeface="宋体" panose="02010600030101010101" pitchFamily="2" charset="-122"/>
              </a:rPr>
              <a:t> positioning and ranging.</a:t>
            </a:r>
          </a:p>
          <a:p>
            <a:pPr marL="0" lvl="1" indent="0">
              <a:spcBef>
                <a:spcPts val="1200"/>
              </a:spcBef>
              <a:spcAft>
                <a:spcPts val="200"/>
              </a:spcAft>
              <a:buSzPct val="100000"/>
              <a:buNone/>
            </a:pPr>
            <a:r>
              <a:rPr lang="en-US" altLang="zh-CN" b="1" dirty="0">
                <a:latin typeface="Times New Roman" panose="02020603050405020304" pitchFamily="18" charset="0"/>
                <a:ea typeface="宋体" panose="02010600030101010101" pitchFamily="2" charset="-122"/>
              </a:rPr>
              <a:t>Proposal 7</a:t>
            </a:r>
            <a:r>
              <a:rPr lang="zh-CN" altLang="en-US" b="1" dirty="0">
                <a:latin typeface="Times New Roman" panose="02020603050405020304" pitchFamily="18" charset="0"/>
                <a:ea typeface="宋体" panose="02010600030101010101" pitchFamily="2" charset="-122"/>
              </a:rPr>
              <a:t>：</a:t>
            </a:r>
            <a:r>
              <a:rPr lang="en-US" altLang="zh-CN" b="1" dirty="0">
                <a:latin typeface="Times New Roman" panose="02020603050405020304" pitchFamily="18" charset="0"/>
              </a:rPr>
              <a:t> Down prioritize the scenario of </a:t>
            </a:r>
            <a:r>
              <a:rPr lang="en-US" altLang="zh-CN" b="1" dirty="0" err="1">
                <a:latin typeface="Times New Roman" panose="02020603050405020304" pitchFamily="18" charset="0"/>
              </a:rPr>
              <a:t>sidelink</a:t>
            </a:r>
            <a:r>
              <a:rPr lang="en-US" altLang="zh-CN" b="1" dirty="0">
                <a:latin typeface="Times New Roman" panose="02020603050405020304" pitchFamily="18" charset="0"/>
              </a:rPr>
              <a:t> assisted positioning and ranging,</a:t>
            </a:r>
            <a:r>
              <a:rPr lang="zh-CN" altLang="en-US" b="1" dirty="0">
                <a:latin typeface="Times New Roman" panose="02020603050405020304" pitchFamily="18" charset="0"/>
              </a:rPr>
              <a:t> </a:t>
            </a:r>
            <a:r>
              <a:rPr lang="en-US" altLang="zh-CN" b="1" dirty="0">
                <a:latin typeface="Times New Roman" panose="02020603050405020304" pitchFamily="18" charset="0"/>
              </a:rPr>
              <a:t>no</a:t>
            </a:r>
            <a:r>
              <a:rPr lang="zh-CN" altLang="en-US" b="1" dirty="0">
                <a:latin typeface="Times New Roman" panose="02020603050405020304" pitchFamily="18" charset="0"/>
              </a:rPr>
              <a:t> </a:t>
            </a:r>
            <a:r>
              <a:rPr lang="en-US" altLang="zh-CN" b="1" dirty="0">
                <a:latin typeface="Times New Roman" panose="02020603050405020304" pitchFamily="18" charset="0"/>
              </a:rPr>
              <a:t>spec</a:t>
            </a:r>
            <a:r>
              <a:rPr lang="zh-CN" altLang="en-US" b="1" dirty="0">
                <a:latin typeface="Times New Roman" panose="02020603050405020304" pitchFamily="18" charset="0"/>
              </a:rPr>
              <a:t> </a:t>
            </a:r>
            <a:r>
              <a:rPr lang="en-US" altLang="zh-CN" b="1" dirty="0">
                <a:latin typeface="Times New Roman" panose="02020603050405020304" pitchFamily="18" charset="0"/>
              </a:rPr>
              <a:t>impact</a:t>
            </a:r>
            <a:r>
              <a:rPr lang="zh-CN" altLang="en-US" b="1" dirty="0">
                <a:latin typeface="Times New Roman" panose="02020603050405020304" pitchFamily="18" charset="0"/>
              </a:rPr>
              <a:t> </a:t>
            </a:r>
            <a:r>
              <a:rPr lang="en-US" altLang="zh-CN" b="1" dirty="0">
                <a:latin typeface="Times New Roman" panose="02020603050405020304" pitchFamily="18" charset="0"/>
              </a:rPr>
              <a:t>implementation is preferred.</a:t>
            </a:r>
          </a:p>
          <a:p>
            <a:pPr marL="0" lvl="1" indent="0">
              <a:spcBef>
                <a:spcPts val="1200"/>
              </a:spcBef>
              <a:spcAft>
                <a:spcPts val="200"/>
              </a:spcAft>
              <a:buSzPct val="100000"/>
              <a:buNone/>
            </a:pPr>
            <a:r>
              <a:rPr lang="en-US" altLang="zh-CN" b="1" dirty="0">
                <a:latin typeface="Times New Roman" panose="02020603050405020304" pitchFamily="18" charset="0"/>
              </a:rPr>
              <a:t>Proposal 8: DAS is preferred to be supported without spec impact.</a:t>
            </a:r>
          </a:p>
          <a:p>
            <a:pPr marL="0" lvl="1" indent="0">
              <a:spcBef>
                <a:spcPts val="1200"/>
              </a:spcBef>
              <a:spcAft>
                <a:spcPts val="200"/>
              </a:spcAft>
              <a:buSzPct val="100000"/>
              <a:buNone/>
            </a:pPr>
            <a:endParaRPr lang="en-US" altLang="zh-CN" b="1" dirty="0">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3707136"/>
      </p:ext>
    </p:extLst>
  </p:cSld>
  <p:clrMapOvr>
    <a:masterClrMapping/>
  </p:clrMapOvr>
</p:sld>
</file>

<file path=ppt/theme/theme1.xml><?xml version="1.0" encoding="utf-8"?>
<a:theme xmlns:a="http://schemas.openxmlformats.org/drawingml/2006/main" name="回顾">
  <a:themeElements>
    <a:clrScheme name="橙色">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回顾">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WUS-general summary</Template>
  <TotalTime>116033</TotalTime>
  <Words>1491</Words>
  <Application>Microsoft Office PowerPoint</Application>
  <PresentationFormat>宽屏</PresentationFormat>
  <Paragraphs>135</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Arial Unicode MS</vt:lpstr>
      <vt:lpstr>宋体</vt:lpstr>
      <vt:lpstr>Calibri</vt:lpstr>
      <vt:lpstr>Calibri Light</vt:lpstr>
      <vt:lpstr>Times New Roman</vt:lpstr>
      <vt:lpstr>Wingdings</vt:lpstr>
      <vt:lpstr>回顾</vt:lpstr>
      <vt:lpstr>Consideration on Sidelink positioning and Ranging  xiaomi</vt:lpstr>
      <vt:lpstr>Clarification on the relationship of sidelink positioning &amp; ranging</vt:lpstr>
      <vt:lpstr>Use cases to consider</vt:lpstr>
      <vt:lpstr>Uniqueness of commercial use cases from V2X</vt:lpstr>
      <vt:lpstr>Spectrum</vt:lpstr>
      <vt:lpstr>Scenario consideration</vt:lpstr>
      <vt:lpstr>Scenario consideration</vt:lpstr>
      <vt:lpstr>DAS</vt:lpstr>
      <vt:lpstr>Summary of proposals</vt:lpstr>
      <vt:lpstr>Potential Scope</vt:lpstr>
      <vt:lpstr>Thanks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Rel-16 discussion</dc:title>
  <dc:creator>Microsoft</dc:creator>
  <cp:lastModifiedBy>xiaomi</cp:lastModifiedBy>
  <cp:revision>1159</cp:revision>
  <dcterms:created xsi:type="dcterms:W3CDTF">2018-04-28T02:54:17Z</dcterms:created>
  <dcterms:modified xsi:type="dcterms:W3CDTF">2021-09-02T06:42:16Z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WM0590babbcacb41798a893ea8af3f1e99">
    <vt:lpwstr>CWM1Bu6r+WSazsUfjIoFcIk/FI+pBv/fV+7MfpP1nVb9FFR4HDpvPF6XiNre6wzu+bu3h30ufW/i00yOrDaCJneOg==</vt:lpwstr>
  </property>
</Properties>
</file>