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8"/>
  </p:notesMasterIdLst>
  <p:sldIdLst>
    <p:sldId id="256" r:id="rId3"/>
    <p:sldId id="301" r:id="rId4"/>
    <p:sldId id="298" r:id="rId5"/>
    <p:sldId id="303" r:id="rId6"/>
    <p:sldId id="291" r:id="rId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 xmlns="">
        <p14:section name="white 白底" id="{48273BEF-E86D-1E41-894E-82DC393DEF7E}">
          <p14:sldIdLst>
            <p14:sldId id="256"/>
            <p14:sldId id="301"/>
            <p14:sldId id="298"/>
            <p14:sldId id="303"/>
            <p14:sldId id="291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00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64"/>
    <p:restoredTop sz="94582"/>
  </p:normalViewPr>
  <p:slideViewPr>
    <p:cSldViewPr snapToGrid="0" snapToObjects="1">
      <p:cViewPr varScale="1">
        <p:scale>
          <a:sx n="32" d="100"/>
          <a:sy n="32" d="100"/>
        </p:scale>
        <p:origin x="-976" y="-6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45687492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2019/9/6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 smtClean="0"/>
              <a:t>单击此处编辑母版文本样式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汇报标题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 smtClean="0"/>
              <a:t>单击此处编辑母版文本样式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汇报标题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 smtClean="0"/>
              <a:t>单击此处编辑母版文本样式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汇报标题</a:t>
            </a:r>
            <a:endParaRPr kumimoji="1" lang="zh-CN" altLang="en-US" dirty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 smtClean="0"/>
              <a:t>单击此处编辑母版文本样式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汇报标题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 smtClean="0"/>
              <a:t>单击此处编辑母版文本样式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汇报标题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</a:t>
            </a:r>
            <a:r>
              <a:rPr dirty="0" smtClean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you</a:t>
            </a:r>
            <a:endParaRPr lang="en-US" dirty="0" smtClean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 smtClean="0"/>
              <a:t>单击此处编辑母版标题样式 目录</a:t>
            </a:r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 smtClean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 smtClean="0"/>
              <a:t>单击此处编辑母版标题样式 章节标题</a:t>
            </a:r>
            <a:endParaRPr kumimoji="1" lang="zh-CN" altLang="en-US" dirty="0"/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 smtClean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 smtClean="0"/>
              <a:t>单击此处编辑母版文本样式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汇报标题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77716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219200" y="12712701"/>
            <a:ext cx="5689600" cy="730250"/>
          </a:xfrm>
          <a:prstGeom prst="rect">
            <a:avLst/>
          </a:prstGeom>
        </p:spPr>
        <p:txBody>
          <a:bodyPr lIns="217709" tIns="108855" rIns="217709" bIns="108855"/>
          <a:lstStyle/>
          <a:p>
            <a:fld id="{530820CF-B880-4189-942D-D702A7CBA730}" type="datetimeFigureOut">
              <a:rPr lang="zh-CN" altLang="en-US" smtClean="0"/>
              <a:pPr/>
              <a:t>2019/9/6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 lIns="217709" tIns="108855" rIns="217709" bIns="108855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 lIns="217709" tIns="108855" rIns="217709" bIns="108855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8884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2019/9/6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 smtClean="0"/>
              <a:t>单击此处编辑母版标题样式 目录</a:t>
            </a:r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 smtClean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 smtClean="0"/>
              <a:t>单击此处编辑母版标题样式 章节标题</a:t>
            </a:r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 smtClean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 smtClean="0"/>
              <a:t>单击此处编辑母版标题样式 </a:t>
            </a:r>
            <a:r>
              <a:rPr kumimoji="1" lang="en-US" altLang="zh-CN" dirty="0" smtClean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4"/>
            <a:r>
              <a:rPr kumimoji="1" lang="zh-CN" altLang="en-US" dirty="0" smtClean="0"/>
              <a:t>五级</a:t>
            </a:r>
            <a:endParaRPr kumimoji="1"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1" r:id="rId4"/>
    <p:sldLayoutId id="2147483664" r:id="rId5"/>
    <p:sldLayoutId id="2147483692" r:id="rId6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 smtClean="0"/>
              <a:t>单击此处编辑母版标题样式 </a:t>
            </a:r>
            <a:r>
              <a:rPr kumimoji="1" lang="en-US" altLang="zh-CN" dirty="0" smtClean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/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 smtClean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 smtClean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 smtClean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 smtClean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4"/>
            <a:r>
              <a:rPr kumimoji="1" lang="zh-CN" altLang="en-US" dirty="0" smtClean="0"/>
              <a:t>五级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Power Saving feature for Release 17</a:t>
            </a:r>
            <a:endParaRPr kumimoji="1"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76601" y="7615152"/>
            <a:ext cx="6008247" cy="24724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1" lang="en-US" sz="3600" b="0" dirty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  <a:sym typeface="OPPOSans B"/>
              </a:rPr>
              <a:t>3GPP TSG RAN#85</a:t>
            </a:r>
          </a:p>
          <a:p>
            <a:pPr algn="l"/>
            <a:r>
              <a:rPr kumimoji="1" lang="en-US" sz="3600" b="0" dirty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  <a:sym typeface="OPPOSans B"/>
              </a:rPr>
              <a:t>Newport Beach, CA, USA</a:t>
            </a:r>
          </a:p>
          <a:p>
            <a:pPr algn="l"/>
            <a:r>
              <a:rPr kumimoji="1" lang="en-US" sz="3600" b="0" dirty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  <a:sym typeface="OPPOSans B"/>
              </a:rPr>
              <a:t>Sep. 16-20, </a:t>
            </a:r>
            <a:r>
              <a:rPr kumimoji="1" lang="en-US" sz="3600" b="0" dirty="0" smtClean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  <a:sym typeface="OPPOSans B"/>
              </a:rPr>
              <a:t>2019</a:t>
            </a:r>
          </a:p>
          <a:p>
            <a:pPr algn="l"/>
            <a:r>
              <a:rPr kumimoji="1" lang="en-US" sz="3600" b="0" dirty="0" smtClean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  <a:sym typeface="OPPOSans B"/>
              </a:rPr>
              <a:t>Agenda Item: </a:t>
            </a:r>
            <a:r>
              <a:rPr kumimoji="1" lang="en-US" sz="3600" b="0" dirty="0" smtClean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  <a:sym typeface="OPPOSans B"/>
              </a:rPr>
              <a:t>8.1.8</a:t>
            </a:r>
            <a:endParaRPr kumimoji="1" lang="en-US" sz="3600" b="0" dirty="0">
              <a:solidFill>
                <a:srgbClr val="046A38"/>
              </a:solidFill>
              <a:latin typeface="OPPOSans B" charset="-122"/>
              <a:ea typeface="OPPOSans B" charset="-122"/>
              <a:cs typeface="OPPOSans B" charset="-122"/>
              <a:sym typeface="OPPOSans B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445465" y="0"/>
            <a:ext cx="19030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RP-191932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Motivation/Background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6505" y="2405270"/>
            <a:ext cx="22841775" cy="9572625"/>
          </a:xfrm>
        </p:spPr>
        <p:txBody>
          <a:bodyPr>
            <a:normAutofit fontScale="70000" lnSpcReduction="20000"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en-GB" dirty="0" smtClean="0"/>
              <a:t>As UE vendors are deeply engaged in the 5G commercialization, we are all aware several issues to fully and successfully  launch the 5G devices. </a:t>
            </a:r>
          </a:p>
          <a:p>
            <a:pPr marL="1955800" lvl="1" indent="-685800">
              <a:buFont typeface="Arial" pitchFamily="34" charset="0"/>
              <a:buChar char="•"/>
            </a:pPr>
            <a:r>
              <a:rPr lang="en-GB" dirty="0" smtClean="0"/>
              <a:t>One is the power consumptions to be improved for 5G handset. The current test shows that we should do more works and make it more power efficient. </a:t>
            </a:r>
          </a:p>
          <a:p>
            <a:pPr marL="1955800" lvl="1" indent="-685800">
              <a:buFont typeface="Arial" pitchFamily="34" charset="0"/>
              <a:buChar char="•"/>
            </a:pPr>
            <a:r>
              <a:rPr lang="en-US" dirty="0" smtClean="0"/>
              <a:t>Power efficiency for UE are also meaningful to the entire 5G ecosystem</a:t>
            </a:r>
          </a:p>
          <a:p>
            <a:pPr marL="685800" indent="-685800">
              <a:buFont typeface="Arial" pitchFamily="34" charset="0"/>
              <a:buChar char="•"/>
            </a:pPr>
            <a:r>
              <a:rPr lang="en-GB" dirty="0" smtClean="0"/>
              <a:t>It was also in intensive standardization discussion for how to improve it by current Release 16 NR WID of Power saving. </a:t>
            </a:r>
            <a:r>
              <a:rPr lang="en-US" dirty="0" smtClean="0"/>
              <a:t>The WID of power saving (RP-191607) focuses on the following aspects after last update:</a:t>
            </a:r>
          </a:p>
          <a:p>
            <a:pPr marL="1955800" lvl="1" indent="-685800">
              <a:buFont typeface="Arial" pitchFamily="34" charset="0"/>
              <a:buChar char="•"/>
            </a:pPr>
            <a:r>
              <a:rPr lang="en-US" dirty="0"/>
              <a:t>PDCCH-based power saving signal/channel </a:t>
            </a:r>
            <a:r>
              <a:rPr lang="en-US" dirty="0" smtClean="0"/>
              <a:t>design and corresponding procedure in MAC; Other power saving schemes including the cross-slot scheduling;</a:t>
            </a:r>
          </a:p>
          <a:p>
            <a:pPr marL="1955800" lvl="1" indent="-685800">
              <a:buFont typeface="Arial" pitchFamily="34" charset="0"/>
              <a:buChar char="•"/>
            </a:pPr>
            <a:r>
              <a:rPr lang="en-US" dirty="0" smtClean="0"/>
              <a:t>UE adaptation to the maximum number of MIMO layers under the BWP framework;</a:t>
            </a:r>
          </a:p>
          <a:p>
            <a:pPr marL="1955800" lvl="1" indent="-685800">
              <a:buFont typeface="Arial" pitchFamily="34" charset="0"/>
              <a:buChar char="•"/>
            </a:pPr>
            <a:r>
              <a:rPr lang="en-US" dirty="0" smtClean="0"/>
              <a:t>UE assistance information;</a:t>
            </a:r>
          </a:p>
          <a:p>
            <a:pPr marL="1955800" lvl="1" indent="-685800">
              <a:buFont typeface="Arial" pitchFamily="34" charset="0"/>
              <a:buChar char="•"/>
            </a:pPr>
            <a:r>
              <a:rPr lang="en-US" dirty="0" smtClean="0"/>
              <a:t>RRM relaxation for RRC IDLE/INACTIVE;</a:t>
            </a:r>
          </a:p>
          <a:p>
            <a:pPr marL="685800" indent="-685800">
              <a:buFont typeface="Arial" pitchFamily="34" charset="0"/>
              <a:buChar char="•"/>
            </a:pPr>
            <a:r>
              <a:rPr lang="en-US" dirty="0" smtClean="0"/>
              <a:t>There are still some other aspects/techniques need to be further considered in Release 17 to save UE power, if we could not finish them in Release 16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381C0-E1B8-4033-A4AF-782A002648BE}" type="datetime1">
              <a:rPr lang="zh-CN" altLang="en-US" smtClean="0"/>
              <a:pPr/>
              <a:t>2019/9/6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45465" y="0"/>
            <a:ext cx="19030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RP-191932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4017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 for Release 17 power saving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6504" y="2405270"/>
            <a:ext cx="22841775" cy="9910555"/>
          </a:xfrm>
        </p:spPr>
        <p:txBody>
          <a:bodyPr>
            <a:no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3200" dirty="0" smtClean="0"/>
              <a:t>Further C-DRX enhancements: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C-DRX operation in MAC layer and related spec. can be enhanced to reduce PDCCH monitoring, considering the supporting of CA, DC operations and other operations together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3200" dirty="0" smtClean="0"/>
              <a:t>Incomplete part of  Release 16 </a:t>
            </a:r>
            <a:r>
              <a:rPr lang="en-US" sz="3200" dirty="0"/>
              <a:t>PDCCH-based power saving </a:t>
            </a:r>
            <a:r>
              <a:rPr lang="en-US" sz="3200" dirty="0" smtClean="0"/>
              <a:t>signal/channel enhancements: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BWP </a:t>
            </a:r>
            <a:r>
              <a:rPr lang="en-US" sz="2800" dirty="0"/>
              <a:t>switching </a:t>
            </a:r>
            <a:r>
              <a:rPr lang="en-US" sz="2800" dirty="0" smtClean="0"/>
              <a:t>mechanism triggered by power saving signal/channel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Measurement enhancement related to BWP switching triggered by power saving signal/channel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3200" dirty="0" smtClean="0"/>
              <a:t>In case of not supported in Release 16, more dynamic </a:t>
            </a:r>
            <a:r>
              <a:rPr lang="en-US" sz="3200" dirty="0"/>
              <a:t>PDCCH </a:t>
            </a:r>
            <a:r>
              <a:rPr lang="en-US" sz="3200" dirty="0" smtClean="0"/>
              <a:t>monitoring reduction/adaptation compared to the existing schemes: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DCI based PDCCH monitoring occasion skipping;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/>
              <a:t>DCI based dynamic PDCCH monitoring periodicity </a:t>
            </a:r>
            <a:r>
              <a:rPr lang="en-US" sz="2800" dirty="0" smtClean="0"/>
              <a:t>switching;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3200" dirty="0" smtClean="0"/>
              <a:t>FR2 power saving optimization: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As FR2 experienced high power consumption challenges, specific enhancement should be done for FR2, e.g. beam management, etc.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3200" dirty="0" smtClean="0"/>
              <a:t>NR-U specific enhancements: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PDCCH-based power saving signal/channel robustness considering LBT failure;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DRX enhancements considering LBT failures, e.g., DRX Active time adaptation to channel occupancy time;</a:t>
            </a:r>
          </a:p>
          <a:p>
            <a:endParaRPr 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22445465" y="0"/>
            <a:ext cx="19030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RP-191932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06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17 power consumption evaluation methodology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6504" y="2405270"/>
            <a:ext cx="22841775" cy="9910555"/>
          </a:xfrm>
        </p:spPr>
        <p:txBody>
          <a:bodyPr>
            <a:no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3200" dirty="0" smtClean="0"/>
              <a:t>The Release-16 power consumption evaluation methodology has been proof to be a useful one and is the good base of the power saving technologies under standardization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It is not a exhaustive one to cover all the use cases. Multiple carriers operation was not considered, for example 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3200" dirty="0" smtClean="0"/>
              <a:t>To meet more use cases, we suggest to extend UE power consumption model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3200" dirty="0" smtClean="0"/>
              <a:t>Release 17 should support traffic model for services with low latency requirement.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Gaming Traffic requires shorter latency and is a important part of 5G network. XR/AR/VR traffic also share similar requirement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3200" dirty="0" smtClean="0"/>
              <a:t>More simulation assumptions should be introduced for real 5G network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CA with </a:t>
            </a:r>
            <a:r>
              <a:rPr lang="en-US" sz="2800" dirty="0" err="1" smtClean="0"/>
              <a:t>SCell</a:t>
            </a:r>
            <a:r>
              <a:rPr lang="en-US" sz="2800" dirty="0" smtClean="0"/>
              <a:t> dormancy behavior; 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NR-U power scaling regarding LBT; 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FR2 power consumption property including Analogy BF, BW scaling and RF; 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Common reference UE behavior in beam-management;</a:t>
            </a:r>
          </a:p>
          <a:p>
            <a:pPr marL="1612900" lvl="1" indent="-342900">
              <a:buFont typeface="Arial" pitchFamily="34" charset="0"/>
              <a:buChar char="•"/>
            </a:pPr>
            <a:r>
              <a:rPr lang="en-US" sz="2800" dirty="0" smtClean="0"/>
              <a:t>Measurements and other for UE procedure in paging monitoring;</a:t>
            </a:r>
          </a:p>
        </p:txBody>
      </p:sp>
      <p:sp>
        <p:nvSpPr>
          <p:cNvPr id="4" name="矩形 3"/>
          <p:cNvSpPr/>
          <p:nvPr/>
        </p:nvSpPr>
        <p:spPr>
          <a:xfrm>
            <a:off x="22445465" y="0"/>
            <a:ext cx="19030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RP-191932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06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65199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3892</TotalTime>
  <Words>523</Words>
  <Application>Microsoft Office PowerPoint</Application>
  <PresentationFormat>自定义</PresentationFormat>
  <Paragraphs>46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White 白底</vt:lpstr>
      <vt:lpstr>Black 黑底</vt:lpstr>
      <vt:lpstr>Power Saving feature for Release 17</vt:lpstr>
      <vt:lpstr>Motivation/Background</vt:lpstr>
      <vt:lpstr>Scope for Release 17 power saving </vt:lpstr>
      <vt:lpstr>Release 17 power consumption evaluation methodology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80181865</dc:creator>
  <cp:lastModifiedBy>oppo</cp:lastModifiedBy>
  <cp:revision>128</cp:revision>
  <dcterms:modified xsi:type="dcterms:W3CDTF">2019-09-06T09:10:05Z</dcterms:modified>
</cp:coreProperties>
</file>