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 bookmarkIdSeed="4">
  <p:sldMasterIdLst>
    <p:sldMasterId id="2147486327" r:id="rId1"/>
  </p:sldMasterIdLst>
  <p:notesMasterIdLst>
    <p:notesMasterId r:id="rId11"/>
  </p:notesMasterIdLst>
  <p:handoutMasterIdLst>
    <p:handoutMasterId r:id="rId12"/>
  </p:handoutMasterIdLst>
  <p:sldIdLst>
    <p:sldId id="482" r:id="rId2"/>
    <p:sldId id="483" r:id="rId3"/>
    <p:sldId id="499" r:id="rId4"/>
    <p:sldId id="494" r:id="rId5"/>
    <p:sldId id="498" r:id="rId6"/>
    <p:sldId id="502" r:id="rId7"/>
    <p:sldId id="501" r:id="rId8"/>
    <p:sldId id="495" r:id="rId9"/>
    <p:sldId id="500" r:id="rId10"/>
  </p:sldIdLst>
  <p:sldSz cx="9906000" cy="6858000" type="A4"/>
  <p:notesSz cx="6794500" cy="9921875"/>
  <p:defaultTextStyle>
    <a:defPPr>
      <a:defRPr lang="ko-KR"/>
    </a:defPPr>
    <a:lvl1pPr algn="ctr" rtl="0" fontAlgn="base" latinLnBrk="1">
      <a:spcBef>
        <a:spcPct val="0"/>
      </a:spcBef>
      <a:spcAft>
        <a:spcPct val="0"/>
      </a:spcAft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1pPr>
    <a:lvl2pPr marL="455613" indent="1588" algn="ctr" rtl="0" fontAlgn="base" latinLnBrk="1">
      <a:spcBef>
        <a:spcPct val="0"/>
      </a:spcBef>
      <a:spcAft>
        <a:spcPct val="0"/>
      </a:spcAft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2pPr>
    <a:lvl3pPr marL="912813" indent="1588" algn="ctr" rtl="0" fontAlgn="base" latinLnBrk="1">
      <a:spcBef>
        <a:spcPct val="0"/>
      </a:spcBef>
      <a:spcAft>
        <a:spcPct val="0"/>
      </a:spcAft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3pPr>
    <a:lvl4pPr marL="1370013" indent="1588" algn="ctr" rtl="0" fontAlgn="base" latinLnBrk="1">
      <a:spcBef>
        <a:spcPct val="0"/>
      </a:spcBef>
      <a:spcAft>
        <a:spcPct val="0"/>
      </a:spcAft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4pPr>
    <a:lvl5pPr marL="1827213" indent="1588" algn="ctr" rtl="0" fontAlgn="base" latinLnBrk="1">
      <a:spcBef>
        <a:spcPct val="0"/>
      </a:spcBef>
      <a:spcAft>
        <a:spcPct val="0"/>
      </a:spcAft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5pPr>
    <a:lvl6pPr marL="2286000" algn="l" defTabSz="914400" rtl="0" eaLnBrk="1" latinLnBrk="1" hangingPunct="1"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6pPr>
    <a:lvl7pPr marL="2743200" algn="l" defTabSz="914400" rtl="0" eaLnBrk="1" latinLnBrk="1" hangingPunct="1"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7pPr>
    <a:lvl8pPr marL="3200400" algn="l" defTabSz="914400" rtl="0" eaLnBrk="1" latinLnBrk="1" hangingPunct="1"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8pPr>
    <a:lvl9pPr marL="3657600" algn="l" defTabSz="914400" rtl="0" eaLnBrk="1" latinLnBrk="1" hangingPunct="1"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40">
          <p15:clr>
            <a:srgbClr val="A4A3A4"/>
          </p15:clr>
        </p15:guide>
        <p15:guide id="2" orient="horz" pos="4319">
          <p15:clr>
            <a:srgbClr val="A4A3A4"/>
          </p15:clr>
        </p15:guide>
        <p15:guide id="3" orient="horz" pos="4201">
          <p15:clr>
            <a:srgbClr val="A4A3A4"/>
          </p15:clr>
        </p15:guide>
        <p15:guide id="4" pos="716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5">
          <p15:clr>
            <a:srgbClr val="A4A3A4"/>
          </p15:clr>
        </p15:guide>
        <p15:guide id="2" pos="2139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8497B0"/>
    <a:srgbClr val="FFCC66"/>
    <a:srgbClr val="CC3300"/>
    <a:srgbClr val="A50034"/>
    <a:srgbClr val="680020"/>
    <a:srgbClr val="A5FB34"/>
    <a:srgbClr val="FBFBFB"/>
    <a:srgbClr val="E61B45"/>
    <a:srgbClr val="DA003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보통 스타일 2 - 강조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3296810-A885-4BE3-A3E7-6D5BEEA58F35}" styleName="보통 스타일 2 - 강조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D5ABB26-0587-4C30-8999-92F81FD0307C}" styleName="스타일 없음, 눈금 없음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5AB1C69-6EDB-4FF4-983F-18BD219EF322}" styleName="보통 스타일 2 - 강조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D27102A9-8310-4765-A935-A1911B00CA55}" styleName="밝은 스타일 1 - 강조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616DA210-FB5B-4158-B5E0-FEB733F419BA}" styleName="밝은 스타일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EB344D84-9AFB-497E-A393-DC336BA19D2E}" styleName="보통 스타일 3 - 강조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69012ECD-51FC-41F1-AA8D-1B2483CD663E}" styleName="밝은 스타일 2 - 강조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75" autoAdjust="0"/>
    <p:restoredTop sz="95986" autoAdjust="0"/>
  </p:normalViewPr>
  <p:slideViewPr>
    <p:cSldViewPr>
      <p:cViewPr varScale="1">
        <p:scale>
          <a:sx n="116" d="100"/>
          <a:sy n="116" d="100"/>
        </p:scale>
        <p:origin x="936" y="108"/>
      </p:cViewPr>
      <p:guideLst>
        <p:guide orient="horz" pos="2840"/>
        <p:guide orient="horz" pos="4319"/>
        <p:guide orient="horz" pos="4201"/>
        <p:guide pos="716"/>
      </p:guideLst>
    </p:cSldViewPr>
  </p:slideViewPr>
  <p:outlineViewPr>
    <p:cViewPr>
      <p:scale>
        <a:sx n="33" d="100"/>
        <a:sy n="33" d="100"/>
      </p:scale>
      <p:origin x="0" y="134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3996" y="114"/>
      </p:cViewPr>
      <p:guideLst>
        <p:guide orient="horz" pos="3125"/>
        <p:guide pos="2139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4813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48100" y="0"/>
            <a:ext cx="2944813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B22904-205D-45B8-B406-8CEF6FA37FEF}" type="datetimeFigureOut">
              <a:rPr lang="ko-KR" altLang="en-US" smtClean="0"/>
              <a:t>2019-09-10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9424988"/>
            <a:ext cx="2944813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48100" y="9424988"/>
            <a:ext cx="2944813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B57D12-6CC7-4AAB-8D79-98FE44EB9F1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2333214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2944072" cy="4960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266" tIns="45633" rIns="91266" bIns="45633" numCol="1" anchor="t" anchorCtr="0" compatLnSpc="1">
            <a:prstTxWarp prst="textNoShape">
              <a:avLst/>
            </a:prstTxWarp>
          </a:bodyPr>
          <a:lstStyle>
            <a:lvl1pPr algn="l" eaLnBrk="1" latinLnBrk="1" hangingPunct="1">
              <a:defRPr kumimoji="1" sz="1200" b="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48844" y="0"/>
            <a:ext cx="2944072" cy="4960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266" tIns="45633" rIns="91266" bIns="45633" numCol="1" anchor="t" anchorCtr="0" compatLnSpc="1">
            <a:prstTxWarp prst="textNoShape">
              <a:avLst/>
            </a:prstTxWarp>
          </a:bodyPr>
          <a:lstStyle>
            <a:lvl1pPr algn="r" eaLnBrk="1" latinLnBrk="1" hangingPunct="1">
              <a:defRPr kumimoji="1" sz="1200" b="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8909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711200" y="744538"/>
            <a:ext cx="5372100" cy="371951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768" y="4712930"/>
            <a:ext cx="5434966" cy="44641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266" tIns="45633" rIns="91266" bIns="4563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noProof="0" smtClean="0"/>
              <a:t>마스터 텍스트 스타일을 편집합니다</a:t>
            </a:r>
          </a:p>
          <a:p>
            <a:pPr lvl="1"/>
            <a:r>
              <a:rPr lang="ko-KR" altLang="en-US" noProof="0" smtClean="0"/>
              <a:t>둘째 수준</a:t>
            </a:r>
          </a:p>
          <a:p>
            <a:pPr lvl="2"/>
            <a:r>
              <a:rPr lang="ko-KR" altLang="en-US" noProof="0" smtClean="0"/>
              <a:t>셋째 수준</a:t>
            </a:r>
          </a:p>
          <a:p>
            <a:pPr lvl="3"/>
            <a:r>
              <a:rPr lang="ko-KR" altLang="en-US" noProof="0" smtClean="0"/>
              <a:t>넷째 수준</a:t>
            </a:r>
          </a:p>
          <a:p>
            <a:pPr lvl="4"/>
            <a:r>
              <a:rPr lang="ko-KR" altLang="en-US" noProof="0" smtClean="0"/>
              <a:t>다섯째 수준</a:t>
            </a:r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9424276"/>
            <a:ext cx="2944072" cy="4960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266" tIns="45633" rIns="91266" bIns="45633" numCol="1" anchor="b" anchorCtr="0" compatLnSpc="1">
            <a:prstTxWarp prst="textNoShape">
              <a:avLst/>
            </a:prstTxWarp>
          </a:bodyPr>
          <a:lstStyle>
            <a:lvl1pPr algn="l" eaLnBrk="1" latinLnBrk="1" hangingPunct="1">
              <a:defRPr kumimoji="1" sz="1200" b="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8844" y="9424276"/>
            <a:ext cx="2944072" cy="4960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266" tIns="45633" rIns="91266" bIns="45633" numCol="1" anchor="b" anchorCtr="0" compatLnSpc="1">
            <a:prstTxWarp prst="textNoShape">
              <a:avLst/>
            </a:prstTxWarp>
          </a:bodyPr>
          <a:lstStyle>
            <a:lvl1pPr algn="r" eaLnBrk="1" latinLnBrk="1" hangingPunct="1">
              <a:defRPr kumimoji="1" sz="1200" b="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86A48C05-3BF9-4CF8-965C-B3A5E128232B}" type="slidenum">
              <a:rPr lang="en-US" altLang="ko-KR"/>
              <a:pPr>
                <a:defRPr/>
              </a:pPr>
              <a:t>‹#›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418059718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1pPr>
    <a:lvl2pPr marL="455613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2pPr>
    <a:lvl3pPr marL="912813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3pPr>
    <a:lvl4pPr marL="1370013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4pPr>
    <a:lvl5pPr marL="1827213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5pPr>
    <a:lvl6pPr marL="2285722" algn="l" defTabSz="91429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67" algn="l" defTabSz="91429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11" algn="l" defTabSz="91429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55" algn="l" defTabSz="91429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528" y="404664"/>
            <a:ext cx="8568952" cy="5832648"/>
          </a:xfrm>
          <a:prstGeom prst="rect">
            <a:avLst/>
          </a:prstGeom>
        </p:spPr>
      </p:pic>
      <p:sp>
        <p:nvSpPr>
          <p:cNvPr id="13" name="제목 12"/>
          <p:cNvSpPr>
            <a:spLocks noGrp="1"/>
          </p:cNvSpPr>
          <p:nvPr>
            <p:ph type="title" hasCustomPrompt="1"/>
          </p:nvPr>
        </p:nvSpPr>
        <p:spPr>
          <a:xfrm>
            <a:off x="1424608" y="2852936"/>
            <a:ext cx="7056784" cy="1299636"/>
          </a:xfrm>
          <a:prstGeom prst="rect">
            <a:avLst/>
          </a:prstGeom>
          <a:noFill/>
        </p:spPr>
        <p:txBody>
          <a:bodyPr anchor="ctr"/>
          <a:lstStyle>
            <a:lvl1pPr>
              <a:defRPr sz="4400" b="1" baseline="0">
                <a:solidFill>
                  <a:schemeClr val="bg1"/>
                </a:solidFill>
                <a:latin typeface="Calibri" panose="020F0502020204030204" pitchFamily="34" charset="0"/>
                <a:ea typeface="LG스마트체2.0 SemiBold" panose="020B0600000101010101" pitchFamily="50" charset="-127"/>
                <a:cs typeface="Calibri" panose="020F0502020204030204" pitchFamily="34" charset="0"/>
              </a:defRPr>
            </a:lvl1pPr>
          </a:lstStyle>
          <a:p>
            <a:r>
              <a:rPr lang="ko-KR" altLang="en-US" dirty="0" smtClean="0"/>
              <a:t>제목</a:t>
            </a:r>
            <a:endParaRPr lang="ko-KR" altLang="en-US" dirty="0"/>
          </a:p>
        </p:txBody>
      </p:sp>
      <p:sp>
        <p:nvSpPr>
          <p:cNvPr id="2" name="직사각형 1"/>
          <p:cNvSpPr/>
          <p:nvPr userDrawn="1"/>
        </p:nvSpPr>
        <p:spPr>
          <a:xfrm>
            <a:off x="6443716" y="260648"/>
            <a:ext cx="325800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600" b="0" i="0" dirty="0" smtClean="0">
                <a:solidFill>
                  <a:schemeClr val="bg1"/>
                </a:solidFill>
                <a:latin typeface="Calibri" panose="020F0502020204030204" pitchFamily="34" charset="0"/>
                <a:ea typeface="LG스마트체2.0 Bold" panose="020B0600000101010101" pitchFamily="50" charset="-127"/>
                <a:cs typeface="Calibri" panose="020F0502020204030204" pitchFamily="34" charset="0"/>
              </a:rPr>
              <a:t>RP-191911, </a:t>
            </a:r>
            <a:r>
              <a:rPr lang="en-US" altLang="ko-KR" sz="1600" b="0" i="0" dirty="0" smtClean="0">
                <a:solidFill>
                  <a:schemeClr val="bg1"/>
                </a:solidFill>
                <a:latin typeface="Calibri" panose="020F0502020204030204" pitchFamily="34" charset="0"/>
                <a:ea typeface="LG스마트체2.0 Bold" panose="020B0600000101010101" pitchFamily="50" charset="-127"/>
                <a:cs typeface="Calibri" panose="020F0502020204030204" pitchFamily="34" charset="0"/>
              </a:rPr>
              <a:t>TSG</a:t>
            </a:r>
            <a:r>
              <a:rPr lang="en-US" altLang="ko-KR" sz="1600" b="0" i="0" baseline="0" dirty="0" smtClean="0">
                <a:solidFill>
                  <a:schemeClr val="bg1"/>
                </a:solidFill>
                <a:latin typeface="Calibri" panose="020F0502020204030204" pitchFamily="34" charset="0"/>
                <a:ea typeface="LG스마트체2.0 Bold" panose="020B0600000101010101" pitchFamily="50" charset="-127"/>
                <a:cs typeface="Calibri" panose="020F0502020204030204" pitchFamily="34" charset="0"/>
              </a:rPr>
              <a:t> RAN#85</a:t>
            </a:r>
            <a:endParaRPr lang="en-US" altLang="ko-KR" sz="1600" b="0" i="0" dirty="0" smtClean="0">
              <a:solidFill>
                <a:schemeClr val="bg1"/>
              </a:solidFill>
              <a:latin typeface="Calibri" panose="020F0502020204030204" pitchFamily="34" charset="0"/>
              <a:ea typeface="LG스마트체2.0 Bold" panose="020B0600000101010101" pitchFamily="50" charset="-127"/>
              <a:cs typeface="Calibri" panose="020F0502020204030204" pitchFamily="34" charset="0"/>
            </a:endParaRPr>
          </a:p>
          <a:p>
            <a:pPr algn="r"/>
            <a:r>
              <a:rPr lang="en-US" altLang="ko-KR" sz="1200" b="0" i="0" dirty="0" smtClean="0">
                <a:solidFill>
                  <a:schemeClr val="bg1"/>
                </a:solidFill>
                <a:latin typeface="Calibri" panose="020F0502020204030204" pitchFamily="34" charset="0"/>
                <a:ea typeface="LG스마트체2.0 Bold" panose="020B0600000101010101" pitchFamily="50" charset="-127"/>
                <a:cs typeface="Calibri" panose="020F0502020204030204" pitchFamily="34" charset="0"/>
              </a:rPr>
              <a:t>Newport Beach, CA, USA</a:t>
            </a:r>
            <a:r>
              <a:rPr lang="en-US" altLang="ko-KR" sz="1200" b="0" i="0" baseline="0" dirty="0" smtClean="0">
                <a:solidFill>
                  <a:schemeClr val="bg1"/>
                </a:solidFill>
                <a:latin typeface="Calibri" panose="020F0502020204030204" pitchFamily="34" charset="0"/>
                <a:ea typeface="LG스마트체2.0 Bold" panose="020B0600000101010101" pitchFamily="50" charset="-127"/>
                <a:cs typeface="Calibri" panose="020F0502020204030204" pitchFamily="34" charset="0"/>
              </a:rPr>
              <a:t>, Sep. 16 – Sep. 20, 2019</a:t>
            </a:r>
          </a:p>
          <a:p>
            <a:pPr algn="r"/>
            <a:r>
              <a:rPr lang="en-US" altLang="ko-KR" sz="1200" b="0" i="0" baseline="0" dirty="0" smtClean="0">
                <a:solidFill>
                  <a:schemeClr val="bg1"/>
                </a:solidFill>
                <a:latin typeface="Calibri" panose="020F0502020204030204" pitchFamily="34" charset="0"/>
                <a:ea typeface="LG스마트체2.0 Bold" panose="020B0600000101010101" pitchFamily="50" charset="-127"/>
                <a:cs typeface="Calibri" panose="020F0502020204030204" pitchFamily="34" charset="0"/>
              </a:rPr>
              <a:t>Agenda Item 9.4.6 [</a:t>
            </a:r>
            <a:r>
              <a:rPr lang="en-US" altLang="ko-KR" sz="1200" b="0" i="0" baseline="0" dirty="0" err="1" smtClean="0">
                <a:solidFill>
                  <a:schemeClr val="bg1"/>
                </a:solidFill>
                <a:latin typeface="Calibri" panose="020F0502020204030204" pitchFamily="34" charset="0"/>
                <a:ea typeface="LG스마트체2.0 Bold" panose="020B0600000101010101" pitchFamily="50" charset="-127"/>
                <a:cs typeface="Calibri" panose="020F0502020204030204" pitchFamily="34" charset="0"/>
              </a:rPr>
              <a:t>NR_UE_pow_sav</a:t>
            </a:r>
            <a:r>
              <a:rPr lang="en-US" altLang="ko-KR" sz="1200" b="0" i="0" baseline="0" dirty="0" smtClean="0">
                <a:solidFill>
                  <a:schemeClr val="bg1"/>
                </a:solidFill>
                <a:latin typeface="Calibri" panose="020F0502020204030204" pitchFamily="34" charset="0"/>
                <a:ea typeface="LG스마트체2.0 Bold" panose="020B0600000101010101" pitchFamily="50" charset="-127"/>
                <a:cs typeface="Calibri" panose="020F0502020204030204" pitchFamily="34" charset="0"/>
              </a:rPr>
              <a:t>]</a:t>
            </a:r>
            <a:endParaRPr lang="en-US" altLang="ko-KR" sz="1200" b="0" i="0" dirty="0" smtClean="0">
              <a:solidFill>
                <a:schemeClr val="bg1"/>
              </a:solidFill>
              <a:latin typeface="Calibri" panose="020F0502020204030204" pitchFamily="34" charset="0"/>
              <a:ea typeface="LG스마트체2.0 Bold" panose="020B0600000101010101" pitchFamily="50" charset="-127"/>
              <a:cs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528" y="237681"/>
            <a:ext cx="8424936" cy="6287663"/>
          </a:xfrm>
          <a:prstGeom prst="rect">
            <a:avLst/>
          </a:prstGeom>
        </p:spPr>
      </p:pic>
      <p:sp>
        <p:nvSpPr>
          <p:cNvPr id="18" name="내용 개체 틀 10"/>
          <p:cNvSpPr>
            <a:spLocks noGrp="1"/>
          </p:cNvSpPr>
          <p:nvPr>
            <p:ph sz="quarter" idx="18"/>
          </p:nvPr>
        </p:nvSpPr>
        <p:spPr>
          <a:xfrm>
            <a:off x="416496" y="1340768"/>
            <a:ext cx="9073008" cy="4896544"/>
          </a:xfrm>
          <a:prstGeom prst="rect">
            <a:avLst/>
          </a:prstGeom>
          <a:noFill/>
        </p:spPr>
        <p:txBody>
          <a:bodyPr/>
          <a:lstStyle>
            <a:lvl1pPr marL="360363" indent="-360363">
              <a:spcBef>
                <a:spcPts val="600"/>
              </a:spcBef>
              <a:spcAft>
                <a:spcPts val="600"/>
              </a:spcAft>
              <a:buClr>
                <a:srgbClr val="A50034"/>
              </a:buClr>
              <a:buFont typeface="Wingdings" pitchFamily="2" charset="2"/>
              <a:buChar char=""/>
              <a:defRPr sz="2800" b="1" u="none" baseline="0">
                <a:solidFill>
                  <a:schemeClr val="bg1"/>
                </a:solidFill>
                <a:latin typeface="Calibri" panose="020F0502020204030204" pitchFamily="34" charset="0"/>
                <a:ea typeface="LG스마트체2.0 SemiBold" panose="020B0600000101010101" pitchFamily="50" charset="-127"/>
                <a:cs typeface="Calibri" panose="020F0502020204030204" pitchFamily="34" charset="0"/>
              </a:defRPr>
            </a:lvl1pPr>
            <a:lvl2pPr marL="625475" indent="-265113" algn="l" rtl="0" eaLnBrk="1" fontAlgn="base" latinLnBrk="1" hangingPunct="1">
              <a:spcBef>
                <a:spcPts val="0"/>
              </a:spcBef>
              <a:spcAft>
                <a:spcPts val="600"/>
              </a:spcAft>
              <a:buClr>
                <a:srgbClr val="A50034"/>
              </a:buClr>
              <a:buFont typeface="Wingdings" panose="05000000000000000000" pitchFamily="2" charset="2"/>
              <a:buChar char="§"/>
              <a:defRPr kumimoji="1" lang="ko-KR" altLang="en-US" sz="2200" b="0" baseline="0" dirty="0" smtClean="0">
                <a:solidFill>
                  <a:schemeClr val="bg1"/>
                </a:solidFill>
                <a:latin typeface="Calibri" panose="020F0502020204030204" pitchFamily="34" charset="0"/>
                <a:ea typeface="LG스마트체2.0 SemiBold" panose="020B0600000101010101" pitchFamily="50" charset="-127"/>
                <a:cs typeface="Calibri" panose="020F0502020204030204" pitchFamily="34" charset="0"/>
              </a:defRPr>
            </a:lvl2pPr>
            <a:lvl3pPr marL="809625" indent="-184150" algn="l" rtl="0" eaLnBrk="1" fontAlgn="base" latinLnBrk="1" hangingPunct="1">
              <a:spcBef>
                <a:spcPct val="20000"/>
              </a:spcBef>
              <a:spcAft>
                <a:spcPts val="600"/>
              </a:spcAft>
              <a:buClr>
                <a:srgbClr val="A50034"/>
              </a:buClr>
              <a:buFont typeface="Calibri" panose="020F0502020204030204" pitchFamily="34" charset="0"/>
              <a:buChar char="‐"/>
              <a:defRPr kumimoji="1" lang="ko-KR" altLang="en-US" sz="1800" baseline="0" dirty="0" smtClean="0">
                <a:solidFill>
                  <a:schemeClr val="bg1"/>
                </a:solidFill>
                <a:latin typeface="Calibri" panose="020F0502020204030204" pitchFamily="34" charset="0"/>
                <a:ea typeface="LG스마트체2.0 SemiBold" panose="020B0600000101010101" pitchFamily="50" charset="-127"/>
                <a:cs typeface="Calibri" panose="020F0502020204030204" pitchFamily="34" charset="0"/>
              </a:defRPr>
            </a:lvl3pPr>
            <a:lvl4pPr>
              <a:defRPr sz="1400" baseline="0">
                <a:latin typeface="맑은 고딕" pitchFamily="50" charset="-127"/>
                <a:ea typeface="맑은 고딕" pitchFamily="50" charset="-127"/>
              </a:defRPr>
            </a:lvl4pPr>
            <a:lvl5pPr>
              <a:defRPr sz="1400" baseline="0">
                <a:latin typeface="맑은 고딕" pitchFamily="50" charset="-127"/>
                <a:ea typeface="맑은 고딕" pitchFamily="50" charset="-127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</p:txBody>
      </p:sp>
      <p:sp>
        <p:nvSpPr>
          <p:cNvPr id="10" name="TextBox 9"/>
          <p:cNvSpPr txBox="1"/>
          <p:nvPr userDrawn="1"/>
        </p:nvSpPr>
        <p:spPr>
          <a:xfrm>
            <a:off x="8364705" y="6589512"/>
            <a:ext cx="1475083" cy="246221"/>
          </a:xfrm>
          <a:prstGeom prst="rect">
            <a:avLst/>
          </a:prstGeom>
          <a:noFill/>
        </p:spPr>
        <p:txBody>
          <a:bodyPr wrap="none" rtlCol="0" anchor="t" anchorCtr="0">
            <a:spAutoFit/>
          </a:bodyPr>
          <a:lstStyle/>
          <a:p>
            <a:pPr algn="r" rtl="0" fontAlgn="base" latinLnBrk="1">
              <a:spcBef>
                <a:spcPct val="0"/>
              </a:spcBef>
              <a:spcAft>
                <a:spcPct val="0"/>
              </a:spcAft>
            </a:pPr>
            <a:r>
              <a:rPr kumimoji="1" lang="en-US" altLang="ko-KR" sz="1000" b="1" kern="1200" dirty="0" smtClean="0">
                <a:solidFill>
                  <a:schemeClr val="bg1"/>
                </a:solidFill>
                <a:latin typeface="Calibri" panose="020F0502020204030204" pitchFamily="34" charset="0"/>
                <a:ea typeface="LG스마트체2.0 SemiBold" panose="020B0600000101010101" pitchFamily="50" charset="-127"/>
                <a:cs typeface="Calibri" panose="020F0502020204030204" pitchFamily="34" charset="0"/>
              </a:rPr>
              <a:t>LG Electronics </a:t>
            </a:r>
            <a:r>
              <a:rPr kumimoji="1" lang="en-US" altLang="ko-KR" sz="1000" b="0" kern="1200" dirty="0" smtClean="0">
                <a:solidFill>
                  <a:schemeClr val="bg1"/>
                </a:solidFill>
                <a:latin typeface="Calibri" panose="020F0502020204030204" pitchFamily="34" charset="0"/>
                <a:ea typeface="LG스마트체2.0 SemiBold" panose="020B0600000101010101" pitchFamily="50" charset="-127"/>
                <a:cs typeface="Calibri" panose="020F0502020204030204" pitchFamily="34" charset="0"/>
              </a:rPr>
              <a:t>| page </a:t>
            </a:r>
            <a:fld id="{20D81975-5F40-40F7-A5DB-5814000A945F}" type="slidenum">
              <a:rPr kumimoji="1" lang="ko-KR" altLang="en-US" sz="1000" b="0" kern="1200" smtClean="0">
                <a:solidFill>
                  <a:schemeClr val="bg1"/>
                </a:solidFill>
                <a:latin typeface="Calibri" panose="020F0502020204030204" pitchFamily="34" charset="0"/>
                <a:ea typeface="LG스마트체2.0 SemiBold" panose="020B0600000101010101" pitchFamily="50" charset="-127"/>
                <a:cs typeface="Calibri" panose="020F0502020204030204" pitchFamily="34" charset="0"/>
              </a:rPr>
              <a:pPr algn="r" rtl="0" fontAlgn="base" latinLnBrk="1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kumimoji="1" lang="ko-KR" altLang="en-US" sz="1000" b="0" kern="1200" dirty="0" smtClean="0">
              <a:solidFill>
                <a:schemeClr val="bg1"/>
              </a:solidFill>
              <a:latin typeface="Calibri" panose="020F0502020204030204" pitchFamily="34" charset="0"/>
              <a:ea typeface="LG스마트체2.0 SemiBold" panose="020B0600000101010101" pitchFamily="50" charset="-127"/>
              <a:cs typeface="Calibri" panose="020F0502020204030204" pitchFamily="34" charset="0"/>
            </a:endParaRPr>
          </a:p>
        </p:txBody>
      </p:sp>
      <p:sp>
        <p:nvSpPr>
          <p:cNvPr id="9" name="Line 14"/>
          <p:cNvSpPr>
            <a:spLocks noChangeShapeType="1"/>
          </p:cNvSpPr>
          <p:nvPr userDrawn="1"/>
        </p:nvSpPr>
        <p:spPr bwMode="auto">
          <a:xfrm>
            <a:off x="6752" y="6381328"/>
            <a:ext cx="9864000" cy="0"/>
          </a:xfrm>
          <a:prstGeom prst="line">
            <a:avLst/>
          </a:prstGeom>
          <a:noFill/>
          <a:ln w="3175">
            <a:solidFill>
              <a:schemeClr val="bg1">
                <a:lumMod val="50000"/>
              </a:schemeClr>
            </a:solidFill>
            <a:prstDash val="sysDot"/>
            <a:round/>
            <a:headEnd/>
            <a:tailEnd/>
          </a:ln>
        </p:spPr>
        <p:txBody>
          <a:bodyPr anchor="b"/>
          <a:lstStyle/>
          <a:p>
            <a:pPr>
              <a:defRPr/>
            </a:pPr>
            <a:endParaRPr lang="ko-KR" altLang="en-US" sz="1800">
              <a:solidFill>
                <a:srgbClr val="000000"/>
              </a:solidFill>
              <a:latin typeface="LG스마트체2.0 SemiBold" panose="020B0600000101010101" pitchFamily="50" charset="-127"/>
              <a:ea typeface="LG스마트체2.0 SemiBold" panose="020B0600000101010101" pitchFamily="50" charset="-127"/>
            </a:endParaRPr>
          </a:p>
        </p:txBody>
      </p:sp>
      <p:sp>
        <p:nvSpPr>
          <p:cNvPr id="2" name="직사각형 1"/>
          <p:cNvSpPr/>
          <p:nvPr userDrawn="1"/>
        </p:nvSpPr>
        <p:spPr>
          <a:xfrm>
            <a:off x="83583" y="6590192"/>
            <a:ext cx="80983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000" b="0" i="0" dirty="0" smtClean="0">
                <a:solidFill>
                  <a:schemeClr val="bg1"/>
                </a:solidFill>
                <a:latin typeface="Calibri" panose="020F0502020204030204" pitchFamily="34" charset="0"/>
                <a:ea typeface="LG스마트체2.0 Bold" panose="020B0600000101010101" pitchFamily="50" charset="-127"/>
                <a:cs typeface="Calibri" panose="020F0502020204030204" pitchFamily="34" charset="0"/>
              </a:rPr>
              <a:t>RP-191911 </a:t>
            </a:r>
            <a:endParaRPr lang="ko-KR" altLang="en-US" sz="10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3" name="제목 7"/>
          <p:cNvSpPr>
            <a:spLocks noGrp="1"/>
          </p:cNvSpPr>
          <p:nvPr>
            <p:ph type="title" hasCustomPrompt="1"/>
          </p:nvPr>
        </p:nvSpPr>
        <p:spPr>
          <a:xfrm>
            <a:off x="1" y="445303"/>
            <a:ext cx="9905998" cy="686601"/>
          </a:xfrm>
          <a:prstGeom prst="rect">
            <a:avLst/>
          </a:prstGeom>
          <a:noFill/>
        </p:spPr>
        <p:txBody>
          <a:bodyPr anchor="ctr" anchorCtr="0"/>
          <a:lstStyle>
            <a:lvl1pPr algn="ctr" rtl="0" eaLnBrk="1" fontAlgn="base" latinLnBrk="1" hangingPunct="1">
              <a:spcBef>
                <a:spcPct val="0"/>
              </a:spcBef>
              <a:spcAft>
                <a:spcPct val="0"/>
              </a:spcAft>
              <a:defRPr kumimoji="1" lang="ko-KR" altLang="en-US" sz="3200" b="1" baseline="0" dirty="0">
                <a:solidFill>
                  <a:schemeClr val="bg1"/>
                </a:solidFill>
                <a:latin typeface="Calibri" panose="020F0502020204030204" pitchFamily="34" charset="0"/>
                <a:ea typeface="LG스마트체2.0 Bold" panose="020B0600000101010101" pitchFamily="50" charset="-127"/>
                <a:cs typeface="Calibri" panose="020F0502020204030204" pitchFamily="34" charset="0"/>
              </a:defRPr>
            </a:lvl1pPr>
          </a:lstStyle>
          <a:p>
            <a:pPr marL="0" lvl="0" indent="0" algn="ctr" rtl="0" eaLnBrk="1" fontAlgn="base" latinLnBrk="1" hangingPunct="1">
              <a:spcBef>
                <a:spcPct val="20000"/>
              </a:spcBef>
              <a:spcAft>
                <a:spcPct val="0"/>
              </a:spcAft>
              <a:buFont typeface="+mj-lt"/>
              <a:buNone/>
            </a:pPr>
            <a:r>
              <a:rPr lang="en-US" altLang="ko-KR" dirty="0" smtClean="0"/>
              <a:t>Title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104776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6326" r:id="rId1"/>
    <p:sldLayoutId id="2147486332" r:id="rId2"/>
    <p:sldLayoutId id="2147486333" r:id="rId3"/>
  </p:sldLayoutIdLst>
  <p:timing>
    <p:tnLst>
      <p:par>
        <p:cTn id="1" dur="indefinite" restart="never" nodeType="tmRoot"/>
      </p:par>
    </p:tnLst>
  </p:timing>
  <p:hf hdr="0" dt="0"/>
  <p:txStyles>
    <p:titleStyle>
      <a:lvl1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2pPr>
      <a:lvl3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3pPr>
      <a:lvl4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4pPr>
      <a:lvl5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5pPr>
      <a:lvl6pPr marL="457145"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6pPr>
      <a:lvl7pPr marL="914290"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7pPr>
      <a:lvl8pPr marL="1371433"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8pPr>
      <a:lvl9pPr marL="1828578"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9pPr>
    </p:titleStyle>
    <p:bodyStyle>
      <a:lvl1pPr marL="341313" indent="-341313" algn="l" rtl="0" eaLnBrk="1" fontAlgn="base" latinLnBrk="1" hangingPunct="1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1363" indent="-284163" algn="l" rtl="0" eaLnBrk="1" fontAlgn="base" latinLnBrk="1" hangingPunct="1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1413" indent="-227013" algn="l" rtl="0" eaLnBrk="1" fontAlgn="base" latinLnBrk="1" hangingPunct="1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598613" indent="-227013" algn="l" rtl="0" eaLnBrk="1" fontAlgn="base" latinLnBrk="1" hangingPunct="1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5813" indent="-227013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294" indent="-228572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439" indent="-228572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8584" indent="-228572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5727" indent="-228572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ko-KR"/>
      </a:defPPr>
      <a:lvl1pPr marL="0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5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0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33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78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22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67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11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55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>
          <a:xfrm>
            <a:off x="848544" y="2780928"/>
            <a:ext cx="8352928" cy="1584176"/>
          </a:xfrm>
        </p:spPr>
        <p:txBody>
          <a:bodyPr/>
          <a:lstStyle/>
          <a:p>
            <a:r>
              <a:rPr lang="en-US" altLang="ko-KR" sz="4000" dirty="0">
                <a:ea typeface="Tahoma" panose="020B0604030504040204" pitchFamily="34" charset="0"/>
              </a:rPr>
              <a:t>Views on Rel-16 UE Power Saving</a:t>
            </a:r>
            <a:endParaRPr lang="ko-KR" altLang="en-US" sz="4000" dirty="0"/>
          </a:p>
        </p:txBody>
      </p:sp>
    </p:spTree>
    <p:extLst>
      <p:ext uri="{BB962C8B-B14F-4D97-AF65-F5344CB8AC3E}">
        <p14:creationId xmlns:p14="http://schemas.microsoft.com/office/powerpoint/2010/main" val="2820984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sz="quarter" idx="18"/>
          </p:nvPr>
        </p:nvSpPr>
        <p:spPr>
          <a:xfrm>
            <a:off x="416496" y="1340768"/>
            <a:ext cx="9073008" cy="5256584"/>
          </a:xfrm>
          <a:noFill/>
        </p:spPr>
        <p:txBody>
          <a:bodyPr>
            <a:normAutofit/>
          </a:bodyPr>
          <a:lstStyle/>
          <a:p>
            <a:r>
              <a:rPr lang="en-US" altLang="ko-KR" sz="2400" dirty="0" smtClean="0">
                <a:ea typeface="Tahoma" panose="020B0604030504040204" pitchFamily="34" charset="0"/>
              </a:rPr>
              <a:t>There are two remaining power saving objectives to be determined in RAN#85. </a:t>
            </a:r>
          </a:p>
          <a:p>
            <a:pPr lvl="1"/>
            <a:r>
              <a:rPr lang="en-US" altLang="ko-KR" sz="2000" dirty="0">
                <a:ea typeface="Tahoma" panose="020B0604030504040204" pitchFamily="34" charset="0"/>
              </a:rPr>
              <a:t>UE assistance information.</a:t>
            </a:r>
            <a:endParaRPr lang="en-US" altLang="ko-KR" sz="2000" dirty="0" smtClean="0">
              <a:ea typeface="Tahoma" panose="020B0604030504040204" pitchFamily="34" charset="0"/>
            </a:endParaRPr>
          </a:p>
          <a:p>
            <a:pPr lvl="1"/>
            <a:r>
              <a:rPr lang="en-US" altLang="ko-KR" sz="2000" dirty="0" smtClean="0">
                <a:ea typeface="Tahoma" panose="020B0604030504040204" pitchFamily="34" charset="0"/>
              </a:rPr>
              <a:t>Power saving techniques </a:t>
            </a:r>
            <a:r>
              <a:rPr lang="en-US" altLang="ko-KR" sz="2000" dirty="0">
                <a:ea typeface="Tahoma" panose="020B0604030504040204" pitchFamily="34" charset="0"/>
              </a:rPr>
              <a:t>to reduce PDCCH monitoring on activated </a:t>
            </a:r>
            <a:r>
              <a:rPr lang="en-US" altLang="ko-KR" sz="2000" dirty="0" err="1">
                <a:ea typeface="Tahoma" panose="020B0604030504040204" pitchFamily="34" charset="0"/>
              </a:rPr>
              <a:t>SCells</a:t>
            </a:r>
            <a:r>
              <a:rPr lang="en-US" altLang="ko-KR" sz="2000" dirty="0">
                <a:ea typeface="Tahoma" panose="020B0604030504040204" pitchFamily="34" charset="0"/>
              </a:rPr>
              <a:t> for CA and DC (EN-DC in particular).</a:t>
            </a:r>
            <a:endParaRPr lang="en-US" altLang="ko-KR" sz="2000" dirty="0" smtClean="0">
              <a:ea typeface="Tahoma" panose="020B0604030504040204" pitchFamily="34" charset="0"/>
            </a:endParaRPr>
          </a:p>
          <a:p>
            <a:pPr lvl="1"/>
            <a:endParaRPr lang="en-US" altLang="ko-KR" sz="2000" dirty="0" smtClean="0">
              <a:ea typeface="Tahoma" panose="020B0604030504040204" pitchFamily="34" charset="0"/>
            </a:endParaRPr>
          </a:p>
          <a:p>
            <a:endParaRPr lang="en-US" altLang="ko-KR" sz="2400" dirty="0" smtClean="0">
              <a:ea typeface="Tahoma" panose="020B0604030504040204" pitchFamily="34" charset="0"/>
            </a:endParaRPr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z="2800" dirty="0" smtClean="0">
                <a:solidFill>
                  <a:srgbClr val="FFC000"/>
                </a:solidFill>
                <a:ea typeface="Tahoma" panose="020B0604030504040204" pitchFamily="34" charset="0"/>
              </a:rPr>
              <a:t>Undecided power saving scope in RAN#84</a:t>
            </a:r>
            <a:endParaRPr lang="ko-KR" altLang="en-US" sz="2800" dirty="0">
              <a:solidFill>
                <a:srgbClr val="FFC000"/>
              </a:solidFill>
            </a:endParaRPr>
          </a:p>
        </p:txBody>
      </p:sp>
      <p:graphicFrame>
        <p:nvGraphicFramePr>
          <p:cNvPr id="4" name="표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5915364"/>
              </p:ext>
            </p:extLst>
          </p:nvPr>
        </p:nvGraphicFramePr>
        <p:xfrm>
          <a:off x="624282" y="3280214"/>
          <a:ext cx="8712968" cy="33451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712968"/>
              </a:tblGrid>
              <a:tr h="1512168">
                <a:tc>
                  <a:txBody>
                    <a:bodyPr/>
                    <a:lstStyle/>
                    <a:p>
                      <a:pPr marL="0" lvl="0" indent="0" hangingPunct="0"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altLang="ko-KR" sz="16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Power</a:t>
                      </a:r>
                      <a:r>
                        <a:rPr lang="en-US" altLang="ko-KR" sz="1600" b="1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saving WID</a:t>
                      </a:r>
                      <a:r>
                        <a:rPr lang="en-US" altLang="ko-KR" sz="16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:</a:t>
                      </a:r>
                      <a:endParaRPr lang="ko-KR" altLang="ko-KR" sz="1700" b="1" kern="120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342900" lvl="0" indent="-342900" hangingPunct="0">
                        <a:spcAft>
                          <a:spcPts val="0"/>
                        </a:spcAft>
                        <a:buFont typeface="+mj-lt"/>
                        <a:buAutoNum type="arabicParenR" startAt="4"/>
                      </a:pPr>
                      <a:r>
                        <a:rPr lang="en-US" altLang="ko-KR" sz="15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Specify, if agreed, the mechanism to provide UE assistance information [RAN2, RAN1]:</a:t>
                      </a:r>
                      <a:endParaRPr lang="ko-KR" altLang="ko-KR" sz="1500" b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  <a:p>
                      <a:pPr marL="342900" lvl="0" indent="-342900" hangingPunct="0">
                        <a:spcAft>
                          <a:spcPts val="0"/>
                        </a:spcAft>
                        <a:buFont typeface="Times New Roman" panose="02020603050405020304" pitchFamily="18" charset="0"/>
                        <a:buChar char="-"/>
                      </a:pPr>
                      <a:r>
                        <a:rPr lang="en-US" altLang="ko-KR" sz="1500" b="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Study and select among the following UE assistance information for RAN2 by RAN#85:</a:t>
                      </a:r>
                      <a:endParaRPr lang="ko-KR" altLang="ko-KR" sz="1500" b="0" smtClean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marL="457200" hangingPunct="0">
                        <a:spcAft>
                          <a:spcPts val="900"/>
                        </a:spcAft>
                      </a:pPr>
                      <a:r>
                        <a:rPr lang="en-US" altLang="ko-KR" sz="15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power preferred information (baseline LTE PPI in a well-defined manner) and UE's preference on C-DRX, BWP and </a:t>
                      </a:r>
                      <a:r>
                        <a:rPr lang="en-US" altLang="ko-KR" sz="1500" b="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SCell</a:t>
                      </a:r>
                      <a:r>
                        <a:rPr lang="en-US" altLang="ko-KR" sz="15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configuration [RAN2].</a:t>
                      </a:r>
                    </a:p>
                    <a:p>
                      <a:pPr marL="0" lvl="0" indent="0" hangingPunct="0"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altLang="ko-KR" sz="15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&lt;Skipped&gt;</a:t>
                      </a:r>
                    </a:p>
                    <a:p>
                      <a:pPr hangingPunct="0">
                        <a:spcAft>
                          <a:spcPts val="600"/>
                        </a:spcAft>
                      </a:pPr>
                      <a:r>
                        <a:rPr lang="en-GB" altLang="ko-KR" sz="15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Note: </a:t>
                      </a:r>
                    </a:p>
                    <a:p>
                      <a:pPr hangingPunct="0">
                        <a:spcAft>
                          <a:spcPts val="600"/>
                        </a:spcAft>
                      </a:pPr>
                      <a:r>
                        <a:rPr lang="en-GB" altLang="ko-KR" sz="1500" b="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The following objective may be considered in RAN#85 pending progress on </a:t>
                      </a:r>
                      <a:r>
                        <a:rPr lang="en-GB" altLang="ko-KR" sz="1500" b="0" dirty="0" err="1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SCell</a:t>
                      </a:r>
                      <a:r>
                        <a:rPr lang="en-GB" altLang="ko-KR" sz="1500" b="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dormant behaviour and will be re-evaluated in RAN#85</a:t>
                      </a:r>
                      <a:endParaRPr lang="ko-KR" altLang="ko-KR" sz="1500" b="0" smtClean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  <a:p>
                      <a:pPr marL="800045" lvl="1" indent="-342900" hangingPunct="0"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GB" altLang="ko-KR" sz="15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Study and specify (if agreed) power saving techniques to reduce PDCCH monitoring on activated </a:t>
                      </a:r>
                      <a:r>
                        <a:rPr lang="en-GB" altLang="ko-KR" sz="1500" b="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SCells</a:t>
                      </a:r>
                      <a:r>
                        <a:rPr lang="en-GB" altLang="ko-KR" sz="15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for CA and DC (EN-DC in particular).  </a:t>
                      </a:r>
                      <a:endParaRPr lang="ko-KR" altLang="ko-KR" sz="1500" b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  <a:p>
                      <a:pPr marL="1200095" lvl="2" indent="-285750" hangingPunct="0">
                        <a:spcAft>
                          <a:spcPts val="60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GB" altLang="ko-KR" sz="15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Solutions (e.g. power saving signal/channel, enhancing Rel-15 DRX procedure) are to be discussed</a:t>
                      </a:r>
                      <a:endParaRPr lang="ko-KR" altLang="ko-KR" sz="1500" b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06394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sz="quarter" idx="18"/>
          </p:nvPr>
        </p:nvSpPr>
        <p:spPr>
          <a:xfrm>
            <a:off x="416496" y="1340768"/>
            <a:ext cx="9073008" cy="5256584"/>
          </a:xfrm>
          <a:noFill/>
        </p:spPr>
        <p:txBody>
          <a:bodyPr>
            <a:normAutofit/>
          </a:bodyPr>
          <a:lstStyle/>
          <a:p>
            <a:r>
              <a:rPr lang="en-US" altLang="ko-KR" sz="2400" dirty="0" smtClean="0">
                <a:ea typeface="Tahoma" panose="020B0604030504040204" pitchFamily="34" charset="0"/>
              </a:rPr>
              <a:t>There were too many different proposals for UE assistance information to be included in power saving WID in RAN#84.</a:t>
            </a:r>
          </a:p>
          <a:p>
            <a:pPr lvl="1"/>
            <a:r>
              <a:rPr lang="en-US" altLang="ko-KR" sz="2000" dirty="0" smtClean="0">
                <a:ea typeface="Tahoma" panose="020B0604030504040204" pitchFamily="34" charset="0"/>
              </a:rPr>
              <a:t>Each company has different preference for UE assistance information.</a:t>
            </a:r>
          </a:p>
          <a:p>
            <a:pPr lvl="1"/>
            <a:r>
              <a:rPr lang="en-US" altLang="ko-KR" sz="2000" dirty="0" smtClean="0">
                <a:ea typeface="Tahoma" panose="020B0604030504040204" pitchFamily="34" charset="0"/>
              </a:rPr>
              <a:t>Not enough time to be </a:t>
            </a:r>
            <a:r>
              <a:rPr lang="en-US" altLang="ko-KR" sz="2000" dirty="0">
                <a:ea typeface="Tahoma" panose="020B0604030504040204" pitchFamily="34" charset="0"/>
              </a:rPr>
              <a:t>converged </a:t>
            </a:r>
            <a:r>
              <a:rPr lang="en-US" altLang="ko-KR" sz="2000" dirty="0" smtClean="0">
                <a:ea typeface="Tahoma" panose="020B0604030504040204" pitchFamily="34" charset="0"/>
              </a:rPr>
              <a:t>during RAN#84</a:t>
            </a:r>
            <a:r>
              <a:rPr lang="en-US" altLang="ko-KR" sz="2000" dirty="0">
                <a:ea typeface="Tahoma" panose="020B0604030504040204" pitchFamily="34" charset="0"/>
              </a:rPr>
              <a:t>.</a:t>
            </a:r>
            <a:endParaRPr lang="en-US" altLang="ko-KR" sz="1800" dirty="0" smtClean="0">
              <a:ea typeface="Tahoma" panose="020B0604030504040204" pitchFamily="34" charset="0"/>
            </a:endParaRPr>
          </a:p>
          <a:p>
            <a:r>
              <a:rPr lang="en-US" altLang="ko-KR" sz="2400" dirty="0" smtClean="0">
                <a:ea typeface="Tahoma" panose="020B0604030504040204" pitchFamily="34" charset="0"/>
              </a:rPr>
              <a:t>Finally, the followings </a:t>
            </a:r>
            <a:r>
              <a:rPr lang="en-US" altLang="ko-KR" sz="2400" dirty="0">
                <a:ea typeface="Tahoma" panose="020B0604030504040204" pitchFamily="34" charset="0"/>
              </a:rPr>
              <a:t>were agreed in RAN#84:</a:t>
            </a:r>
            <a:endParaRPr lang="en-US" altLang="ko-KR" sz="2400" dirty="0" smtClean="0">
              <a:ea typeface="Tahoma" panose="020B0604030504040204" pitchFamily="34" charset="0"/>
            </a:endParaRPr>
          </a:p>
          <a:p>
            <a:pPr lvl="1"/>
            <a:r>
              <a:rPr lang="en-US" altLang="ko-KR" sz="2000" dirty="0" smtClean="0">
                <a:ea typeface="Tahoma" panose="020B0604030504040204" pitchFamily="34" charset="0"/>
              </a:rPr>
              <a:t>One more RAN2 meeting to make a converged UE assistance information for power saving.</a:t>
            </a:r>
          </a:p>
          <a:p>
            <a:pPr lvl="1"/>
            <a:r>
              <a:rPr lang="en-US" altLang="ko-KR" sz="2000" dirty="0" smtClean="0">
                <a:ea typeface="Tahoma" panose="020B0604030504040204" pitchFamily="34" charset="0"/>
              </a:rPr>
              <a:t>If RAN2 makes a converged UE assistance information in RAN2#107, only </a:t>
            </a:r>
            <a:r>
              <a:rPr lang="en-US" altLang="ko-KR" sz="2000" dirty="0">
                <a:ea typeface="Tahoma" panose="020B0604030504040204" pitchFamily="34" charset="0"/>
              </a:rPr>
              <a:t>converged UE assistance information </a:t>
            </a:r>
            <a:r>
              <a:rPr lang="en-US" altLang="ko-KR" sz="2000" dirty="0" smtClean="0">
                <a:ea typeface="Tahoma" panose="020B0604030504040204" pitchFamily="34" charset="0"/>
              </a:rPr>
              <a:t>will be remained and other not converged one will be removed from power saving WID in RAN#85.</a:t>
            </a:r>
          </a:p>
          <a:p>
            <a:pPr lvl="1"/>
            <a:endParaRPr lang="en-US" altLang="ko-KR" sz="2000" dirty="0" smtClean="0">
              <a:ea typeface="Tahoma" panose="020B0604030504040204" pitchFamily="34" charset="0"/>
            </a:endParaRPr>
          </a:p>
          <a:p>
            <a:pPr lvl="0">
              <a:buFont typeface="Wingdings" pitchFamily="2" charset="2"/>
              <a:buChar char=""/>
            </a:pPr>
            <a:r>
              <a:rPr lang="en-US" altLang="ko-KR" sz="2400" dirty="0" smtClean="0">
                <a:solidFill>
                  <a:srgbClr val="FF0000"/>
                </a:solidFill>
                <a:ea typeface="Tahoma" panose="020B0604030504040204" pitchFamily="34" charset="0"/>
              </a:rPr>
              <a:t>Not converged UE assistance information in RAN2 should be removed from the WID for power saving.   </a:t>
            </a:r>
            <a:endParaRPr lang="en-US" altLang="ko-KR" sz="2400" dirty="0">
              <a:solidFill>
                <a:srgbClr val="FFFFFF"/>
              </a:solidFill>
              <a:ea typeface="Tahoma" panose="020B0604030504040204" pitchFamily="34" charset="0"/>
            </a:endParaRPr>
          </a:p>
          <a:p>
            <a:endParaRPr lang="en-US" altLang="ko-KR" sz="2400" dirty="0" smtClean="0">
              <a:ea typeface="Tahoma" panose="020B0604030504040204" pitchFamily="34" charset="0"/>
            </a:endParaRPr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z="2800" dirty="0" smtClean="0">
                <a:solidFill>
                  <a:srgbClr val="FFC000"/>
                </a:solidFill>
                <a:ea typeface="Tahoma" panose="020B0604030504040204" pitchFamily="34" charset="0"/>
              </a:rPr>
              <a:t>Background on UE assistance information in RAN#84</a:t>
            </a:r>
            <a:endParaRPr lang="ko-KR" altLang="en-US" sz="2800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9058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sz="quarter" idx="18"/>
          </p:nvPr>
        </p:nvSpPr>
        <p:spPr>
          <a:xfrm>
            <a:off x="416496" y="1340768"/>
            <a:ext cx="9073008" cy="5184576"/>
          </a:xfrm>
          <a:noFill/>
        </p:spPr>
        <p:txBody>
          <a:bodyPr>
            <a:normAutofit fontScale="92500" lnSpcReduction="10000"/>
          </a:bodyPr>
          <a:lstStyle/>
          <a:p>
            <a:r>
              <a:rPr lang="en-US" altLang="ko-KR" sz="2400" dirty="0" smtClean="0">
                <a:ea typeface="Tahoma" panose="020B0604030504040204" pitchFamily="34" charset="0"/>
              </a:rPr>
              <a:t>UE's </a:t>
            </a:r>
            <a:r>
              <a:rPr lang="en-US" altLang="ko-KR" sz="2400" dirty="0">
                <a:ea typeface="Tahoma" panose="020B0604030504040204" pitchFamily="34" charset="0"/>
              </a:rPr>
              <a:t>preference on </a:t>
            </a:r>
            <a:r>
              <a:rPr lang="en-US" altLang="ko-KR" sz="2400" dirty="0" smtClean="0">
                <a:ea typeface="Tahoma" panose="020B0604030504040204" pitchFamily="34" charset="0"/>
              </a:rPr>
              <a:t>C-DRX is the only </a:t>
            </a:r>
            <a:r>
              <a:rPr lang="en-US" altLang="ko-KR" sz="2400" dirty="0">
                <a:ea typeface="Tahoma" panose="020B0604030504040204" pitchFamily="34" charset="0"/>
              </a:rPr>
              <a:t>converged UE assistance </a:t>
            </a:r>
            <a:r>
              <a:rPr lang="en-US" altLang="ko-KR" sz="2400" dirty="0" smtClean="0">
                <a:ea typeface="Tahoma" panose="020B0604030504040204" pitchFamily="34" charset="0"/>
              </a:rPr>
              <a:t>information for power saving.</a:t>
            </a:r>
          </a:p>
          <a:p>
            <a:r>
              <a:rPr lang="en-US" altLang="ko-KR" sz="2400" dirty="0">
                <a:ea typeface="Tahoma" panose="020B0604030504040204" pitchFamily="34" charset="0"/>
              </a:rPr>
              <a:t>LTE PPI (power preferred inform) </a:t>
            </a:r>
            <a:r>
              <a:rPr lang="en-US" altLang="ko-KR" sz="2400" dirty="0" smtClean="0">
                <a:ea typeface="Tahoma" panose="020B0604030504040204" pitchFamily="34" charset="0"/>
              </a:rPr>
              <a:t>is excluded from UE assistance information.</a:t>
            </a:r>
          </a:p>
          <a:p>
            <a:r>
              <a:rPr lang="en-US" altLang="ko-KR" sz="2400" dirty="0" smtClean="0">
                <a:ea typeface="Tahoma" panose="020B0604030504040204" pitchFamily="34" charset="0"/>
              </a:rPr>
              <a:t>There were still different understanding for BWP and </a:t>
            </a:r>
            <a:r>
              <a:rPr lang="en-US" altLang="ko-KR" sz="2400" dirty="0" err="1" smtClean="0">
                <a:ea typeface="Tahoma" panose="020B0604030504040204" pitchFamily="34" charset="0"/>
              </a:rPr>
              <a:t>SCell</a:t>
            </a:r>
            <a:r>
              <a:rPr lang="en-US" altLang="ko-KR" sz="2400" dirty="0" smtClean="0">
                <a:ea typeface="Tahoma" panose="020B0604030504040204" pitchFamily="34" charset="0"/>
              </a:rPr>
              <a:t> configuration.</a:t>
            </a:r>
          </a:p>
          <a:p>
            <a:pPr lvl="1"/>
            <a:r>
              <a:rPr lang="en-US" altLang="ko-KR" dirty="0" smtClean="0">
                <a:ea typeface="Tahoma" panose="020B0604030504040204" pitchFamily="34" charset="0"/>
              </a:rPr>
              <a:t>Eventually, no consensus was reached for these two UE assistance information. </a:t>
            </a:r>
          </a:p>
          <a:p>
            <a:endParaRPr lang="en-US" altLang="ko-KR" sz="2400" dirty="0" smtClean="0">
              <a:ea typeface="Tahoma" panose="020B0604030504040204" pitchFamily="34" charset="0"/>
            </a:endParaRPr>
          </a:p>
          <a:p>
            <a:pPr lvl="0">
              <a:buFont typeface="Wingdings" pitchFamily="2" charset="2"/>
              <a:buChar char=""/>
            </a:pPr>
            <a:endParaRPr lang="en-US" altLang="ko-KR" sz="2600" dirty="0" smtClean="0">
              <a:solidFill>
                <a:srgbClr val="FF0000"/>
              </a:solidFill>
              <a:ea typeface="Tahoma" panose="020B0604030504040204" pitchFamily="34" charset="0"/>
            </a:endParaRPr>
          </a:p>
          <a:p>
            <a:pPr lvl="0">
              <a:buFont typeface="Wingdings" pitchFamily="2" charset="2"/>
              <a:buChar char=""/>
            </a:pPr>
            <a:endParaRPr lang="en-US" altLang="ko-KR" sz="2600" dirty="0">
              <a:solidFill>
                <a:srgbClr val="FF0000"/>
              </a:solidFill>
              <a:ea typeface="Tahoma" panose="020B0604030504040204" pitchFamily="34" charset="0"/>
            </a:endParaRPr>
          </a:p>
          <a:p>
            <a:pPr lvl="0">
              <a:buFont typeface="Wingdings" pitchFamily="2" charset="2"/>
              <a:buChar char=""/>
            </a:pPr>
            <a:endParaRPr lang="en-US" altLang="ko-KR" sz="2600" dirty="0" smtClean="0">
              <a:solidFill>
                <a:srgbClr val="FF0000"/>
              </a:solidFill>
              <a:ea typeface="Tahoma" panose="020B0604030504040204" pitchFamily="34" charset="0"/>
            </a:endParaRPr>
          </a:p>
          <a:p>
            <a:pPr lvl="0">
              <a:buFont typeface="Wingdings" pitchFamily="2" charset="2"/>
              <a:buChar char=""/>
            </a:pPr>
            <a:r>
              <a:rPr lang="en-US" altLang="ko-KR" sz="2600" dirty="0" smtClean="0">
                <a:solidFill>
                  <a:srgbClr val="FF0000"/>
                </a:solidFill>
                <a:ea typeface="Tahoma" panose="020B0604030504040204" pitchFamily="34" charset="0"/>
              </a:rPr>
              <a:t>There are no consensus on BWP </a:t>
            </a:r>
            <a:r>
              <a:rPr lang="en-US" altLang="ko-KR" sz="2600" dirty="0">
                <a:solidFill>
                  <a:srgbClr val="FF0000"/>
                </a:solidFill>
                <a:ea typeface="Tahoma" panose="020B0604030504040204" pitchFamily="34" charset="0"/>
              </a:rPr>
              <a:t>and </a:t>
            </a:r>
            <a:r>
              <a:rPr lang="en-US" altLang="ko-KR" sz="2600" dirty="0" err="1">
                <a:solidFill>
                  <a:srgbClr val="FF0000"/>
                </a:solidFill>
                <a:ea typeface="Tahoma" panose="020B0604030504040204" pitchFamily="34" charset="0"/>
              </a:rPr>
              <a:t>SCell</a:t>
            </a:r>
            <a:r>
              <a:rPr lang="en-US" altLang="ko-KR" sz="2600" dirty="0">
                <a:solidFill>
                  <a:srgbClr val="FF0000"/>
                </a:solidFill>
                <a:ea typeface="Tahoma" panose="020B0604030504040204" pitchFamily="34" charset="0"/>
              </a:rPr>
              <a:t> </a:t>
            </a:r>
            <a:r>
              <a:rPr lang="en-US" altLang="ko-KR" sz="2600" dirty="0" smtClean="0">
                <a:solidFill>
                  <a:srgbClr val="FF0000"/>
                </a:solidFill>
                <a:ea typeface="Tahoma" panose="020B0604030504040204" pitchFamily="34" charset="0"/>
              </a:rPr>
              <a:t>configuration for UE assistance information.  </a:t>
            </a:r>
            <a:endParaRPr lang="en-US" altLang="ko-KR" sz="2600" dirty="0">
              <a:ea typeface="Tahoma" panose="020B0604030504040204" pitchFamily="34" charset="0"/>
            </a:endParaRPr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>
          <a:xfrm>
            <a:off x="15554" y="445303"/>
            <a:ext cx="9905998" cy="686601"/>
          </a:xfrm>
        </p:spPr>
        <p:txBody>
          <a:bodyPr/>
          <a:lstStyle/>
          <a:p>
            <a:r>
              <a:rPr lang="en-US" altLang="ko-KR" sz="2800" dirty="0">
                <a:solidFill>
                  <a:srgbClr val="FFC000"/>
                </a:solidFill>
                <a:ea typeface="Tahoma" panose="020B0604030504040204" pitchFamily="34" charset="0"/>
              </a:rPr>
              <a:t>RAN2 </a:t>
            </a:r>
            <a:r>
              <a:rPr lang="en-US" altLang="ko-KR" sz="2800" dirty="0" smtClean="0">
                <a:solidFill>
                  <a:srgbClr val="FFC000"/>
                </a:solidFill>
                <a:ea typeface="Tahoma" panose="020B0604030504040204" pitchFamily="34" charset="0"/>
              </a:rPr>
              <a:t>discussion in RAN2#107</a:t>
            </a:r>
            <a:endParaRPr lang="ko-KR" altLang="en-US" sz="2800" dirty="0">
              <a:solidFill>
                <a:srgbClr val="FFC000"/>
              </a:solidFill>
            </a:endParaRPr>
          </a:p>
        </p:txBody>
      </p:sp>
      <p:graphicFrame>
        <p:nvGraphicFramePr>
          <p:cNvPr id="4" name="표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3196049"/>
              </p:ext>
            </p:extLst>
          </p:nvPr>
        </p:nvGraphicFramePr>
        <p:xfrm>
          <a:off x="776536" y="3789040"/>
          <a:ext cx="8712968" cy="1584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712968"/>
              </a:tblGrid>
              <a:tr h="1512168">
                <a:tc>
                  <a:txBody>
                    <a:bodyPr/>
                    <a:lstStyle/>
                    <a:p>
                      <a:pPr marL="0" lvl="0" indent="0" hangingPunct="0"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altLang="ko-KR" sz="18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Agreements in RAN2#107:</a:t>
                      </a:r>
                    </a:p>
                    <a:p>
                      <a:pPr marL="0" lvl="0" indent="0" hangingPunct="0"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altLang="ko-KR" sz="1600" b="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 C-DRX configuration will be provided in UE assistance. </a:t>
                      </a:r>
                      <a:r>
                        <a:rPr lang="en-US" altLang="ko-KR" sz="16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Include the following DRX configuration parameters in UE assistance: long DRX cycle, short DRX cycle, DRX inactivity timer, short DRX cycle timer. FFS DRX on duration and DRX start offset </a:t>
                      </a:r>
                    </a:p>
                    <a:p>
                      <a:pPr marL="0" lvl="0" indent="0" hangingPunct="0"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altLang="ko-KR" sz="1600" b="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 BWP and </a:t>
                      </a:r>
                      <a:r>
                        <a:rPr lang="en-US" altLang="ko-KR" sz="1600" b="0" dirty="0" err="1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SCells</a:t>
                      </a:r>
                      <a:r>
                        <a:rPr lang="en-US" altLang="ko-KR" sz="1600" b="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UE assistance there is not enough consensus.  </a:t>
                      </a:r>
                    </a:p>
                    <a:p>
                      <a:pPr marL="0" lvl="0" indent="0" hangingPunct="0"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altLang="ko-KR" sz="1600" b="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 LTE PPI is excluded from UE assistance. 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10529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sz="quarter" idx="18"/>
          </p:nvPr>
        </p:nvSpPr>
        <p:spPr>
          <a:xfrm>
            <a:off x="416496" y="1340768"/>
            <a:ext cx="9073008" cy="5040560"/>
          </a:xfrm>
        </p:spPr>
        <p:txBody>
          <a:bodyPr>
            <a:normAutofit fontScale="85000" lnSpcReduction="20000"/>
          </a:bodyPr>
          <a:lstStyle/>
          <a:p>
            <a:r>
              <a:rPr lang="en-US" altLang="ko-KR" sz="3100" dirty="0" smtClean="0">
                <a:ea typeface="Tahoma" panose="020B0604030504040204" pitchFamily="34" charset="0"/>
              </a:rPr>
              <a:t>Untrustworthy information can be reported.</a:t>
            </a:r>
          </a:p>
          <a:p>
            <a:pPr lvl="1"/>
            <a:r>
              <a:rPr lang="en-US" altLang="ko-KR" sz="2300" dirty="0" smtClean="0">
                <a:ea typeface="Tahoma" panose="020B0604030504040204" pitchFamily="34" charset="0"/>
              </a:rPr>
              <a:t>Not </a:t>
            </a:r>
            <a:r>
              <a:rPr lang="en-US" altLang="ko-KR" sz="2300" dirty="0">
                <a:ea typeface="Tahoma" panose="020B0604030504040204" pitchFamily="34" charset="0"/>
              </a:rPr>
              <a:t>clear how the UE knows </a:t>
            </a:r>
            <a:r>
              <a:rPr lang="en-US" altLang="ko-KR" sz="2300" dirty="0" err="1" smtClean="0">
                <a:ea typeface="Tahoma" panose="020B0604030504040204" pitchFamily="34" charset="0"/>
              </a:rPr>
              <a:t>QoS</a:t>
            </a:r>
            <a:r>
              <a:rPr lang="en-US" altLang="ko-KR" sz="2300" dirty="0" smtClean="0">
                <a:ea typeface="Tahoma" panose="020B0604030504040204" pitchFamily="34" charset="0"/>
              </a:rPr>
              <a:t> </a:t>
            </a:r>
            <a:r>
              <a:rPr lang="en-US" altLang="ko-KR" sz="2300" dirty="0">
                <a:ea typeface="Tahoma" panose="020B0604030504040204" pitchFamily="34" charset="0"/>
              </a:rPr>
              <a:t>for the </a:t>
            </a:r>
            <a:r>
              <a:rPr lang="en-US" altLang="ko-KR" sz="2300" dirty="0" smtClean="0">
                <a:ea typeface="Tahoma" panose="020B0604030504040204" pitchFamily="34" charset="0"/>
              </a:rPr>
              <a:t>DL traffic.</a:t>
            </a:r>
          </a:p>
          <a:p>
            <a:pPr lvl="1"/>
            <a:r>
              <a:rPr lang="en-US" altLang="ko-KR" sz="2300" dirty="0" smtClean="0">
                <a:ea typeface="Tahoma" panose="020B0604030504040204" pitchFamily="34" charset="0"/>
              </a:rPr>
              <a:t>Requested BWP/</a:t>
            </a:r>
            <a:r>
              <a:rPr lang="en-US" altLang="ko-KR" sz="2300" dirty="0" err="1" smtClean="0">
                <a:ea typeface="Tahoma" panose="020B0604030504040204" pitchFamily="34" charset="0"/>
              </a:rPr>
              <a:t>SCell</a:t>
            </a:r>
            <a:r>
              <a:rPr lang="en-US" altLang="ko-KR" sz="2300" dirty="0" smtClean="0">
                <a:ea typeface="Tahoma" panose="020B0604030504040204" pitchFamily="34" charset="0"/>
              </a:rPr>
              <a:t> configuration </a:t>
            </a:r>
            <a:r>
              <a:rPr lang="en-US" altLang="ko-KR" sz="2300" dirty="0">
                <a:ea typeface="Tahoma" panose="020B0604030504040204" pitchFamily="34" charset="0"/>
              </a:rPr>
              <a:t>may </a:t>
            </a:r>
            <a:r>
              <a:rPr lang="en-US" altLang="ko-KR" sz="2300" dirty="0" smtClean="0">
                <a:ea typeface="Tahoma" panose="020B0604030504040204" pitchFamily="34" charset="0"/>
              </a:rPr>
              <a:t>be inappropriate for </a:t>
            </a:r>
            <a:r>
              <a:rPr lang="en-US" altLang="ko-KR" sz="2300" dirty="0">
                <a:ea typeface="Tahoma" panose="020B0604030504040204" pitchFamily="34" charset="0"/>
              </a:rPr>
              <a:t>overall frequency resource status of the </a:t>
            </a:r>
            <a:r>
              <a:rPr lang="en-US" altLang="ko-KR" sz="2300" dirty="0" smtClean="0">
                <a:ea typeface="Tahoma" panose="020B0604030504040204" pitchFamily="34" charset="0"/>
              </a:rPr>
              <a:t>network.</a:t>
            </a:r>
          </a:p>
          <a:p>
            <a:r>
              <a:rPr lang="en-US" altLang="ko-KR" sz="3100" dirty="0" smtClean="0">
                <a:ea typeface="Tahoma" panose="020B0604030504040204" pitchFamily="34" charset="0"/>
              </a:rPr>
              <a:t>There are too many different proposals </a:t>
            </a:r>
            <a:r>
              <a:rPr lang="en-US" altLang="ko-KR" sz="3100" dirty="0">
                <a:ea typeface="Tahoma" panose="020B0604030504040204" pitchFamily="34" charset="0"/>
              </a:rPr>
              <a:t>for BWP/</a:t>
            </a:r>
            <a:r>
              <a:rPr lang="en-US" altLang="ko-KR" sz="3100" dirty="0" err="1">
                <a:ea typeface="Tahoma" panose="020B0604030504040204" pitchFamily="34" charset="0"/>
              </a:rPr>
              <a:t>SCell</a:t>
            </a:r>
            <a:r>
              <a:rPr lang="en-US" altLang="ko-KR" sz="3100" dirty="0">
                <a:ea typeface="Tahoma" panose="020B0604030504040204" pitchFamily="34" charset="0"/>
              </a:rPr>
              <a:t> </a:t>
            </a:r>
            <a:r>
              <a:rPr lang="en-US" altLang="ko-KR" sz="3100" dirty="0" smtClean="0">
                <a:ea typeface="Tahoma" panose="020B0604030504040204" pitchFamily="34" charset="0"/>
              </a:rPr>
              <a:t>configuration.</a:t>
            </a:r>
            <a:endParaRPr lang="en-US" altLang="ko-KR" dirty="0" smtClean="0">
              <a:ea typeface="Tahoma" panose="020B0604030504040204" pitchFamily="34" charset="0"/>
            </a:endParaRPr>
          </a:p>
          <a:p>
            <a:pPr lvl="1"/>
            <a:r>
              <a:rPr lang="en-US" altLang="ko-KR" sz="2300" dirty="0" smtClean="0">
                <a:ea typeface="Tahoma" panose="020B0604030504040204" pitchFamily="34" charset="0"/>
              </a:rPr>
              <a:t>Considering power saving TU, it seems </a:t>
            </a:r>
            <a:r>
              <a:rPr lang="en-US" altLang="ko-KR" sz="2300" dirty="0">
                <a:ea typeface="Tahoma" panose="020B0604030504040204" pitchFamily="34" charset="0"/>
              </a:rPr>
              <a:t>that including </a:t>
            </a:r>
            <a:r>
              <a:rPr lang="en-US" altLang="ko-KR" sz="2300" dirty="0" smtClean="0">
                <a:ea typeface="Tahoma" panose="020B0604030504040204" pitchFamily="34" charset="0"/>
              </a:rPr>
              <a:t>BWP/</a:t>
            </a:r>
            <a:r>
              <a:rPr lang="en-US" altLang="ko-KR" sz="2300" dirty="0" err="1" smtClean="0">
                <a:ea typeface="Tahoma" panose="020B0604030504040204" pitchFamily="34" charset="0"/>
              </a:rPr>
              <a:t>SCell</a:t>
            </a:r>
            <a:r>
              <a:rPr lang="en-US" altLang="ko-KR" sz="2300" dirty="0" smtClean="0">
                <a:ea typeface="Tahoma" panose="020B0604030504040204" pitchFamily="34" charset="0"/>
              </a:rPr>
              <a:t> configuration for UE assistance information may be unrealistic plan in power saving. </a:t>
            </a:r>
          </a:p>
          <a:p>
            <a:r>
              <a:rPr lang="en-US" altLang="ko-KR" sz="3100" dirty="0" smtClean="0">
                <a:ea typeface="Tahoma" panose="020B0604030504040204" pitchFamily="34" charset="0"/>
              </a:rPr>
              <a:t>The requested BWP/</a:t>
            </a:r>
            <a:r>
              <a:rPr lang="en-US" altLang="ko-KR" sz="3100" dirty="0" err="1" smtClean="0">
                <a:ea typeface="Tahoma" panose="020B0604030504040204" pitchFamily="34" charset="0"/>
              </a:rPr>
              <a:t>SCell</a:t>
            </a:r>
            <a:r>
              <a:rPr lang="en-US" altLang="ko-KR" sz="3100" dirty="0" smtClean="0">
                <a:ea typeface="Tahoma" panose="020B0604030504040204" pitchFamily="34" charset="0"/>
              </a:rPr>
              <a:t> configuration may be unnecessary.</a:t>
            </a:r>
          </a:p>
          <a:p>
            <a:pPr lvl="1"/>
            <a:r>
              <a:rPr lang="en-US" altLang="ko-KR" sz="2300" dirty="0" smtClean="0">
                <a:ea typeface="Tahoma" panose="020B0604030504040204" pitchFamily="34" charset="0"/>
              </a:rPr>
              <a:t>Network </a:t>
            </a:r>
            <a:r>
              <a:rPr lang="en-US" altLang="ko-KR" sz="2300" dirty="0">
                <a:ea typeface="Tahoma" panose="020B0604030504040204" pitchFamily="34" charset="0"/>
              </a:rPr>
              <a:t>vendors have their own algorithms to determine </a:t>
            </a:r>
            <a:r>
              <a:rPr lang="en-US" altLang="ko-KR" sz="2300" dirty="0" smtClean="0">
                <a:ea typeface="Tahoma" panose="020B0604030504040204" pitchFamily="34" charset="0"/>
              </a:rPr>
              <a:t>this configuration</a:t>
            </a:r>
            <a:r>
              <a:rPr lang="en-US" altLang="ko-KR" sz="2300" dirty="0">
                <a:ea typeface="Tahoma" panose="020B0604030504040204" pitchFamily="34" charset="0"/>
              </a:rPr>
              <a:t>.</a:t>
            </a:r>
          </a:p>
          <a:p>
            <a:endParaRPr lang="en-US" altLang="ko-KR" dirty="0" smtClean="0">
              <a:ea typeface="Tahoma" panose="020B0604030504040204" pitchFamily="34" charset="0"/>
            </a:endParaRPr>
          </a:p>
          <a:p>
            <a:pPr lvl="0">
              <a:buFont typeface="Wingdings" pitchFamily="2" charset="2"/>
              <a:buChar char=""/>
            </a:pPr>
            <a:r>
              <a:rPr lang="en-US" altLang="ko-KR" sz="3100" dirty="0">
                <a:solidFill>
                  <a:srgbClr val="FF0000"/>
                </a:solidFill>
                <a:ea typeface="Tahoma" panose="020B0604030504040204" pitchFamily="34" charset="0"/>
              </a:rPr>
              <a:t>BWP and </a:t>
            </a:r>
            <a:r>
              <a:rPr lang="en-US" altLang="ko-KR" sz="3100" dirty="0" err="1">
                <a:solidFill>
                  <a:srgbClr val="FF0000"/>
                </a:solidFill>
                <a:ea typeface="Tahoma" panose="020B0604030504040204" pitchFamily="34" charset="0"/>
              </a:rPr>
              <a:t>SCell</a:t>
            </a:r>
            <a:r>
              <a:rPr lang="en-US" altLang="ko-KR" sz="3100" dirty="0">
                <a:solidFill>
                  <a:srgbClr val="FF0000"/>
                </a:solidFill>
                <a:ea typeface="Tahoma" panose="020B0604030504040204" pitchFamily="34" charset="0"/>
              </a:rPr>
              <a:t> configuration </a:t>
            </a:r>
            <a:r>
              <a:rPr lang="en-US" altLang="ko-KR" sz="3100" dirty="0" smtClean="0">
                <a:solidFill>
                  <a:srgbClr val="FF0000"/>
                </a:solidFill>
                <a:ea typeface="Tahoma" panose="020B0604030504040204" pitchFamily="34" charset="0"/>
              </a:rPr>
              <a:t>should be removed from the objective for </a:t>
            </a:r>
            <a:r>
              <a:rPr lang="en-US" altLang="ko-KR" sz="3100" dirty="0">
                <a:solidFill>
                  <a:srgbClr val="FF0000"/>
                </a:solidFill>
                <a:ea typeface="Tahoma" panose="020B0604030504040204" pitchFamily="34" charset="0"/>
              </a:rPr>
              <a:t>UE assistance </a:t>
            </a:r>
            <a:r>
              <a:rPr lang="en-US" altLang="ko-KR" sz="3100" dirty="0" smtClean="0">
                <a:solidFill>
                  <a:srgbClr val="FF0000"/>
                </a:solidFill>
                <a:ea typeface="Tahoma" panose="020B0604030504040204" pitchFamily="34" charset="0"/>
              </a:rPr>
              <a:t>information in power saving WID.</a:t>
            </a:r>
            <a:endParaRPr lang="en-US" altLang="ko-KR" sz="3100" dirty="0">
              <a:ea typeface="Tahoma" panose="020B0604030504040204" pitchFamily="34" charset="0"/>
            </a:endParaRPr>
          </a:p>
        </p:txBody>
      </p:sp>
      <p:sp>
        <p:nvSpPr>
          <p:cNvPr id="5" name="제목 2"/>
          <p:cNvSpPr>
            <a:spLocks noGrp="1"/>
          </p:cNvSpPr>
          <p:nvPr>
            <p:ph type="title"/>
          </p:nvPr>
        </p:nvSpPr>
        <p:spPr>
          <a:xfrm>
            <a:off x="1" y="445303"/>
            <a:ext cx="9905998" cy="686601"/>
          </a:xfrm>
        </p:spPr>
        <p:txBody>
          <a:bodyPr/>
          <a:lstStyle/>
          <a:p>
            <a:r>
              <a:rPr lang="en-US" altLang="ko-KR" sz="2800" dirty="0" smtClean="0">
                <a:solidFill>
                  <a:srgbClr val="FFC000"/>
                </a:solidFill>
                <a:ea typeface="Tahoma" panose="020B0604030504040204" pitchFamily="34" charset="0"/>
              </a:rPr>
              <a:t>Concerns about BWP </a:t>
            </a:r>
            <a:r>
              <a:rPr lang="en-US" altLang="ko-KR" sz="2800" dirty="0">
                <a:solidFill>
                  <a:srgbClr val="FFC000"/>
                </a:solidFill>
                <a:ea typeface="Tahoma" panose="020B0604030504040204" pitchFamily="34" charset="0"/>
              </a:rPr>
              <a:t>and </a:t>
            </a:r>
            <a:r>
              <a:rPr lang="en-US" altLang="ko-KR" sz="2800" dirty="0" err="1">
                <a:solidFill>
                  <a:srgbClr val="FFC000"/>
                </a:solidFill>
                <a:ea typeface="Tahoma" panose="020B0604030504040204" pitchFamily="34" charset="0"/>
              </a:rPr>
              <a:t>SCell</a:t>
            </a:r>
            <a:r>
              <a:rPr lang="en-US" altLang="ko-KR" sz="2800" dirty="0">
                <a:solidFill>
                  <a:srgbClr val="FFC000"/>
                </a:solidFill>
                <a:ea typeface="Tahoma" panose="020B0604030504040204" pitchFamily="34" charset="0"/>
              </a:rPr>
              <a:t> configuration</a:t>
            </a:r>
            <a:endParaRPr lang="ko-KR" altLang="en-US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4449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sz="quarter" idx="18"/>
          </p:nvPr>
        </p:nvSpPr>
        <p:spPr>
          <a:xfrm>
            <a:off x="416496" y="1340768"/>
            <a:ext cx="9073008" cy="5040560"/>
          </a:xfrm>
        </p:spPr>
        <p:txBody>
          <a:bodyPr>
            <a:normAutofit lnSpcReduction="10000"/>
          </a:bodyPr>
          <a:lstStyle/>
          <a:p>
            <a:r>
              <a:rPr lang="en-US" altLang="ko-KR" sz="2400" dirty="0" smtClean="0">
                <a:ea typeface="Tahoma" panose="020B0604030504040204" pitchFamily="34" charset="0"/>
              </a:rPr>
              <a:t>‘dormancy’ </a:t>
            </a:r>
            <a:r>
              <a:rPr lang="en-US" altLang="ko-KR" sz="2400" dirty="0" err="1" smtClean="0">
                <a:ea typeface="Tahoma" panose="020B0604030504040204" pitchFamily="34" charset="0"/>
              </a:rPr>
              <a:t>behaviour</a:t>
            </a:r>
            <a:r>
              <a:rPr lang="en-US" altLang="ko-KR" sz="2400" dirty="0" smtClean="0">
                <a:ea typeface="Tahoma" panose="020B0604030504040204" pitchFamily="34" charset="0"/>
              </a:rPr>
              <a:t> was discussed in  DC/CA enhancement WI in RAN2#106. </a:t>
            </a:r>
          </a:p>
          <a:p>
            <a:pPr lvl="1"/>
            <a:r>
              <a:rPr lang="en-US" altLang="ko-KR" sz="2000" dirty="0">
                <a:ea typeface="Tahoma" panose="020B0604030504040204" pitchFamily="34" charset="0"/>
              </a:rPr>
              <a:t>‘dormancy’ </a:t>
            </a:r>
            <a:r>
              <a:rPr lang="en-US" altLang="ko-KR" sz="2000" dirty="0" err="1">
                <a:ea typeface="Tahoma" panose="020B0604030504040204" pitchFamily="34" charset="0"/>
              </a:rPr>
              <a:t>behaviour</a:t>
            </a:r>
            <a:r>
              <a:rPr lang="en-US" altLang="ko-KR" sz="2000" dirty="0">
                <a:ea typeface="Tahoma" panose="020B0604030504040204" pitchFamily="34" charset="0"/>
              </a:rPr>
              <a:t> </a:t>
            </a:r>
            <a:r>
              <a:rPr lang="en-US" altLang="ko-KR" sz="2000" dirty="0" smtClean="0">
                <a:ea typeface="Tahoma" panose="020B0604030504040204" pitchFamily="34" charset="0"/>
              </a:rPr>
              <a:t>makes a UE stop </a:t>
            </a:r>
            <a:r>
              <a:rPr lang="en-US" altLang="ko-KR" sz="2000" dirty="0">
                <a:ea typeface="Tahoma" panose="020B0604030504040204" pitchFamily="34" charset="0"/>
              </a:rPr>
              <a:t>monitoring </a:t>
            </a:r>
            <a:r>
              <a:rPr lang="en-US" altLang="ko-KR" sz="2000" dirty="0" smtClean="0">
                <a:ea typeface="Tahoma" panose="020B0604030504040204" pitchFamily="34" charset="0"/>
              </a:rPr>
              <a:t>PDCCH which is related to power saving.</a:t>
            </a:r>
            <a:endParaRPr lang="en-US" altLang="ko-KR" sz="2000" dirty="0">
              <a:ea typeface="Tahoma" panose="020B0604030504040204" pitchFamily="34" charset="0"/>
            </a:endParaRPr>
          </a:p>
          <a:p>
            <a:pPr lvl="1"/>
            <a:r>
              <a:rPr lang="en-US" altLang="ko-KR" sz="2000" dirty="0" smtClean="0">
                <a:ea typeface="Tahoma" panose="020B0604030504040204" pitchFamily="34" charset="0"/>
              </a:rPr>
              <a:t>Send LS to RAN1/4 to ask about feasibility and benefit </a:t>
            </a:r>
            <a:r>
              <a:rPr lang="en-US" altLang="ko-KR" sz="2000" dirty="0">
                <a:ea typeface="Tahoma" panose="020B0604030504040204" pitchFamily="34" charset="0"/>
              </a:rPr>
              <a:t>of ‘dormancy’ </a:t>
            </a:r>
            <a:r>
              <a:rPr lang="en-US" altLang="ko-KR" sz="2000" dirty="0" err="1" smtClean="0">
                <a:ea typeface="Tahoma" panose="020B0604030504040204" pitchFamily="34" charset="0"/>
              </a:rPr>
              <a:t>behaviour</a:t>
            </a:r>
            <a:r>
              <a:rPr lang="en-US" altLang="ko-KR" sz="2000" dirty="0" smtClean="0">
                <a:ea typeface="Tahoma" panose="020B0604030504040204" pitchFamily="34" charset="0"/>
              </a:rPr>
              <a:t>.  </a:t>
            </a:r>
          </a:p>
          <a:p>
            <a:endParaRPr lang="en-US" altLang="ko-KR" sz="2400" dirty="0" smtClean="0">
              <a:ea typeface="Tahoma" panose="020B0604030504040204" pitchFamily="34" charset="0"/>
            </a:endParaRPr>
          </a:p>
          <a:p>
            <a:endParaRPr lang="en-US" altLang="ko-KR" sz="2400" dirty="0">
              <a:ea typeface="Tahoma" panose="020B0604030504040204" pitchFamily="34" charset="0"/>
            </a:endParaRPr>
          </a:p>
          <a:p>
            <a:endParaRPr lang="en-US" altLang="ko-KR" sz="2400" dirty="0" smtClean="0">
              <a:ea typeface="Tahoma" panose="020B0604030504040204" pitchFamily="34" charset="0"/>
            </a:endParaRPr>
          </a:p>
          <a:p>
            <a:endParaRPr lang="en-US" altLang="ko-KR" sz="2400" dirty="0" smtClean="0">
              <a:ea typeface="Tahoma" panose="020B0604030504040204" pitchFamily="34" charset="0"/>
            </a:endParaRPr>
          </a:p>
          <a:p>
            <a:r>
              <a:rPr lang="en-US" altLang="ko-KR" sz="2400" dirty="0" smtClean="0">
                <a:ea typeface="Tahoma" panose="020B0604030504040204" pitchFamily="34" charset="0"/>
              </a:rPr>
              <a:t>In </a:t>
            </a:r>
            <a:r>
              <a:rPr lang="en-US" altLang="ko-KR" sz="2400" dirty="0">
                <a:ea typeface="Tahoma" panose="020B0604030504040204" pitchFamily="34" charset="0"/>
              </a:rPr>
              <a:t>RAN#84, </a:t>
            </a:r>
            <a:r>
              <a:rPr lang="en-US" altLang="ko-KR" sz="2400" dirty="0" smtClean="0">
                <a:ea typeface="Tahoma" panose="020B0604030504040204" pitchFamily="34" charset="0"/>
              </a:rPr>
              <a:t>it was finally determined to wait </a:t>
            </a:r>
            <a:r>
              <a:rPr lang="en-US" altLang="ko-KR" sz="2400" dirty="0">
                <a:ea typeface="Tahoma" panose="020B0604030504040204" pitchFamily="34" charset="0"/>
              </a:rPr>
              <a:t>pending progress on </a:t>
            </a:r>
            <a:r>
              <a:rPr lang="en-US" altLang="ko-KR" sz="2400" dirty="0" err="1">
                <a:ea typeface="Tahoma" panose="020B0604030504040204" pitchFamily="34" charset="0"/>
              </a:rPr>
              <a:t>SCell</a:t>
            </a:r>
            <a:r>
              <a:rPr lang="en-US" altLang="ko-KR" sz="2400" dirty="0">
                <a:ea typeface="Tahoma" panose="020B0604030504040204" pitchFamily="34" charset="0"/>
              </a:rPr>
              <a:t> dormant </a:t>
            </a:r>
            <a:r>
              <a:rPr lang="en-US" altLang="ko-KR" sz="2400" dirty="0" err="1">
                <a:ea typeface="Tahoma" panose="020B0604030504040204" pitchFamily="34" charset="0"/>
              </a:rPr>
              <a:t>behaviour</a:t>
            </a:r>
            <a:r>
              <a:rPr lang="en-US" altLang="ko-KR" sz="2400" dirty="0">
                <a:ea typeface="Tahoma" panose="020B0604030504040204" pitchFamily="34" charset="0"/>
              </a:rPr>
              <a:t> and </a:t>
            </a:r>
            <a:r>
              <a:rPr lang="en-US" altLang="ko-KR" sz="2400" dirty="0" smtClean="0">
                <a:ea typeface="Tahoma" panose="020B0604030504040204" pitchFamily="34" charset="0"/>
              </a:rPr>
              <a:t>the related objective for power saving will </a:t>
            </a:r>
            <a:r>
              <a:rPr lang="en-US" altLang="ko-KR" sz="2400" dirty="0">
                <a:ea typeface="Tahoma" panose="020B0604030504040204" pitchFamily="34" charset="0"/>
              </a:rPr>
              <a:t>be re-evaluated in </a:t>
            </a:r>
            <a:r>
              <a:rPr lang="en-US" altLang="ko-KR" sz="2400" dirty="0" smtClean="0">
                <a:ea typeface="Tahoma" panose="020B0604030504040204" pitchFamily="34" charset="0"/>
              </a:rPr>
              <a:t>RAN#85. </a:t>
            </a:r>
            <a:endParaRPr lang="en-US" altLang="ko-KR" sz="2400" dirty="0">
              <a:ea typeface="Tahoma" panose="020B0604030504040204" pitchFamily="34" charset="0"/>
            </a:endParaRPr>
          </a:p>
          <a:p>
            <a:endParaRPr lang="en-US" altLang="ko-KR" dirty="0" smtClean="0">
              <a:ea typeface="Tahoma" panose="020B0604030504040204" pitchFamily="34" charset="0"/>
            </a:endParaRPr>
          </a:p>
          <a:p>
            <a:pPr lvl="0">
              <a:buFont typeface="Wingdings" pitchFamily="2" charset="2"/>
              <a:buChar char=""/>
            </a:pPr>
            <a:endParaRPr lang="en-US" altLang="ko-KR" sz="3100" dirty="0">
              <a:ea typeface="Tahoma" panose="020B0604030504040204" pitchFamily="34" charset="0"/>
            </a:endParaRPr>
          </a:p>
        </p:txBody>
      </p:sp>
      <p:sp>
        <p:nvSpPr>
          <p:cNvPr id="5" name="제목 2"/>
          <p:cNvSpPr>
            <a:spLocks noGrp="1"/>
          </p:cNvSpPr>
          <p:nvPr>
            <p:ph type="title"/>
          </p:nvPr>
        </p:nvSpPr>
        <p:spPr>
          <a:xfrm>
            <a:off x="1" y="445303"/>
            <a:ext cx="9905998" cy="686601"/>
          </a:xfrm>
        </p:spPr>
        <p:txBody>
          <a:bodyPr/>
          <a:lstStyle/>
          <a:p>
            <a:r>
              <a:rPr lang="en-US" altLang="ko-KR" sz="2800" dirty="0">
                <a:solidFill>
                  <a:srgbClr val="FFC000"/>
                </a:solidFill>
                <a:ea typeface="Tahoma" panose="020B0604030504040204" pitchFamily="34" charset="0"/>
              </a:rPr>
              <a:t>Background on </a:t>
            </a:r>
            <a:r>
              <a:rPr lang="en-US" altLang="ko-KR" sz="2800" dirty="0" err="1">
                <a:solidFill>
                  <a:srgbClr val="FFC000"/>
                </a:solidFill>
                <a:ea typeface="Tahoma" panose="020B0604030504040204" pitchFamily="34" charset="0"/>
              </a:rPr>
              <a:t>SCell</a:t>
            </a:r>
            <a:r>
              <a:rPr lang="en-US" altLang="ko-KR" sz="2800" dirty="0">
                <a:solidFill>
                  <a:srgbClr val="FFC000"/>
                </a:solidFill>
                <a:ea typeface="Tahoma" panose="020B0604030504040204" pitchFamily="34" charset="0"/>
              </a:rPr>
              <a:t> ‘dormancy’ </a:t>
            </a:r>
            <a:r>
              <a:rPr lang="en-US" altLang="ko-KR" sz="2800" dirty="0" err="1" smtClean="0">
                <a:solidFill>
                  <a:srgbClr val="FFC000"/>
                </a:solidFill>
                <a:ea typeface="Tahoma" panose="020B0604030504040204" pitchFamily="34" charset="0"/>
              </a:rPr>
              <a:t>behaviour</a:t>
            </a:r>
            <a:endParaRPr lang="ko-KR" altLang="en-US" dirty="0">
              <a:solidFill>
                <a:srgbClr val="FFC000"/>
              </a:solidFill>
            </a:endParaRPr>
          </a:p>
        </p:txBody>
      </p:sp>
      <p:graphicFrame>
        <p:nvGraphicFramePr>
          <p:cNvPr id="4" name="표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9758796"/>
              </p:ext>
            </p:extLst>
          </p:nvPr>
        </p:nvGraphicFramePr>
        <p:xfrm>
          <a:off x="596516" y="3236906"/>
          <a:ext cx="8712968" cy="1584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712968"/>
              </a:tblGrid>
              <a:tr h="1512168">
                <a:tc>
                  <a:txBody>
                    <a:bodyPr/>
                    <a:lstStyle/>
                    <a:p>
                      <a:pPr marL="0" lvl="0" indent="0" hangingPunct="0"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altLang="ko-KR" sz="18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Agreements in RAN2#106:</a:t>
                      </a:r>
                    </a:p>
                    <a:p>
                      <a:pPr marL="230505" indent="-230505">
                        <a:spcAft>
                          <a:spcPts val="0"/>
                        </a:spcAft>
                        <a:tabLst>
                          <a:tab pos="1029970" algn="l"/>
                        </a:tabLst>
                      </a:pPr>
                      <a:r>
                        <a:rPr lang="en-GB" altLang="ko-KR" sz="16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S Mincho"/>
                          <a:cs typeface="Times New Roman" panose="02020603050405020304" pitchFamily="18" charset="0"/>
                        </a:rPr>
                        <a:t>-	</a:t>
                      </a:r>
                      <a:r>
                        <a:rPr lang="en-GB" altLang="ko-KR" sz="1600" b="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S Mincho"/>
                          <a:cs typeface="Times New Roman" panose="02020603050405020304" pitchFamily="18" charset="0"/>
                        </a:rPr>
                        <a:t>SCell</a:t>
                      </a:r>
                      <a:r>
                        <a:rPr lang="en-GB" altLang="ko-KR" sz="16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S Mincho"/>
                          <a:cs typeface="Times New Roman" panose="02020603050405020304" pitchFamily="18" charset="0"/>
                        </a:rPr>
                        <a:t> dormant state like LTE </a:t>
                      </a:r>
                      <a:r>
                        <a:rPr lang="en-GB" altLang="ko-KR" sz="1600" b="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S Mincho"/>
                          <a:cs typeface="Times New Roman" panose="02020603050405020304" pitchFamily="18" charset="0"/>
                        </a:rPr>
                        <a:t>euCA</a:t>
                      </a:r>
                      <a:r>
                        <a:rPr lang="en-GB" altLang="ko-KR" sz="16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S Mincho"/>
                          <a:cs typeface="Times New Roman" panose="02020603050405020304" pitchFamily="18" charset="0"/>
                        </a:rPr>
                        <a:t> will not be introduced in NR. </a:t>
                      </a:r>
                      <a:endParaRPr lang="ko-KR" altLang="ko-KR" sz="1600" b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S Mincho"/>
                        <a:cs typeface="Times New Roman" panose="02020603050405020304" pitchFamily="18" charset="0"/>
                      </a:endParaRPr>
                    </a:p>
                    <a:p>
                      <a:pPr marL="230505" indent="-230505">
                        <a:spcAft>
                          <a:spcPts val="0"/>
                        </a:spcAft>
                        <a:tabLst>
                          <a:tab pos="1029970" algn="l"/>
                        </a:tabLst>
                      </a:pPr>
                      <a:r>
                        <a:rPr lang="en-GB" altLang="ko-KR" sz="16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S Mincho"/>
                          <a:cs typeface="Times New Roman" panose="02020603050405020304" pitchFamily="18" charset="0"/>
                        </a:rPr>
                        <a:t>-	‘dormancy’ behaviour will be studied as a solution for fast return to </a:t>
                      </a:r>
                      <a:r>
                        <a:rPr lang="en-GB" altLang="ko-KR" sz="1600" b="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S Mincho"/>
                          <a:cs typeface="Times New Roman" panose="02020603050405020304" pitchFamily="18" charset="0"/>
                        </a:rPr>
                        <a:t>SCell</a:t>
                      </a:r>
                      <a:r>
                        <a:rPr lang="en-GB" altLang="ko-KR" sz="16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S Mincho"/>
                          <a:cs typeface="Times New Roman" panose="02020603050405020304" pitchFamily="18" charset="0"/>
                        </a:rPr>
                        <a:t> utilisation for data transfer. </a:t>
                      </a:r>
                      <a:r>
                        <a:rPr lang="en-GB" altLang="ko-KR" sz="1600" b="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MS Mincho"/>
                          <a:cs typeface="Times New Roman" panose="02020603050405020304" pitchFamily="18" charset="0"/>
                        </a:rPr>
                        <a:t>The 'dormancy' behaviour implies that the UE stops monitoring PDCCH </a:t>
                      </a:r>
                      <a:r>
                        <a:rPr lang="en-GB" altLang="ko-KR" sz="16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S Mincho"/>
                          <a:cs typeface="Times New Roman" panose="02020603050405020304" pitchFamily="18" charset="0"/>
                        </a:rPr>
                        <a:t>but continues other activities such as CSI measurements, AGC and beam management. RAN1/4 input required on feasibility and benefit.</a:t>
                      </a:r>
                      <a:endParaRPr lang="ko-KR" altLang="ko-KR" sz="16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3001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sz="quarter" idx="18"/>
          </p:nvPr>
        </p:nvSpPr>
        <p:spPr>
          <a:xfrm>
            <a:off x="416496" y="1340768"/>
            <a:ext cx="9073008" cy="5184576"/>
          </a:xfrm>
        </p:spPr>
        <p:txBody>
          <a:bodyPr>
            <a:normAutofit fontScale="92500"/>
          </a:bodyPr>
          <a:lstStyle/>
          <a:p>
            <a:r>
              <a:rPr lang="en-US" altLang="ko-KR" sz="2400" dirty="0" smtClean="0">
                <a:ea typeface="Tahoma" panose="020B0604030504040204" pitchFamily="34" charset="0"/>
              </a:rPr>
              <a:t>No discussion </a:t>
            </a:r>
            <a:r>
              <a:rPr lang="en-US" altLang="ko-KR" sz="2400" dirty="0">
                <a:ea typeface="Tahoma" panose="020B0604030504040204" pitchFamily="34" charset="0"/>
              </a:rPr>
              <a:t>on ‘dormancy’ </a:t>
            </a:r>
            <a:r>
              <a:rPr lang="en-US" altLang="ko-KR" sz="2400" dirty="0" err="1" smtClean="0">
                <a:ea typeface="Tahoma" panose="020B0604030504040204" pitchFamily="34" charset="0"/>
              </a:rPr>
              <a:t>behaviour</a:t>
            </a:r>
            <a:r>
              <a:rPr lang="en-US" altLang="ko-KR" sz="2400" dirty="0" smtClean="0">
                <a:ea typeface="Tahoma" panose="020B0604030504040204" pitchFamily="34" charset="0"/>
              </a:rPr>
              <a:t> in RAN2#107</a:t>
            </a:r>
            <a:r>
              <a:rPr lang="en-US" altLang="ko-KR" sz="2400" dirty="0">
                <a:ea typeface="Tahoma" panose="020B0604030504040204" pitchFamily="34" charset="0"/>
              </a:rPr>
              <a:t>, but </a:t>
            </a:r>
            <a:r>
              <a:rPr lang="en-US" altLang="ko-KR" sz="2400" dirty="0" smtClean="0">
                <a:ea typeface="Tahoma" panose="020B0604030504040204" pitchFamily="34" charset="0"/>
              </a:rPr>
              <a:t>only received </a:t>
            </a:r>
            <a:r>
              <a:rPr lang="en-US" altLang="ko-KR" sz="2400" dirty="0">
                <a:ea typeface="Tahoma" panose="020B0604030504040204" pitchFamily="34" charset="0"/>
              </a:rPr>
              <a:t>reply LS from RAN1 and RAN4</a:t>
            </a:r>
            <a:r>
              <a:rPr lang="en-US" altLang="ko-KR" sz="1800" dirty="0" smtClean="0">
                <a:ea typeface="Tahoma" panose="020B0604030504040204" pitchFamily="34" charset="0"/>
              </a:rPr>
              <a:t>.</a:t>
            </a:r>
          </a:p>
          <a:p>
            <a:pPr lvl="1"/>
            <a:r>
              <a:rPr lang="en-US" altLang="ko-KR" sz="1900" dirty="0">
                <a:ea typeface="Tahoma" panose="020B0604030504040204" pitchFamily="34" charset="0"/>
              </a:rPr>
              <a:t>From RAN1 </a:t>
            </a:r>
            <a:r>
              <a:rPr lang="en-US" altLang="ko-KR" sz="1900" dirty="0" smtClean="0">
                <a:ea typeface="Tahoma" panose="020B0604030504040204" pitchFamily="34" charset="0"/>
              </a:rPr>
              <a:t>perspective</a:t>
            </a:r>
            <a:r>
              <a:rPr lang="en-US" altLang="ko-KR" sz="1900" dirty="0">
                <a:ea typeface="Tahoma" panose="020B0604030504040204" pitchFamily="34" charset="0"/>
              </a:rPr>
              <a:t>, L1 based mechanism for transitioning between ‘dormancy-like’ and ‘non dormancy-like’ </a:t>
            </a:r>
            <a:r>
              <a:rPr lang="en-US" altLang="ko-KR" sz="1900" dirty="0" err="1">
                <a:ea typeface="Tahoma" panose="020B0604030504040204" pitchFamily="34" charset="0"/>
              </a:rPr>
              <a:t>behaviour</a:t>
            </a:r>
            <a:r>
              <a:rPr lang="en-US" altLang="ko-KR" sz="1900" dirty="0">
                <a:ea typeface="Tahoma" panose="020B0604030504040204" pitchFamily="34" charset="0"/>
              </a:rPr>
              <a:t> on activated </a:t>
            </a:r>
            <a:r>
              <a:rPr lang="en-US" altLang="ko-KR" sz="1900" dirty="0" err="1">
                <a:ea typeface="Tahoma" panose="020B0604030504040204" pitchFamily="34" charset="0"/>
              </a:rPr>
              <a:t>SCells</a:t>
            </a:r>
            <a:r>
              <a:rPr lang="en-US" altLang="ko-KR" sz="1900" dirty="0">
                <a:ea typeface="Tahoma" panose="020B0604030504040204" pitchFamily="34" charset="0"/>
              </a:rPr>
              <a:t> can be </a:t>
            </a:r>
            <a:r>
              <a:rPr lang="en-US" altLang="ko-KR" sz="1900" dirty="0" smtClean="0">
                <a:ea typeface="Tahoma" panose="020B0604030504040204" pitchFamily="34" charset="0"/>
              </a:rPr>
              <a:t>supported. </a:t>
            </a:r>
            <a:endParaRPr lang="en-US" altLang="ko-KR" sz="1900" dirty="0">
              <a:ea typeface="Tahoma" panose="020B0604030504040204" pitchFamily="34" charset="0"/>
            </a:endParaRPr>
          </a:p>
          <a:p>
            <a:pPr lvl="1"/>
            <a:r>
              <a:rPr lang="en-US" altLang="ko-KR" sz="1900" dirty="0" smtClean="0">
                <a:ea typeface="Tahoma" panose="020B0604030504040204" pitchFamily="34" charset="0"/>
              </a:rPr>
              <a:t>From RAN4 </a:t>
            </a:r>
            <a:r>
              <a:rPr lang="en-US" altLang="ko-KR" sz="1900" dirty="0">
                <a:ea typeface="Tahoma" panose="020B0604030504040204" pitchFamily="34" charset="0"/>
              </a:rPr>
              <a:t>perspective, it is feasible to introduce dormancy </a:t>
            </a:r>
            <a:r>
              <a:rPr lang="en-US" altLang="ko-KR" sz="1900" dirty="0" err="1">
                <a:ea typeface="Tahoma" panose="020B0604030504040204" pitchFamily="34" charset="0"/>
              </a:rPr>
              <a:t>behaviour</a:t>
            </a:r>
            <a:r>
              <a:rPr lang="en-US" altLang="ko-KR" sz="1900" dirty="0">
                <a:ea typeface="Tahoma" panose="020B0604030504040204" pitchFamily="34" charset="0"/>
              </a:rPr>
              <a:t>.</a:t>
            </a:r>
          </a:p>
          <a:p>
            <a:r>
              <a:rPr lang="en-US" altLang="ko-KR" sz="2400" dirty="0" smtClean="0">
                <a:ea typeface="Tahoma" panose="020B0604030504040204" pitchFamily="34" charset="0"/>
              </a:rPr>
              <a:t>‘</a:t>
            </a:r>
            <a:r>
              <a:rPr lang="en-US" altLang="ko-KR" sz="2400" dirty="0">
                <a:ea typeface="Tahoma" panose="020B0604030504040204" pitchFamily="34" charset="0"/>
              </a:rPr>
              <a:t>dormancy’ </a:t>
            </a:r>
            <a:r>
              <a:rPr lang="en-US" altLang="ko-KR" sz="2400" dirty="0" err="1">
                <a:ea typeface="Tahoma" panose="020B0604030504040204" pitchFamily="34" charset="0"/>
              </a:rPr>
              <a:t>behaviour</a:t>
            </a:r>
            <a:r>
              <a:rPr lang="en-US" altLang="ko-KR" sz="2400" dirty="0">
                <a:ea typeface="Tahoma" panose="020B0604030504040204" pitchFamily="34" charset="0"/>
              </a:rPr>
              <a:t> </a:t>
            </a:r>
            <a:r>
              <a:rPr lang="en-US" altLang="ko-KR" sz="2400" dirty="0" smtClean="0">
                <a:ea typeface="Tahoma" panose="020B0604030504040204" pitchFamily="34" charset="0"/>
              </a:rPr>
              <a:t>would be discussed further based on the reply LS from RAN1/4 </a:t>
            </a:r>
            <a:r>
              <a:rPr lang="en-US" altLang="ko-KR" sz="2400" dirty="0">
                <a:ea typeface="Tahoma" panose="020B0604030504040204" pitchFamily="34" charset="0"/>
              </a:rPr>
              <a:t>in </a:t>
            </a:r>
            <a:r>
              <a:rPr lang="en-US" altLang="ko-KR" sz="2400" dirty="0" smtClean="0">
                <a:ea typeface="Tahoma" panose="020B0604030504040204" pitchFamily="34" charset="0"/>
              </a:rPr>
              <a:t>the DC/CA </a:t>
            </a:r>
            <a:r>
              <a:rPr lang="en-US" altLang="ko-KR" sz="2400" dirty="0">
                <a:ea typeface="Tahoma" panose="020B0604030504040204" pitchFamily="34" charset="0"/>
              </a:rPr>
              <a:t>enhancement WI </a:t>
            </a:r>
            <a:r>
              <a:rPr lang="en-US" altLang="ko-KR" sz="2400" dirty="0" smtClean="0">
                <a:ea typeface="Tahoma" panose="020B0604030504040204" pitchFamily="34" charset="0"/>
              </a:rPr>
              <a:t>at next RAN2 meeting.</a:t>
            </a:r>
            <a:endParaRPr lang="en-US" altLang="ko-KR" sz="2400" dirty="0">
              <a:ea typeface="Tahoma" panose="020B0604030504040204" pitchFamily="34" charset="0"/>
            </a:endParaRPr>
          </a:p>
          <a:p>
            <a:r>
              <a:rPr lang="en-US" altLang="ko-KR" sz="2400" dirty="0" smtClean="0">
                <a:ea typeface="Tahoma" panose="020B0604030504040204" pitchFamily="34" charset="0"/>
              </a:rPr>
              <a:t>It is better to discuss all mechanisms related to DC/CA in the DC/CA enhancement WI for consistency. </a:t>
            </a:r>
          </a:p>
          <a:p>
            <a:pPr lvl="1"/>
            <a:r>
              <a:rPr lang="en-US" altLang="ko-KR" sz="1900" dirty="0" smtClean="0">
                <a:ea typeface="Tahoma" panose="020B0604030504040204" pitchFamily="34" charset="0"/>
              </a:rPr>
              <a:t>Power saving mechanism for DC/CA is more relevant to and tightly coupled with DC/CA enhancement WI. </a:t>
            </a:r>
          </a:p>
          <a:p>
            <a:pPr lvl="0">
              <a:buFont typeface="Wingdings" pitchFamily="2" charset="2"/>
              <a:buChar char=""/>
            </a:pPr>
            <a:r>
              <a:rPr lang="en-US" altLang="ko-KR" sz="2600" dirty="0" smtClean="0">
                <a:solidFill>
                  <a:srgbClr val="FF0000"/>
                </a:solidFill>
                <a:ea typeface="Tahoma" panose="020B0604030504040204" pitchFamily="34" charset="0"/>
              </a:rPr>
              <a:t>Remove the objective of power saving mechanism for activated </a:t>
            </a:r>
            <a:r>
              <a:rPr lang="en-US" altLang="ko-KR" sz="2600" dirty="0" err="1">
                <a:solidFill>
                  <a:srgbClr val="FF0000"/>
                </a:solidFill>
                <a:ea typeface="Tahoma" panose="020B0604030504040204" pitchFamily="34" charset="0"/>
              </a:rPr>
              <a:t>SCells</a:t>
            </a:r>
            <a:r>
              <a:rPr lang="en-US" altLang="ko-KR" sz="2600" dirty="0">
                <a:solidFill>
                  <a:srgbClr val="FF0000"/>
                </a:solidFill>
                <a:ea typeface="Tahoma" panose="020B0604030504040204" pitchFamily="34" charset="0"/>
              </a:rPr>
              <a:t> </a:t>
            </a:r>
            <a:r>
              <a:rPr lang="en-US" altLang="ko-KR" sz="2600" dirty="0" smtClean="0">
                <a:solidFill>
                  <a:srgbClr val="FF0000"/>
                </a:solidFill>
                <a:ea typeface="Tahoma" panose="020B0604030504040204" pitchFamily="34" charset="0"/>
              </a:rPr>
              <a:t>for CA/DC and, if needed, discuss in DC/CA enhancement WI.</a:t>
            </a:r>
            <a:endParaRPr lang="en-US" altLang="ko-KR" sz="2600" dirty="0">
              <a:ea typeface="Tahoma" panose="020B0604030504040204" pitchFamily="34" charset="0"/>
            </a:endParaRPr>
          </a:p>
        </p:txBody>
      </p:sp>
      <p:sp>
        <p:nvSpPr>
          <p:cNvPr id="5" name="제목 2"/>
          <p:cNvSpPr>
            <a:spLocks noGrp="1"/>
          </p:cNvSpPr>
          <p:nvPr>
            <p:ph type="title"/>
          </p:nvPr>
        </p:nvSpPr>
        <p:spPr>
          <a:xfrm>
            <a:off x="1" y="445303"/>
            <a:ext cx="9905998" cy="686601"/>
          </a:xfrm>
        </p:spPr>
        <p:txBody>
          <a:bodyPr/>
          <a:lstStyle/>
          <a:p>
            <a:r>
              <a:rPr lang="en-US" altLang="ko-KR" sz="2800" dirty="0">
                <a:solidFill>
                  <a:srgbClr val="FFC000"/>
                </a:solidFill>
                <a:ea typeface="Tahoma" panose="020B0604030504040204" pitchFamily="34" charset="0"/>
              </a:rPr>
              <a:t>Progress on ‘dormancy’ </a:t>
            </a:r>
            <a:r>
              <a:rPr lang="en-US" altLang="ko-KR" sz="2800" dirty="0" err="1">
                <a:solidFill>
                  <a:srgbClr val="FFC000"/>
                </a:solidFill>
                <a:ea typeface="Tahoma" panose="020B0604030504040204" pitchFamily="34" charset="0"/>
              </a:rPr>
              <a:t>behaviour</a:t>
            </a:r>
            <a:r>
              <a:rPr lang="en-US" altLang="ko-KR" sz="2800" dirty="0">
                <a:solidFill>
                  <a:srgbClr val="FFC000"/>
                </a:solidFill>
                <a:ea typeface="Tahoma" panose="020B0604030504040204" pitchFamily="34" charset="0"/>
              </a:rPr>
              <a:t> in DC/CA WI</a:t>
            </a:r>
            <a:endParaRPr lang="ko-KR" altLang="en-US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6177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sz="quarter" idx="18"/>
          </p:nvPr>
        </p:nvSpPr>
        <p:spPr/>
        <p:txBody>
          <a:bodyPr/>
          <a:lstStyle/>
          <a:p>
            <a:r>
              <a:rPr lang="en-US" altLang="ko-KR" sz="2400" dirty="0">
                <a:ea typeface="Tahoma" panose="020B0604030504040204" pitchFamily="34" charset="0"/>
              </a:rPr>
              <a:t>Only UE's preference on </a:t>
            </a:r>
            <a:r>
              <a:rPr lang="en-US" altLang="ko-KR" sz="2400" dirty="0" smtClean="0">
                <a:ea typeface="Tahoma" panose="020B0604030504040204" pitchFamily="34" charset="0"/>
              </a:rPr>
              <a:t>C-DRX should be remained in the objective for UE assistance information.</a:t>
            </a:r>
          </a:p>
          <a:p>
            <a:r>
              <a:rPr lang="en-US" altLang="ko-KR" sz="2400" dirty="0" smtClean="0">
                <a:ea typeface="Tahoma" panose="020B0604030504040204" pitchFamily="34" charset="0"/>
              </a:rPr>
              <a:t>LTE </a:t>
            </a:r>
            <a:r>
              <a:rPr lang="en-US" altLang="ko-KR" sz="2400" dirty="0">
                <a:ea typeface="Tahoma" panose="020B0604030504040204" pitchFamily="34" charset="0"/>
              </a:rPr>
              <a:t>PPI, BWP and </a:t>
            </a:r>
            <a:r>
              <a:rPr lang="en-US" altLang="ko-KR" sz="2400" dirty="0" err="1">
                <a:ea typeface="Tahoma" panose="020B0604030504040204" pitchFamily="34" charset="0"/>
              </a:rPr>
              <a:t>SCell</a:t>
            </a:r>
            <a:r>
              <a:rPr lang="en-US" altLang="ko-KR" sz="2400" dirty="0">
                <a:ea typeface="Tahoma" panose="020B0604030504040204" pitchFamily="34" charset="0"/>
              </a:rPr>
              <a:t> </a:t>
            </a:r>
            <a:r>
              <a:rPr lang="en-US" altLang="ko-KR" sz="2400" dirty="0" smtClean="0">
                <a:ea typeface="Tahoma" panose="020B0604030504040204" pitchFamily="34" charset="0"/>
              </a:rPr>
              <a:t>configuration should be removed from the objective in power saving WID. </a:t>
            </a:r>
            <a:endParaRPr lang="en-US" altLang="ko-KR" sz="2400" dirty="0">
              <a:ea typeface="Tahoma" panose="020B0604030504040204" pitchFamily="34" charset="0"/>
            </a:endParaRPr>
          </a:p>
          <a:p>
            <a:r>
              <a:rPr lang="en-US" altLang="ko-KR" sz="2400" dirty="0" smtClean="0">
                <a:ea typeface="Tahoma" panose="020B0604030504040204" pitchFamily="34" charset="0"/>
              </a:rPr>
              <a:t>Power </a:t>
            </a:r>
            <a:r>
              <a:rPr lang="en-US" altLang="ko-KR" sz="2400" dirty="0">
                <a:ea typeface="Tahoma" panose="020B0604030504040204" pitchFamily="34" charset="0"/>
              </a:rPr>
              <a:t>saving techniques to reduce PDCCH monitoring on activated </a:t>
            </a:r>
            <a:r>
              <a:rPr lang="en-US" altLang="ko-KR" sz="2400" dirty="0" err="1">
                <a:ea typeface="Tahoma" panose="020B0604030504040204" pitchFamily="34" charset="0"/>
              </a:rPr>
              <a:t>SCells</a:t>
            </a:r>
            <a:r>
              <a:rPr lang="en-US" altLang="ko-KR" sz="2400" dirty="0">
                <a:ea typeface="Tahoma" panose="020B0604030504040204" pitchFamily="34" charset="0"/>
              </a:rPr>
              <a:t> for CA and </a:t>
            </a:r>
            <a:r>
              <a:rPr lang="en-US" altLang="ko-KR" sz="2400" dirty="0" smtClean="0">
                <a:ea typeface="Tahoma" panose="020B0604030504040204" pitchFamily="34" charset="0"/>
              </a:rPr>
              <a:t>DC should be removed from the power saving WID. </a:t>
            </a:r>
          </a:p>
          <a:p>
            <a:r>
              <a:rPr lang="en-US" altLang="ko-KR" sz="2400" dirty="0" smtClean="0">
                <a:ea typeface="Tahoma" panose="020B0604030504040204" pitchFamily="34" charset="0"/>
              </a:rPr>
              <a:t>Approve the proposed power saving WID.</a:t>
            </a:r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z="2800" dirty="0" smtClean="0">
                <a:solidFill>
                  <a:srgbClr val="FFC000"/>
                </a:solidFill>
                <a:ea typeface="Tahoma" panose="020B0604030504040204" pitchFamily="34" charset="0"/>
              </a:rPr>
              <a:t>Proposals for </a:t>
            </a:r>
            <a:r>
              <a:rPr lang="en-US" altLang="ko-KR" sz="2800" dirty="0">
                <a:solidFill>
                  <a:srgbClr val="FFC000"/>
                </a:solidFill>
                <a:ea typeface="Tahoma" panose="020B0604030504040204" pitchFamily="34" charset="0"/>
              </a:rPr>
              <a:t>UE Power </a:t>
            </a:r>
            <a:r>
              <a:rPr lang="en-US" altLang="ko-KR" sz="2800" dirty="0" smtClean="0">
                <a:solidFill>
                  <a:srgbClr val="FFC000"/>
                </a:solidFill>
                <a:ea typeface="Tahoma" panose="020B0604030504040204" pitchFamily="34" charset="0"/>
              </a:rPr>
              <a:t>Saving scope</a:t>
            </a:r>
            <a:endParaRPr lang="ko-KR" altLang="en-US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5860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sz="quarter" idx="18"/>
          </p:nvPr>
        </p:nvSpPr>
        <p:spPr/>
        <p:txBody>
          <a:bodyPr/>
          <a:lstStyle/>
          <a:p>
            <a:endParaRPr lang="en-US" altLang="ko-KR" sz="2400" dirty="0" smtClean="0">
              <a:ea typeface="Tahoma" panose="020B0604030504040204" pitchFamily="34" charset="0"/>
            </a:endParaRPr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z="2800" dirty="0" smtClean="0">
                <a:solidFill>
                  <a:srgbClr val="FFC000"/>
                </a:solidFill>
                <a:ea typeface="Tahoma" panose="020B0604030504040204" pitchFamily="34" charset="0"/>
              </a:rPr>
              <a:t>Proposed power saving WID</a:t>
            </a:r>
            <a:endParaRPr lang="ko-KR" altLang="en-US" dirty="0">
              <a:solidFill>
                <a:srgbClr val="FFC000"/>
              </a:solidFill>
            </a:endParaRPr>
          </a:p>
        </p:txBody>
      </p:sp>
      <p:graphicFrame>
        <p:nvGraphicFramePr>
          <p:cNvPr id="5" name="표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70747172"/>
              </p:ext>
            </p:extLst>
          </p:nvPr>
        </p:nvGraphicFramePr>
        <p:xfrm>
          <a:off x="596516" y="1421014"/>
          <a:ext cx="8712968" cy="4907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712968"/>
              </a:tblGrid>
              <a:tr h="1512168">
                <a:tc>
                  <a:txBody>
                    <a:bodyPr/>
                    <a:lstStyle/>
                    <a:p>
                      <a:pPr marL="0" lvl="0" indent="0" hangingPunct="0"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altLang="ko-KR" sz="16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Proposed Power</a:t>
                      </a:r>
                      <a:r>
                        <a:rPr lang="en-US" altLang="ko-KR" sz="1600" b="1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saving WID</a:t>
                      </a:r>
                      <a:r>
                        <a:rPr lang="en-US" altLang="ko-KR" sz="16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:</a:t>
                      </a:r>
                      <a:endParaRPr lang="ko-KR" altLang="ko-KR" sz="1700" b="1" kern="120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342900" lvl="0" indent="-342900" hangingPunct="0">
                        <a:spcAft>
                          <a:spcPts val="0"/>
                        </a:spcAft>
                        <a:buFont typeface="+mj-lt"/>
                        <a:buAutoNum type="arabicParenR" startAt="4"/>
                      </a:pPr>
                      <a:r>
                        <a:rPr lang="en-US" altLang="ko-KR" sz="1500" b="0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Specify</a:t>
                      </a:r>
                      <a:r>
                        <a:rPr lang="en-US" altLang="ko-KR" sz="1500" b="0" strike="sngStrike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, if agreed,</a:t>
                      </a:r>
                      <a:r>
                        <a:rPr lang="en-US" altLang="ko-KR" sz="1500" b="0" strike="noStrike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US" altLang="ko-KR" sz="1500" b="0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the mechanism to provide UE assistance information [RAN2, RAN1]:</a:t>
                      </a:r>
                      <a:endParaRPr lang="ko-KR" altLang="ko-KR" sz="1500" b="0" strike="noStrike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  <a:p>
                      <a:pPr marL="342900" lvl="0" indent="-342900" hangingPunct="0">
                        <a:spcAft>
                          <a:spcPts val="0"/>
                        </a:spcAft>
                        <a:buFont typeface="Times New Roman" panose="02020603050405020304" pitchFamily="18" charset="0"/>
                        <a:buChar char="-"/>
                      </a:pPr>
                      <a:r>
                        <a:rPr lang="en-US" altLang="ko-KR" sz="1500" b="0" strike="noStrike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UE's preference on C-DRX [RAN2].</a:t>
                      </a:r>
                      <a:r>
                        <a:rPr lang="en-US" altLang="ko-KR" sz="1500" b="0" strike="sngStrike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Study and select among the following UE assistance information for RAN2 by RAN#85:</a:t>
                      </a:r>
                      <a:endParaRPr lang="ko-KR" altLang="ko-KR" sz="1500" b="0" strike="sngStrike" smtClean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marL="457200" hangingPunct="0">
                        <a:spcAft>
                          <a:spcPts val="900"/>
                        </a:spcAft>
                      </a:pPr>
                      <a:r>
                        <a:rPr lang="en-US" altLang="ko-KR" sz="1500" b="0" strike="sngStrike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power preferred information (baseline LTE PPI in a well-defined manner) and UE's preference on C-DRX, BWP and </a:t>
                      </a:r>
                      <a:r>
                        <a:rPr lang="en-US" altLang="ko-KR" sz="1500" b="0" strike="sngStrike" dirty="0" err="1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SCell</a:t>
                      </a:r>
                      <a:r>
                        <a:rPr lang="en-US" altLang="ko-KR" sz="1500" b="0" strike="sngStrike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configuration [RAN2].</a:t>
                      </a:r>
                    </a:p>
                    <a:p>
                      <a:pPr marL="457200" hangingPunct="0">
                        <a:spcAft>
                          <a:spcPts val="900"/>
                        </a:spcAft>
                      </a:pPr>
                      <a:r>
                        <a:rPr lang="en-US" altLang="ko-KR" sz="1500" b="0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NOTE: </a:t>
                      </a:r>
                      <a:r>
                        <a:rPr lang="en-US" altLang="ko-KR" sz="1500" b="0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additional UE assistance information for RAN1-specific power saving techniques to indicate what setting of parameters related to this Work Item will lead to power savings for the UE can be included if agreed in RAN1.</a:t>
                      </a:r>
                      <a:endParaRPr lang="ko-KR" altLang="ko-KR" sz="1500" b="0" strike="sngStrike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  <a:p>
                      <a:pPr marL="0" lvl="0" indent="0" hangingPunct="0"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altLang="ko-KR" sz="15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&lt;Skipped&gt;</a:t>
                      </a:r>
                    </a:p>
                    <a:p>
                      <a:pPr hangingPunct="0">
                        <a:spcAft>
                          <a:spcPts val="600"/>
                        </a:spcAft>
                      </a:pPr>
                      <a:r>
                        <a:rPr lang="en-GB" altLang="ko-KR" sz="1500" b="0" strike="sngStrike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Note: </a:t>
                      </a:r>
                    </a:p>
                    <a:p>
                      <a:pPr hangingPunct="0">
                        <a:spcAft>
                          <a:spcPts val="600"/>
                        </a:spcAft>
                      </a:pPr>
                      <a:r>
                        <a:rPr lang="en-GB" altLang="ko-KR" sz="1500" b="0" strike="sngStrike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The following objective may be considered in RAN#85 pending progress on </a:t>
                      </a:r>
                      <a:r>
                        <a:rPr lang="en-GB" altLang="ko-KR" sz="1500" b="0" strike="sngStrike" dirty="0" err="1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SCell</a:t>
                      </a:r>
                      <a:r>
                        <a:rPr lang="en-GB" altLang="ko-KR" sz="1500" b="0" strike="sngStrike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dormant behaviour and will be re-evaluated in RAN#85</a:t>
                      </a:r>
                      <a:endParaRPr lang="ko-KR" altLang="ko-KR" sz="1500" b="0" strike="sngStrike" smtClean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  <a:p>
                      <a:pPr marL="800045" lvl="1" indent="-342900" hangingPunct="0"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GB" altLang="ko-KR" sz="1500" b="0" strike="sngStrike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Study and specify (if agreed) power saving techniques to reduce PDCCH monitoring on activated </a:t>
                      </a:r>
                      <a:r>
                        <a:rPr lang="en-GB" altLang="ko-KR" sz="1500" b="0" strike="sngStrike" dirty="0" err="1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SCells</a:t>
                      </a:r>
                      <a:r>
                        <a:rPr lang="en-GB" altLang="ko-KR" sz="1500" b="0" strike="sngStrike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for CA and DC (EN-DC in particular).  </a:t>
                      </a:r>
                      <a:endParaRPr lang="ko-KR" altLang="ko-KR" sz="1500" b="0" strike="sngStrike" smtClean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  <a:p>
                      <a:pPr marL="1200095" lvl="2" indent="-285750" hangingPunct="0">
                        <a:spcAft>
                          <a:spcPts val="60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GB" altLang="ko-KR" sz="1500" b="0" strike="sngStrike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Solutions (e.g. power saving signal/channel, enhancing Rel-15 DRX procedure) are to be discussed</a:t>
                      </a:r>
                      <a:endParaRPr lang="ko-KR" altLang="ko-KR" sz="1500" b="0" strike="sngStrike" smtClean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  <a:p>
                      <a:pPr marL="1600143" lvl="3" indent="-228600" hangingPunct="0">
                        <a:spcAft>
                          <a:spcPts val="600"/>
                        </a:spcAft>
                        <a:buFont typeface="Wingdings" panose="05000000000000000000" pitchFamily="2" charset="2"/>
                        <a:buChar char=""/>
                      </a:pPr>
                      <a:r>
                        <a:rPr lang="en-GB" altLang="ko-KR" sz="1500" b="0" strike="sngStrike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Enhancements to Rel-15 DRX procedure can be studied further if they do not violate the general principle of single DRX configuration per MAC entity</a:t>
                      </a:r>
                      <a:endParaRPr lang="ko-KR" altLang="ko-KR" sz="1500" b="0" strike="sngStrike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49539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014_WTS_PPT양식_Beta_r1">
  <a:themeElements>
    <a:clrScheme name="1_기본 디자인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기본 디자인">
      <a:majorFont>
        <a:latin typeface="굴림"/>
        <a:ea typeface="굴림"/>
        <a:cs typeface=""/>
      </a:majorFont>
      <a:minorFont>
        <a:latin typeface="굴림"/>
        <a:ea typeface="굴림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9525">
          <a:solidFill>
            <a:schemeClr val="tx1"/>
          </a:solidFill>
          <a:miter lim="800000"/>
          <a:headEnd/>
          <a:tailEnd/>
        </a:ln>
      </a:spPr>
      <a:bodyPr wrap="square" rtlCol="0" anchor="ctr">
        <a:noAutofit/>
      </a:bodyPr>
      <a:lstStyle>
        <a:defPPr marL="90488" indent="-90488" algn="l">
          <a:buFontTx/>
          <a:buChar char="•"/>
          <a:defRPr sz="1200" dirty="0" smtClean="0">
            <a:solidFill>
              <a:srgbClr val="000000"/>
            </a:solidFill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ko-KR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굴림" pitchFamily="50" charset="-127"/>
          </a:defRPr>
        </a:defPPr>
      </a:lstStyle>
    </a:lnDef>
    <a:txDef>
      <a:spPr>
        <a:noFill/>
      </a:spPr>
      <a:bodyPr wrap="none" rtlCol="0" anchor="t" anchorCtr="0">
        <a:spAutoFit/>
      </a:bodyPr>
      <a:lstStyle>
        <a:defPPr>
          <a:defRPr sz="1300" b="1" dirty="0" smtClean="0">
            <a:ea typeface="돋움" pitchFamily="50" charset="-127"/>
          </a:defRPr>
        </a:defPPr>
      </a:lstStyle>
    </a:txDef>
  </a:objectDefaults>
  <a:extraClrSchemeLst>
    <a:extraClrScheme>
      <a:clrScheme name="1_기본 디자인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테마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2014_WTS_PPT양식_Beta_r1</Template>
  <TotalTime>29103</TotalTime>
  <Words>1056</Words>
  <Application>Microsoft Office PowerPoint</Application>
  <PresentationFormat>A4 용지(210x297mm)</PresentationFormat>
  <Paragraphs>84</Paragraphs>
  <Slides>9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14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9</vt:i4>
      </vt:variant>
    </vt:vector>
  </HeadingPairs>
  <TitlesOfParts>
    <vt:vector size="24" baseType="lpstr">
      <vt:lpstr>LG스마트체2.0 Bold</vt:lpstr>
      <vt:lpstr>LG스마트체2.0 SemiBold</vt:lpstr>
      <vt:lpstr>MS Mincho</vt:lpstr>
      <vt:lpstr>SimSun</vt:lpstr>
      <vt:lpstr>굴림</vt:lpstr>
      <vt:lpstr>돋움</vt:lpstr>
      <vt:lpstr>맑은 고딕</vt:lpstr>
      <vt:lpstr>Arial</vt:lpstr>
      <vt:lpstr>Calibri</vt:lpstr>
      <vt:lpstr>Courier New</vt:lpstr>
      <vt:lpstr>Symbol</vt:lpstr>
      <vt:lpstr>Tahoma</vt:lpstr>
      <vt:lpstr>Times New Roman</vt:lpstr>
      <vt:lpstr>Wingdings</vt:lpstr>
      <vt:lpstr>2014_WTS_PPT양식_Beta_r1</vt:lpstr>
      <vt:lpstr>Views on Rel-16 UE Power Saving</vt:lpstr>
      <vt:lpstr>Undecided power saving scope in RAN#84</vt:lpstr>
      <vt:lpstr>Background on UE assistance information in RAN#84</vt:lpstr>
      <vt:lpstr>RAN2 discussion in RAN2#107</vt:lpstr>
      <vt:lpstr>Concerns about BWP and SCell configuration</vt:lpstr>
      <vt:lpstr>Background on SCell ‘dormancy’ behaviour</vt:lpstr>
      <vt:lpstr>Progress on ‘dormancy’ behaviour in DC/CA WI</vt:lpstr>
      <vt:lpstr>Proposals for UE Power Saving scope</vt:lpstr>
      <vt:lpstr>Proposed power saving WID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RP-180829</dc:title>
  <dc:creator>user</dc:creator>
  <cp:lastModifiedBy>LG</cp:lastModifiedBy>
  <cp:revision>620</cp:revision>
  <dcterms:created xsi:type="dcterms:W3CDTF">2014-06-23T02:51:18Z</dcterms:created>
  <dcterms:modified xsi:type="dcterms:W3CDTF">2019-09-09T23:00:02Z</dcterms:modified>
</cp:coreProperties>
</file>