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87" r:id="rId2"/>
    <p:sldId id="399" r:id="rId3"/>
    <p:sldId id="407" r:id="rId4"/>
    <p:sldId id="408" r:id="rId5"/>
    <p:sldId id="294" r:id="rId6"/>
  </p:sldIdLst>
  <p:sldSz cx="12801600" cy="9601200" type="A3"/>
  <p:notesSz cx="6858000" cy="9144000"/>
  <p:defaultTextStyle>
    <a:defPPr>
      <a:defRPr lang="en-US"/>
    </a:defPPr>
    <a:lvl1pPr marL="0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4pPr>
    <a:lvl5pPr marL="2559685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5pPr>
    <a:lvl6pPr marL="3199765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6pPr>
    <a:lvl7pPr marL="3839845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7pPr>
    <a:lvl8pPr marL="4479925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8pPr>
    <a:lvl9pPr marL="5120005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009">
          <p15:clr>
            <a:srgbClr val="A4A3A4"/>
          </p15:clr>
        </p15:guide>
        <p15:guide id="2" pos="417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鲍炜" initials="鲍炜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7B4F"/>
    <a:srgbClr val="FEE364"/>
    <a:srgbClr val="7891A2"/>
    <a:srgbClr val="E8E8E8"/>
    <a:srgbClr val="0076B7"/>
    <a:srgbClr val="0076B8"/>
    <a:srgbClr val="FFE364"/>
    <a:srgbClr val="4972A1"/>
    <a:srgbClr val="CCB8AC"/>
    <a:srgbClr val="97C6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49" autoAdjust="0"/>
    <p:restoredTop sz="93738" autoAdjust="0"/>
  </p:normalViewPr>
  <p:slideViewPr>
    <p:cSldViewPr snapToGrid="0" snapToObjects="1">
      <p:cViewPr>
        <p:scale>
          <a:sx n="50" d="100"/>
          <a:sy n="50" d="100"/>
        </p:scale>
        <p:origin x="-1332" y="-204"/>
      </p:cViewPr>
      <p:guideLst>
        <p:guide orient="horz" pos="3009"/>
        <p:guide pos="41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EA376B-30FF-1A4A-AD15-19A188F7C5D0}" type="datetimeFigureOut">
              <a:rPr lang="en-US" smtClean="0"/>
              <a:t>9/9/2019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B1DC5B-8F3A-DA46-9DFC-3B2411CC11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4386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r>
              <a:rPr lang="en-US" altLang="zh-CN" baseline="30000" dirty="0"/>
              <a:t>st</a:t>
            </a:r>
            <a:r>
              <a:rPr lang="en-US" altLang="zh-CN" dirty="0"/>
              <a:t>,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1DC5B-8F3A-DA46-9DFC-3B2411CC11C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2302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1DC5B-8F3A-DA46-9DFC-3B2411CC11C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6888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D2CDD52-EE34-40CA-A182-B89D1C287F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77" y="9116500"/>
            <a:ext cx="1592238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5G</a:t>
            </a:r>
            <a:r>
              <a:rPr lang="zh-CN" altLang="en-US" dirty="0"/>
              <a:t>研发部</a:t>
            </a:r>
            <a:r>
              <a:rPr lang="en-US" altLang="zh-CN" dirty="0"/>
              <a:t>2019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AB1A59C-10F3-4A91-AB16-1AC16CF70D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24220" y="9085501"/>
            <a:ext cx="2881312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C70BA-B7C7-4E55-8B22-F3497E6A58D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287B8465-74F8-4640-A7C9-F29FD02BF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39081"/>
            <a:ext cx="7319128" cy="713191"/>
          </a:xfrm>
          <a:prstGeom prst="rect">
            <a:avLst/>
          </a:prstGeom>
        </p:spPr>
        <p:txBody>
          <a:bodyPr/>
          <a:lstStyle>
            <a:lvl1pPr algn="l">
              <a:defRPr sz="4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隔页和关键页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2">
            <a:extLst>
              <a:ext uri="{FF2B5EF4-FFF2-40B4-BE49-F238E27FC236}">
                <a16:creationId xmlns:a16="http://schemas.microsoft.com/office/drawing/2014/main" xmlns="" id="{30AD767B-AA3A-45B1-84C0-F55ACC1CAF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77" y="9116500"/>
            <a:ext cx="1592238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5G</a:t>
            </a:r>
            <a:r>
              <a:rPr lang="zh-CN" altLang="en-US" dirty="0"/>
              <a:t>研发部</a:t>
            </a:r>
            <a:r>
              <a:rPr lang="en-US" altLang="zh-CN" dirty="0"/>
              <a:t>2019</a:t>
            </a:r>
            <a:endParaRPr lang="zh-CN" altLang="en-US" dirty="0"/>
          </a:p>
        </p:txBody>
      </p:sp>
      <p:sp>
        <p:nvSpPr>
          <p:cNvPr id="5" name="灯片编号占位符 3">
            <a:extLst>
              <a:ext uri="{FF2B5EF4-FFF2-40B4-BE49-F238E27FC236}">
                <a16:creationId xmlns:a16="http://schemas.microsoft.com/office/drawing/2014/main" xmlns="" id="{F3286AE3-5F5A-4215-827D-77ED3314DB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24220" y="9085501"/>
            <a:ext cx="2881312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C70BA-B7C7-4E55-8B22-F3497E6A58D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标题 5">
            <a:extLst>
              <a:ext uri="{FF2B5EF4-FFF2-40B4-BE49-F238E27FC236}">
                <a16:creationId xmlns:a16="http://schemas.microsoft.com/office/drawing/2014/main" xmlns="" id="{62A34021-8085-432D-AC06-D683B5D8A7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39081"/>
            <a:ext cx="7319128" cy="713191"/>
          </a:xfrm>
          <a:prstGeom prst="rect">
            <a:avLst/>
          </a:prstGeom>
        </p:spPr>
        <p:txBody>
          <a:bodyPr/>
          <a:lstStyle>
            <a:lvl1pPr algn="l">
              <a:defRPr sz="4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正文单页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992370" y="1626361"/>
            <a:ext cx="10878988" cy="1243686"/>
          </a:xfrm>
          <a:prstGeom prst="rect">
            <a:avLst/>
          </a:prstGeom>
        </p:spPr>
        <p:txBody>
          <a:bodyPr lIns="127997" tIns="63999" rIns="127997" bIns="63999"/>
          <a:lstStyle>
            <a:lvl1pPr algn="l">
              <a:lnSpc>
                <a:spcPct val="110000"/>
              </a:lnSpc>
              <a:defRPr sz="3500" b="0" i="0" spc="197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cs typeface="方正兰亭粗黑_GBK" panose="02000000000000000000" pitchFamily="2" charset="-122"/>
              </a:defRPr>
            </a:lvl1pPr>
          </a:lstStyle>
          <a:p>
            <a:r>
              <a:rPr lang="zh-CN" altLang="en-US" dirty="0"/>
              <a:t>标题为方正兰亭粗黑 </a:t>
            </a:r>
            <a:r>
              <a:rPr lang="en-US" altLang="zh-CN" dirty="0"/>
              <a:t>30pt </a:t>
            </a:r>
            <a:r>
              <a:rPr lang="zh-CN" altLang="en-US" dirty="0"/>
              <a:t>行距</a:t>
            </a:r>
            <a:r>
              <a:rPr lang="en-US" altLang="zh-CN" dirty="0"/>
              <a:t>1.1</a:t>
            </a:r>
            <a:r>
              <a:rPr lang="zh-CN" altLang="en-US" dirty="0"/>
              <a:t>倍</a:t>
            </a:r>
            <a:r>
              <a:rPr lang="en-US" altLang="zh-CN" dirty="0"/>
              <a:t/>
            </a:r>
            <a:br>
              <a:rPr lang="en-US" altLang="zh-CN" dirty="0"/>
            </a:b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0"/>
          </p:nvPr>
        </p:nvSpPr>
        <p:spPr>
          <a:xfrm>
            <a:off x="992370" y="3314980"/>
            <a:ext cx="10878988" cy="5103821"/>
          </a:xfrm>
          <a:prstGeom prst="rect">
            <a:avLst/>
          </a:prstGeom>
        </p:spPr>
        <p:txBody>
          <a:bodyPr lIns="127997" tIns="63999" rIns="127997" bIns="63999"/>
          <a:lstStyle>
            <a:lvl1pPr marL="507365" indent="-507365">
              <a:lnSpc>
                <a:spcPct val="150000"/>
              </a:lnSpc>
              <a:buFont typeface="+mj-lt"/>
              <a:buAutoNum type="arabicPeriod"/>
              <a:defRPr sz="2600" spc="148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1pPr>
            <a:lvl2pPr>
              <a:lnSpc>
                <a:spcPct val="150000"/>
              </a:lnSpc>
              <a:defRPr sz="2400" spc="148" baseline="0"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2pPr>
            <a:lvl3pPr>
              <a:lnSpc>
                <a:spcPct val="150000"/>
              </a:lnSpc>
              <a:defRPr sz="1800" spc="148" baseline="0"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3pPr>
            <a:lvl4pPr>
              <a:lnSpc>
                <a:spcPct val="150000"/>
              </a:lnSpc>
              <a:defRPr sz="1800" spc="148" baseline="0"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4pPr>
            <a:lvl5pPr>
              <a:lnSpc>
                <a:spcPct val="150000"/>
              </a:lnSpc>
              <a:defRPr sz="1800" spc="148" baseline="0"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页脚占位符 2">
            <a:extLst>
              <a:ext uri="{FF2B5EF4-FFF2-40B4-BE49-F238E27FC236}">
                <a16:creationId xmlns:a16="http://schemas.microsoft.com/office/drawing/2014/main" xmlns="" id="{BC26D48A-3C24-4A21-A31B-51744BB84C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77" y="9116500"/>
            <a:ext cx="1592238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5G</a:t>
            </a:r>
            <a:r>
              <a:rPr lang="zh-CN" altLang="en-US" dirty="0"/>
              <a:t>研发部</a:t>
            </a:r>
            <a:r>
              <a:rPr lang="en-US" altLang="zh-CN" dirty="0"/>
              <a:t>2019</a:t>
            </a:r>
            <a:endParaRPr lang="zh-CN" altLang="en-US" dirty="0"/>
          </a:p>
        </p:txBody>
      </p:sp>
      <p:sp>
        <p:nvSpPr>
          <p:cNvPr id="7" name="灯片编号占位符 3">
            <a:extLst>
              <a:ext uri="{FF2B5EF4-FFF2-40B4-BE49-F238E27FC236}">
                <a16:creationId xmlns:a16="http://schemas.microsoft.com/office/drawing/2014/main" xmlns="" id="{A73C7FCD-2840-45A9-A0D3-20FEBEA159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24220" y="9085501"/>
            <a:ext cx="2881312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C70BA-B7C7-4E55-8B22-F3497E6A58D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文本框 1"/>
          <p:cNvSpPr txBox="1"/>
          <p:nvPr userDrawn="1"/>
        </p:nvSpPr>
        <p:spPr>
          <a:xfrm>
            <a:off x="310551" y="93347"/>
            <a:ext cx="7319128" cy="810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正文单图和文本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428233" y="3324472"/>
            <a:ext cx="5823227" cy="584666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0179" tIns="45090" rIns="90179" bIns="45090"/>
          <a:lstStyle>
            <a:lvl1pPr>
              <a:defRPr sz="11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6520887" y="3327935"/>
            <a:ext cx="5403216" cy="5094331"/>
          </a:xfrm>
          <a:prstGeom prst="rect">
            <a:avLst/>
          </a:prstGeom>
        </p:spPr>
        <p:txBody>
          <a:bodyPr lIns="127997" tIns="63999" rIns="127997" bIns="63999"/>
          <a:lstStyle>
            <a:lvl1pPr>
              <a:lnSpc>
                <a:spcPct val="150000"/>
              </a:lnSpc>
              <a:defRPr sz="2600" spc="148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1pPr>
            <a:lvl2pPr>
              <a:lnSpc>
                <a:spcPct val="150000"/>
              </a:lnSpc>
              <a:defRPr sz="2000" spc="148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2pPr>
            <a:lvl3pPr>
              <a:lnSpc>
                <a:spcPct val="150000"/>
              </a:lnSpc>
              <a:defRPr sz="1800" spc="148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3pPr>
            <a:lvl4pPr>
              <a:lnSpc>
                <a:spcPct val="150000"/>
              </a:lnSpc>
              <a:defRPr sz="1800" spc="148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4pPr>
            <a:lvl5pPr>
              <a:lnSpc>
                <a:spcPct val="150000"/>
              </a:lnSpc>
              <a:defRPr sz="1800" spc="148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992370" y="1626361"/>
            <a:ext cx="10878988" cy="1243686"/>
          </a:xfrm>
          <a:prstGeom prst="rect">
            <a:avLst/>
          </a:prstGeom>
        </p:spPr>
        <p:txBody>
          <a:bodyPr lIns="127997" tIns="63999" rIns="127997" bIns="63999"/>
          <a:lstStyle>
            <a:lvl1pPr algn="l">
              <a:lnSpc>
                <a:spcPct val="110000"/>
              </a:lnSpc>
              <a:defRPr sz="3500" b="0" i="0" spc="197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cs typeface="方正兰亭粗黑_GBK" panose="02000000000000000000" pitchFamily="2" charset="-122"/>
              </a:defRPr>
            </a:lvl1pPr>
          </a:lstStyle>
          <a:p>
            <a:r>
              <a:rPr lang="zh-CN" altLang="en-US" dirty="0"/>
              <a:t>标题为方正兰亭粗黑 </a:t>
            </a:r>
            <a:r>
              <a:rPr lang="en-US" altLang="zh-CN" dirty="0"/>
              <a:t>30pt </a:t>
            </a:r>
            <a:r>
              <a:rPr lang="zh-CN" altLang="en-US" dirty="0"/>
              <a:t>行距</a:t>
            </a:r>
            <a:r>
              <a:rPr lang="en-US" altLang="zh-CN" dirty="0"/>
              <a:t>1.1</a:t>
            </a:r>
            <a:r>
              <a:rPr lang="zh-CN" altLang="en-US" dirty="0"/>
              <a:t>倍</a:t>
            </a:r>
            <a:r>
              <a:rPr lang="en-US" altLang="zh-CN" dirty="0"/>
              <a:t/>
            </a:r>
            <a:br>
              <a:rPr lang="en-US" altLang="zh-CN" dirty="0"/>
            </a:br>
            <a:endParaRPr lang="en-US" dirty="0"/>
          </a:p>
        </p:txBody>
      </p:sp>
      <p:sp>
        <p:nvSpPr>
          <p:cNvPr id="5" name="页脚占位符 2">
            <a:extLst>
              <a:ext uri="{FF2B5EF4-FFF2-40B4-BE49-F238E27FC236}">
                <a16:creationId xmlns:a16="http://schemas.microsoft.com/office/drawing/2014/main" xmlns="" id="{4C83E4C1-5DA0-462E-8B39-B4AF7F9F27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77" y="9116500"/>
            <a:ext cx="1592238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5G</a:t>
            </a:r>
            <a:r>
              <a:rPr lang="zh-CN" altLang="en-US" dirty="0"/>
              <a:t>研发部</a:t>
            </a:r>
            <a:r>
              <a:rPr lang="en-US" altLang="zh-CN" dirty="0"/>
              <a:t>2019</a:t>
            </a:r>
            <a:endParaRPr lang="zh-CN" altLang="en-US" dirty="0"/>
          </a:p>
        </p:txBody>
      </p:sp>
      <p:sp>
        <p:nvSpPr>
          <p:cNvPr id="7" name="灯片编号占位符 3">
            <a:extLst>
              <a:ext uri="{FF2B5EF4-FFF2-40B4-BE49-F238E27FC236}">
                <a16:creationId xmlns:a16="http://schemas.microsoft.com/office/drawing/2014/main" xmlns="" id="{0602A1D3-EF2E-45CE-ABBA-4B06A5A4B3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24220" y="9085501"/>
            <a:ext cx="2881312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C70BA-B7C7-4E55-8B22-F3497E6A58D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标题 5">
            <a:extLst>
              <a:ext uri="{FF2B5EF4-FFF2-40B4-BE49-F238E27FC236}">
                <a16:creationId xmlns:a16="http://schemas.microsoft.com/office/drawing/2014/main" xmlns="" id="{0A69B60C-5F33-4C8C-A670-3C242A516692}"/>
              </a:ext>
            </a:extLst>
          </p:cNvPr>
          <p:cNvSpPr txBox="1">
            <a:spLocks/>
          </p:cNvSpPr>
          <p:nvPr userDrawn="1"/>
        </p:nvSpPr>
        <p:spPr>
          <a:xfrm>
            <a:off x="0" y="139081"/>
            <a:ext cx="7319128" cy="713191"/>
          </a:xfrm>
          <a:prstGeom prst="rect">
            <a:avLst/>
          </a:prstGeom>
        </p:spPr>
        <p:txBody>
          <a:bodyPr/>
          <a:lstStyle>
            <a:lvl1pPr algn="l" defTabSz="1279525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双图页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428234" y="3443688"/>
            <a:ext cx="5783303" cy="572744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0179" tIns="45090" rIns="90179" bIns="45090"/>
          <a:lstStyle>
            <a:lvl1pPr>
              <a:defRPr sz="11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992370" y="1626361"/>
            <a:ext cx="10878988" cy="1243686"/>
          </a:xfrm>
          <a:prstGeom prst="rect">
            <a:avLst/>
          </a:prstGeom>
        </p:spPr>
        <p:txBody>
          <a:bodyPr lIns="127997" tIns="63999" rIns="127997" bIns="63999"/>
          <a:lstStyle>
            <a:lvl1pPr algn="l">
              <a:lnSpc>
                <a:spcPct val="110000"/>
              </a:lnSpc>
              <a:defRPr sz="3500" b="0" i="0" spc="197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cs typeface="方正兰亭粗黑_GBK" panose="02000000000000000000" pitchFamily="2" charset="-122"/>
              </a:defRPr>
            </a:lvl1pPr>
          </a:lstStyle>
          <a:p>
            <a:r>
              <a:rPr lang="zh-CN" altLang="en-US" dirty="0"/>
              <a:t>标题为方正兰亭粗黑 </a:t>
            </a:r>
            <a:r>
              <a:rPr lang="en-US" altLang="zh-CN" dirty="0"/>
              <a:t>30pt </a:t>
            </a:r>
            <a:r>
              <a:rPr lang="zh-CN" altLang="en-US" dirty="0"/>
              <a:t>行距</a:t>
            </a:r>
            <a:r>
              <a:rPr lang="en-US" altLang="zh-CN" dirty="0"/>
              <a:t>1.1</a:t>
            </a:r>
            <a:r>
              <a:rPr lang="zh-CN" altLang="en-US" dirty="0"/>
              <a:t>倍</a:t>
            </a:r>
            <a:r>
              <a:rPr lang="en-US" altLang="zh-CN" dirty="0"/>
              <a:t/>
            </a:r>
            <a:br>
              <a:rPr lang="en-US" altLang="zh-CN" dirty="0"/>
            </a:br>
            <a:endParaRPr lang="en-US" dirty="0"/>
          </a:p>
        </p:txBody>
      </p:sp>
      <p:sp>
        <p:nvSpPr>
          <p:cNvPr id="5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6575904" y="3443688"/>
            <a:ext cx="5783303" cy="572744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0179" tIns="45090" rIns="90179" bIns="45090"/>
          <a:lstStyle>
            <a:lvl1pPr>
              <a:defRPr sz="11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6" name="页脚占位符 2">
            <a:extLst>
              <a:ext uri="{FF2B5EF4-FFF2-40B4-BE49-F238E27FC236}">
                <a16:creationId xmlns:a16="http://schemas.microsoft.com/office/drawing/2014/main" xmlns="" id="{2941A11E-FBAA-4CB8-87BA-D4EF21AB57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77" y="9116500"/>
            <a:ext cx="1592238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5G</a:t>
            </a:r>
            <a:r>
              <a:rPr lang="zh-CN" altLang="en-US" dirty="0"/>
              <a:t>研发部</a:t>
            </a:r>
            <a:r>
              <a:rPr lang="en-US" altLang="zh-CN" dirty="0"/>
              <a:t>2019</a:t>
            </a:r>
            <a:endParaRPr lang="zh-CN" altLang="en-US" dirty="0"/>
          </a:p>
        </p:txBody>
      </p:sp>
      <p:sp>
        <p:nvSpPr>
          <p:cNvPr id="7" name="灯片编号占位符 3">
            <a:extLst>
              <a:ext uri="{FF2B5EF4-FFF2-40B4-BE49-F238E27FC236}">
                <a16:creationId xmlns:a16="http://schemas.microsoft.com/office/drawing/2014/main" xmlns="" id="{3404D39E-CC7F-43D5-8B35-B3552510F5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24220" y="9085501"/>
            <a:ext cx="2881312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C70BA-B7C7-4E55-8B22-F3497E6A58D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5">
            <a:extLst>
              <a:ext uri="{FF2B5EF4-FFF2-40B4-BE49-F238E27FC236}">
                <a16:creationId xmlns:a16="http://schemas.microsoft.com/office/drawing/2014/main" xmlns="" id="{4B8EEEDE-6525-4BBC-AB85-7CCA4A1B50CA}"/>
              </a:ext>
            </a:extLst>
          </p:cNvPr>
          <p:cNvSpPr txBox="1">
            <a:spLocks/>
          </p:cNvSpPr>
          <p:nvPr userDrawn="1"/>
        </p:nvSpPr>
        <p:spPr>
          <a:xfrm>
            <a:off x="0" y="139081"/>
            <a:ext cx="7319128" cy="713191"/>
          </a:xfrm>
          <a:prstGeom prst="rect">
            <a:avLst/>
          </a:prstGeom>
        </p:spPr>
        <p:txBody>
          <a:bodyPr/>
          <a:lstStyle>
            <a:lvl1pPr algn="l" defTabSz="1279525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单图页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428232" y="3443688"/>
            <a:ext cx="11959915" cy="572744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0179" tIns="45090" rIns="90179" bIns="45090"/>
          <a:lstStyle>
            <a:lvl1pPr>
              <a:defRPr sz="11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992370" y="1626361"/>
            <a:ext cx="10878988" cy="1243686"/>
          </a:xfrm>
          <a:prstGeom prst="rect">
            <a:avLst/>
          </a:prstGeom>
        </p:spPr>
        <p:txBody>
          <a:bodyPr lIns="127997" tIns="63999" rIns="127997" bIns="63999"/>
          <a:lstStyle>
            <a:lvl1pPr algn="l">
              <a:lnSpc>
                <a:spcPct val="110000"/>
              </a:lnSpc>
              <a:defRPr sz="3500" b="0" i="0" spc="197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cs typeface="方正兰亭粗黑_GBK" panose="02000000000000000000" pitchFamily="2" charset="-122"/>
              </a:defRPr>
            </a:lvl1pPr>
          </a:lstStyle>
          <a:p>
            <a:r>
              <a:rPr lang="zh-CN" altLang="en-US" dirty="0"/>
              <a:t>标题为方正兰亭粗黑 </a:t>
            </a:r>
            <a:r>
              <a:rPr lang="en-US" altLang="zh-CN" dirty="0"/>
              <a:t>30pt </a:t>
            </a:r>
            <a:r>
              <a:rPr lang="zh-CN" altLang="en-US" dirty="0"/>
              <a:t>行距</a:t>
            </a:r>
            <a:r>
              <a:rPr lang="en-US" altLang="zh-CN" dirty="0"/>
              <a:t>1.1</a:t>
            </a:r>
            <a:r>
              <a:rPr lang="zh-CN" altLang="en-US" dirty="0"/>
              <a:t>倍</a:t>
            </a:r>
            <a:r>
              <a:rPr lang="en-US" altLang="zh-CN" dirty="0"/>
              <a:t/>
            </a:r>
            <a:br>
              <a:rPr lang="en-US" altLang="zh-CN" dirty="0"/>
            </a:br>
            <a:endParaRPr lang="en-US" dirty="0"/>
          </a:p>
        </p:txBody>
      </p:sp>
      <p:sp>
        <p:nvSpPr>
          <p:cNvPr id="5" name="页脚占位符 2">
            <a:extLst>
              <a:ext uri="{FF2B5EF4-FFF2-40B4-BE49-F238E27FC236}">
                <a16:creationId xmlns:a16="http://schemas.microsoft.com/office/drawing/2014/main" xmlns="" id="{1099B7F4-4143-41C5-BBC9-35BF80E1B4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77" y="9116500"/>
            <a:ext cx="1592238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5G</a:t>
            </a:r>
            <a:r>
              <a:rPr lang="zh-CN" altLang="en-US" dirty="0"/>
              <a:t>研发部</a:t>
            </a:r>
            <a:r>
              <a:rPr lang="en-US" altLang="zh-CN" dirty="0"/>
              <a:t>2019</a:t>
            </a:r>
            <a:endParaRPr lang="zh-CN" altLang="en-US" dirty="0"/>
          </a:p>
        </p:txBody>
      </p:sp>
      <p:sp>
        <p:nvSpPr>
          <p:cNvPr id="6" name="灯片编号占位符 3">
            <a:extLst>
              <a:ext uri="{FF2B5EF4-FFF2-40B4-BE49-F238E27FC236}">
                <a16:creationId xmlns:a16="http://schemas.microsoft.com/office/drawing/2014/main" xmlns="" id="{0B4651F9-2EDB-4FD8-85C0-0934ACA123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24220" y="9085501"/>
            <a:ext cx="2881312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C70BA-B7C7-4E55-8B22-F3497E6A58D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标题 5">
            <a:extLst>
              <a:ext uri="{FF2B5EF4-FFF2-40B4-BE49-F238E27FC236}">
                <a16:creationId xmlns:a16="http://schemas.microsoft.com/office/drawing/2014/main" xmlns="" id="{A56EE213-D27E-4713-9BB2-A6F97591EE1D}"/>
              </a:ext>
            </a:extLst>
          </p:cNvPr>
          <p:cNvSpPr txBox="1">
            <a:spLocks/>
          </p:cNvSpPr>
          <p:nvPr userDrawn="1"/>
        </p:nvSpPr>
        <p:spPr>
          <a:xfrm>
            <a:off x="0" y="139081"/>
            <a:ext cx="7319128" cy="713191"/>
          </a:xfrm>
          <a:prstGeom prst="rect">
            <a:avLst/>
          </a:prstGeom>
        </p:spPr>
        <p:txBody>
          <a:bodyPr/>
          <a:lstStyle>
            <a:lvl1pPr algn="l" defTabSz="1279525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0110" y="511176"/>
            <a:ext cx="11041380" cy="185578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80110" y="2555875"/>
            <a:ext cx="11041380" cy="609187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80110" y="8898891"/>
            <a:ext cx="2880360" cy="511175"/>
          </a:xfrm>
          <a:prstGeom prst="rect">
            <a:avLst/>
          </a:prstGeom>
        </p:spPr>
        <p:txBody>
          <a:bodyPr/>
          <a:lstStyle/>
          <a:p>
            <a:fld id="{2CCB1294-1B72-4778-AFF7-4837ED78387A}" type="datetimeFigureOut">
              <a:rPr lang="zh-CN" altLang="en-US" smtClean="0"/>
              <a:t>2019/9/9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DE2C8-6EEF-491F-BC42-79FBBBC9FC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139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/>
          <p:nvPr userDrawn="1"/>
        </p:nvSpPr>
        <p:spPr>
          <a:xfrm>
            <a:off x="1137038" y="9817950"/>
            <a:ext cx="354418" cy="358756"/>
          </a:xfrm>
          <a:prstGeom prst="rect">
            <a:avLst/>
          </a:prstGeom>
          <a:solidFill>
            <a:srgbClr val="FEE36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8" name="Rectangle 13"/>
          <p:cNvSpPr/>
          <p:nvPr userDrawn="1"/>
        </p:nvSpPr>
        <p:spPr>
          <a:xfrm>
            <a:off x="1601414" y="9817950"/>
            <a:ext cx="354418" cy="358756"/>
          </a:xfrm>
          <a:prstGeom prst="rect">
            <a:avLst/>
          </a:prstGeom>
          <a:solidFill>
            <a:srgbClr val="F7BD4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9" name="Rectangle 14"/>
          <p:cNvSpPr/>
          <p:nvPr userDrawn="1"/>
        </p:nvSpPr>
        <p:spPr>
          <a:xfrm>
            <a:off x="2058526" y="9817950"/>
            <a:ext cx="354418" cy="358756"/>
          </a:xfrm>
          <a:prstGeom prst="rect">
            <a:avLst/>
          </a:prstGeom>
          <a:solidFill>
            <a:srgbClr val="E37B4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0" name="Rectangle 15"/>
          <p:cNvSpPr/>
          <p:nvPr userDrawn="1"/>
        </p:nvSpPr>
        <p:spPr>
          <a:xfrm>
            <a:off x="2522903" y="9817950"/>
            <a:ext cx="354418" cy="358756"/>
          </a:xfrm>
          <a:prstGeom prst="rect">
            <a:avLst/>
          </a:prstGeom>
          <a:solidFill>
            <a:srgbClr val="D265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1" name="Rectangle 16"/>
          <p:cNvSpPr/>
          <p:nvPr userDrawn="1"/>
        </p:nvSpPr>
        <p:spPr>
          <a:xfrm>
            <a:off x="2975371" y="9817950"/>
            <a:ext cx="354418" cy="358756"/>
          </a:xfrm>
          <a:prstGeom prst="rect">
            <a:avLst/>
          </a:prstGeom>
          <a:solidFill>
            <a:srgbClr val="BF48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2" name="Rectangle 17"/>
          <p:cNvSpPr/>
          <p:nvPr userDrawn="1"/>
        </p:nvSpPr>
        <p:spPr>
          <a:xfrm>
            <a:off x="3463562" y="9817950"/>
            <a:ext cx="354418" cy="358756"/>
          </a:xfrm>
          <a:prstGeom prst="rect">
            <a:avLst/>
          </a:prstGeom>
          <a:solidFill>
            <a:srgbClr val="AC55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3" name="Rectangle 18"/>
          <p:cNvSpPr/>
          <p:nvPr userDrawn="1"/>
        </p:nvSpPr>
        <p:spPr>
          <a:xfrm>
            <a:off x="0" y="9817950"/>
            <a:ext cx="354418" cy="358756"/>
          </a:xfrm>
          <a:prstGeom prst="rect">
            <a:avLst/>
          </a:prstGeom>
          <a:solidFill>
            <a:srgbClr val="0076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4" name="Rectangle 21"/>
          <p:cNvSpPr/>
          <p:nvPr userDrawn="1"/>
        </p:nvSpPr>
        <p:spPr>
          <a:xfrm>
            <a:off x="3923294" y="9817950"/>
            <a:ext cx="354418" cy="358756"/>
          </a:xfrm>
          <a:prstGeom prst="rect">
            <a:avLst/>
          </a:prstGeom>
          <a:solidFill>
            <a:srgbClr val="654C8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5" name="Rectangle 22"/>
          <p:cNvSpPr/>
          <p:nvPr userDrawn="1"/>
        </p:nvSpPr>
        <p:spPr>
          <a:xfrm>
            <a:off x="4387671" y="9817950"/>
            <a:ext cx="354418" cy="358756"/>
          </a:xfrm>
          <a:prstGeom prst="rect">
            <a:avLst/>
          </a:prstGeom>
          <a:solidFill>
            <a:srgbClr val="53508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6" name="Rectangle 23"/>
          <p:cNvSpPr/>
          <p:nvPr userDrawn="1"/>
        </p:nvSpPr>
        <p:spPr>
          <a:xfrm>
            <a:off x="4844782" y="9817950"/>
            <a:ext cx="354418" cy="358756"/>
          </a:xfrm>
          <a:prstGeom prst="rect">
            <a:avLst/>
          </a:prstGeom>
          <a:solidFill>
            <a:srgbClr val="4972A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7" name="Rectangle 24"/>
          <p:cNvSpPr/>
          <p:nvPr userDrawn="1"/>
        </p:nvSpPr>
        <p:spPr>
          <a:xfrm>
            <a:off x="5309160" y="9817950"/>
            <a:ext cx="354418" cy="358756"/>
          </a:xfrm>
          <a:prstGeom prst="rect">
            <a:avLst/>
          </a:prstGeom>
          <a:solidFill>
            <a:srgbClr val="7891A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8" name="Rectangle 25"/>
          <p:cNvSpPr/>
          <p:nvPr userDrawn="1"/>
        </p:nvSpPr>
        <p:spPr>
          <a:xfrm>
            <a:off x="5761629" y="9817950"/>
            <a:ext cx="354418" cy="358756"/>
          </a:xfrm>
          <a:prstGeom prst="rect">
            <a:avLst/>
          </a:prstGeom>
          <a:solidFill>
            <a:srgbClr val="97C66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9" name="Rectangle 26"/>
          <p:cNvSpPr/>
          <p:nvPr userDrawn="1"/>
        </p:nvSpPr>
        <p:spPr>
          <a:xfrm>
            <a:off x="6249820" y="9817950"/>
            <a:ext cx="354418" cy="358756"/>
          </a:xfrm>
          <a:prstGeom prst="rect">
            <a:avLst/>
          </a:prstGeom>
          <a:solidFill>
            <a:srgbClr val="CCB8A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cxnSp>
        <p:nvCxnSpPr>
          <p:cNvPr id="20" name="Straight Connector 28"/>
          <p:cNvCxnSpPr/>
          <p:nvPr userDrawn="1"/>
        </p:nvCxnSpPr>
        <p:spPr>
          <a:xfrm>
            <a:off x="992372" y="-406591"/>
            <a:ext cx="0" cy="370715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34"/>
          <p:cNvCxnSpPr/>
          <p:nvPr userDrawn="1"/>
        </p:nvCxnSpPr>
        <p:spPr>
          <a:xfrm>
            <a:off x="992372" y="9601201"/>
            <a:ext cx="0" cy="384167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38"/>
          <p:cNvCxnSpPr/>
          <p:nvPr userDrawn="1"/>
        </p:nvCxnSpPr>
        <p:spPr>
          <a:xfrm rot="5400000">
            <a:off x="-184565" y="1047164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39"/>
          <p:cNvCxnSpPr/>
          <p:nvPr userDrawn="1"/>
        </p:nvCxnSpPr>
        <p:spPr>
          <a:xfrm rot="5400000">
            <a:off x="12986165" y="1019367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41"/>
          <p:cNvCxnSpPr/>
          <p:nvPr userDrawn="1"/>
        </p:nvCxnSpPr>
        <p:spPr>
          <a:xfrm rot="5400000">
            <a:off x="-184565" y="8238438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42"/>
          <p:cNvCxnSpPr/>
          <p:nvPr userDrawn="1"/>
        </p:nvCxnSpPr>
        <p:spPr>
          <a:xfrm rot="5400000">
            <a:off x="12986165" y="8238438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43"/>
          <p:cNvCxnSpPr/>
          <p:nvPr userDrawn="1"/>
        </p:nvCxnSpPr>
        <p:spPr>
          <a:xfrm>
            <a:off x="11863535" y="-406591"/>
            <a:ext cx="0" cy="370715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44"/>
          <p:cNvCxnSpPr/>
          <p:nvPr userDrawn="1"/>
        </p:nvCxnSpPr>
        <p:spPr>
          <a:xfrm>
            <a:off x="11863535" y="9601201"/>
            <a:ext cx="0" cy="384167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48"/>
          <p:cNvCxnSpPr/>
          <p:nvPr userDrawn="1"/>
        </p:nvCxnSpPr>
        <p:spPr>
          <a:xfrm rot="5400000">
            <a:off x="-184565" y="1477668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49"/>
          <p:cNvCxnSpPr/>
          <p:nvPr userDrawn="1"/>
        </p:nvCxnSpPr>
        <p:spPr>
          <a:xfrm rot="5400000">
            <a:off x="12986165" y="1449872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50"/>
          <p:cNvCxnSpPr/>
          <p:nvPr userDrawn="1"/>
        </p:nvCxnSpPr>
        <p:spPr>
          <a:xfrm rot="5400000">
            <a:off x="-184565" y="2721354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51"/>
          <p:cNvCxnSpPr/>
          <p:nvPr userDrawn="1"/>
        </p:nvCxnSpPr>
        <p:spPr>
          <a:xfrm rot="5400000">
            <a:off x="12986165" y="2721354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63"/>
          <p:cNvCxnSpPr/>
          <p:nvPr userDrawn="1"/>
        </p:nvCxnSpPr>
        <p:spPr>
          <a:xfrm>
            <a:off x="432737" y="-406591"/>
            <a:ext cx="0" cy="370715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64"/>
          <p:cNvCxnSpPr/>
          <p:nvPr userDrawn="1"/>
        </p:nvCxnSpPr>
        <p:spPr>
          <a:xfrm rot="5400000">
            <a:off x="-184565" y="3151846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65"/>
          <p:cNvCxnSpPr/>
          <p:nvPr userDrawn="1"/>
        </p:nvCxnSpPr>
        <p:spPr>
          <a:xfrm rot="5400000">
            <a:off x="12986165" y="3151846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66"/>
          <p:cNvCxnSpPr/>
          <p:nvPr userDrawn="1"/>
        </p:nvCxnSpPr>
        <p:spPr>
          <a:xfrm rot="5400000">
            <a:off x="-184565" y="8986141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67"/>
          <p:cNvCxnSpPr/>
          <p:nvPr userDrawn="1"/>
        </p:nvCxnSpPr>
        <p:spPr>
          <a:xfrm rot="5400000">
            <a:off x="12986165" y="8986141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68"/>
          <p:cNvCxnSpPr/>
          <p:nvPr userDrawn="1"/>
        </p:nvCxnSpPr>
        <p:spPr>
          <a:xfrm>
            <a:off x="432737" y="9601201"/>
            <a:ext cx="0" cy="384167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69"/>
          <p:cNvCxnSpPr/>
          <p:nvPr userDrawn="1"/>
        </p:nvCxnSpPr>
        <p:spPr>
          <a:xfrm>
            <a:off x="12372945" y="9601201"/>
            <a:ext cx="0" cy="384167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70"/>
          <p:cNvCxnSpPr/>
          <p:nvPr userDrawn="1"/>
        </p:nvCxnSpPr>
        <p:spPr>
          <a:xfrm>
            <a:off x="12372945" y="-406591"/>
            <a:ext cx="0" cy="370715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 userDrawn="1"/>
        </p:nvSpPr>
        <p:spPr>
          <a:xfrm>
            <a:off x="11627715" y="606214"/>
            <a:ext cx="620202" cy="243444"/>
          </a:xfrm>
          <a:prstGeom prst="rect">
            <a:avLst/>
          </a:prstGeom>
          <a:noFill/>
        </p:spPr>
        <p:txBody>
          <a:bodyPr wrap="square" lIns="90175" tIns="45089" rIns="90175" bIns="45089" rtlCol="0">
            <a:spAutoFit/>
          </a:bodyPr>
          <a:lstStyle/>
          <a:p>
            <a:fld id="{1F464972-9380-4746-97AC-66413BB3334E}" type="slidenum">
              <a:rPr 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ClanOT-WideBook"/>
                <a:cs typeface="ClanOT-WideBook"/>
              </a:rPr>
              <a:t>‹#›</a:t>
            </a:fld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ClanOT-WideBook"/>
              <a:cs typeface="ClanOT-WideBook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F2E5E6E-43CA-49FA-A825-C0202DB02D00}"/>
              </a:ext>
            </a:extLst>
          </p:cNvPr>
          <p:cNvSpPr/>
          <p:nvPr userDrawn="1"/>
        </p:nvSpPr>
        <p:spPr>
          <a:xfrm>
            <a:off x="0" y="-14514"/>
            <a:ext cx="10943708" cy="8867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26" name="Picture 2" descr="5G-logo_175px">
            <a:extLst>
              <a:ext uri="{FF2B5EF4-FFF2-40B4-BE49-F238E27FC236}">
                <a16:creationId xmlns:a16="http://schemas.microsoft.com/office/drawing/2014/main" xmlns="" id="{EC7C9DF6-B01D-4C0C-8D4B-AE635706F74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1130" y="3286"/>
            <a:ext cx="1209675" cy="838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9"/>
          <p:cNvPicPr>
            <a:picLocks noChangeAspect="1"/>
          </p:cNvPicPr>
          <p:nvPr userDrawn="1"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2822" b="27269"/>
          <a:stretch/>
        </p:blipFill>
        <p:spPr>
          <a:xfrm>
            <a:off x="10926069" y="-5440"/>
            <a:ext cx="1872397" cy="893420"/>
          </a:xfrm>
          <a:prstGeom prst="rect">
            <a:avLst/>
          </a:prstGeom>
        </p:spPr>
      </p:pic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935D5E5-D395-4EF9-B9B7-BC1DAD7AC7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77" y="9116500"/>
            <a:ext cx="1592238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5G</a:t>
            </a:r>
            <a:r>
              <a:rPr lang="zh-CN" altLang="en-US" dirty="0"/>
              <a:t>研发部</a:t>
            </a:r>
            <a:r>
              <a:rPr lang="en-US" altLang="zh-CN" dirty="0"/>
              <a:t>2019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1C388F1-C796-49EB-A6E1-A8E64C278C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24220" y="9085501"/>
            <a:ext cx="2881312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C70BA-B7C7-4E55-8B22-F3497E6A58D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5" r:id="rId5"/>
    <p:sldLayoutId id="2147483656" r:id="rId6"/>
    <p:sldLayoutId id="2147483657" r:id="rId7"/>
  </p:sldLayoutIdLst>
  <p:hf hdr="0" dt="0"/>
  <p:txStyles>
    <p:titleStyle>
      <a:lvl1pPr algn="ctr" defTabSz="1279525" rtl="0" eaLnBrk="1" latinLnBrk="0" hangingPunct="1">
        <a:spcBef>
          <a:spcPct val="0"/>
        </a:spcBef>
        <a:buNone/>
        <a:defRPr sz="6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0060" indent="-480060" algn="l" defTabSz="1279525" rtl="0" eaLnBrk="1" latinLnBrk="0" hangingPunct="1">
        <a:spcBef>
          <a:spcPct val="20000"/>
        </a:spcBef>
        <a:buFont typeface="Arial" pitchFamily="34" charset="0"/>
        <a:buChar char="•"/>
        <a:defRPr sz="4400" kern="1200">
          <a:solidFill>
            <a:schemeClr val="tx1"/>
          </a:solidFill>
          <a:latin typeface="+mn-lt"/>
          <a:ea typeface="+mn-ea"/>
          <a:cs typeface="+mn-cs"/>
        </a:defRPr>
      </a:lvl1pPr>
      <a:lvl2pPr marL="1040130" indent="-400050" algn="l" defTabSz="1279525" rtl="0" eaLnBrk="1" latinLnBrk="0" hangingPunct="1">
        <a:spcBef>
          <a:spcPct val="20000"/>
        </a:spcBef>
        <a:buFont typeface="Arial" pitchFamily="34" charset="0"/>
        <a:buChar char="–"/>
        <a:defRPr sz="390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79525" rtl="0" eaLnBrk="1" latinLnBrk="0" hangingPunct="1">
        <a:spcBef>
          <a:spcPct val="20000"/>
        </a:spcBef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39645" indent="-320040" algn="l" defTabSz="1279525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9725" indent="-320040" algn="l" defTabSz="1279525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19805" indent="-320040" algn="l" defTabSz="1279525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59885" indent="-320040" algn="l" defTabSz="1279525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799965" indent="-320040" algn="l" defTabSz="1279525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39410" indent="-320040" algn="l" defTabSz="1279525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19605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559685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199765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839845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479925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119370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 descr="pacing.psd"/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8"/>
          <a:stretch>
            <a:fillRect/>
          </a:stretch>
        </p:blipFill>
        <p:spPr>
          <a:xfrm>
            <a:off x="0" y="785"/>
            <a:ext cx="12801600" cy="96012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8697" y="0"/>
            <a:ext cx="1770738" cy="177073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-944666" y="6125234"/>
            <a:ext cx="181803" cy="486888"/>
          </a:xfrm>
          <a:prstGeom prst="rect">
            <a:avLst/>
          </a:prstGeom>
          <a:noFill/>
        </p:spPr>
        <p:txBody>
          <a:bodyPr wrap="none" lIns="90179" tIns="45090" rIns="90179" bIns="45090" rtlCol="0">
            <a:spAutoFit/>
          </a:bodyPr>
          <a:lstStyle/>
          <a:p>
            <a:endParaRPr lang="en-US" dirty="0"/>
          </a:p>
        </p:txBody>
      </p:sp>
      <p:sp>
        <p:nvSpPr>
          <p:cNvPr id="2" name="矩形 1"/>
          <p:cNvSpPr/>
          <p:nvPr/>
        </p:nvSpPr>
        <p:spPr>
          <a:xfrm>
            <a:off x="1757363" y="6060997"/>
            <a:ext cx="9872661" cy="1982870"/>
          </a:xfrm>
          <a:prstGeom prst="rect">
            <a:avLst/>
          </a:prstGeom>
          <a:solidFill>
            <a:srgbClr val="0076B7">
              <a:alpha val="54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9" tIns="45090" rIns="90179" bIns="45090" rtlCol="0" anchor="ctr"/>
          <a:lstStyle/>
          <a:p>
            <a:pPr algn="ctr"/>
            <a:endParaRPr lang="zh-CN" altLang="en-US"/>
          </a:p>
        </p:txBody>
      </p:sp>
      <p:sp>
        <p:nvSpPr>
          <p:cNvPr id="9" name="TextBox 7"/>
          <p:cNvSpPr txBox="1"/>
          <p:nvPr/>
        </p:nvSpPr>
        <p:spPr>
          <a:xfrm>
            <a:off x="2113297" y="6297062"/>
            <a:ext cx="8833468" cy="1510739"/>
          </a:xfrm>
          <a:prstGeom prst="rect">
            <a:avLst/>
          </a:prstGeom>
          <a:noFill/>
        </p:spPr>
        <p:txBody>
          <a:bodyPr wrap="square" lIns="248526" tIns="230773" rIns="71008" bIns="46155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</a:rPr>
              <a:t>Potential RAN1 scope adjustment for Rel-16 </a:t>
            </a:r>
            <a:r>
              <a:rPr lang="en-US" altLang="zh-CN" sz="4000" b="1" dirty="0" err="1">
                <a:solidFill>
                  <a:schemeClr val="bg1"/>
                </a:solidFill>
              </a:rPr>
              <a:t>eURLLC</a:t>
            </a:r>
            <a:r>
              <a:rPr lang="en-US" altLang="zh-CN" sz="4000" b="1" dirty="0">
                <a:solidFill>
                  <a:schemeClr val="bg1"/>
                </a:solidFill>
              </a:rPr>
              <a:t> and IIOT </a:t>
            </a:r>
            <a:endParaRPr lang="en-US" sz="1600" spc="148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  <a:cs typeface="ClanOT-WideBook"/>
            </a:endParaRPr>
          </a:p>
        </p:txBody>
      </p:sp>
      <p:pic>
        <p:nvPicPr>
          <p:cNvPr id="2050" name="Picture 2" descr="5G-logo_175px">
            <a:extLst>
              <a:ext uri="{FF2B5EF4-FFF2-40B4-BE49-F238E27FC236}">
                <a16:creationId xmlns:a16="http://schemas.microsoft.com/office/drawing/2014/main" xmlns="" id="{F1B72ADC-6945-4A8E-92CC-0E13219AF9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0611" y="83612"/>
            <a:ext cx="1884584" cy="13058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557212" y="1992395"/>
            <a:ext cx="1168717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altLang="zh-CN" sz="2800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RAN Meeting #</a:t>
            </a:r>
            <a:r>
              <a:rPr lang="en-GB" altLang="zh-CN" sz="2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85 </a:t>
            </a:r>
            <a:r>
              <a:rPr lang="en-GB" altLang="zh-CN" sz="2800" b="1" dirty="0">
                <a:latin typeface="Arial" panose="020B0604020202020204" pitchFamily="34" charset="0"/>
                <a:cs typeface="Times New Roman" panose="02020603050405020304" pitchFamily="18" charset="0"/>
              </a:rPr>
              <a:t>			</a:t>
            </a:r>
            <a:r>
              <a:rPr lang="en-GB" altLang="zh-CN" sz="2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		</a:t>
            </a:r>
            <a:r>
              <a:rPr lang="en-GB" altLang="zh-CN" sz="2800" b="1" dirty="0">
                <a:latin typeface="Arial" panose="020B0604020202020204" pitchFamily="34" charset="0"/>
                <a:cs typeface="Times New Roman" panose="02020603050405020304" pitchFamily="18" charset="0"/>
              </a:rPr>
              <a:t>		RP-191906</a:t>
            </a:r>
          </a:p>
          <a:p>
            <a:pPr>
              <a:spcAft>
                <a:spcPts val="0"/>
              </a:spcAft>
            </a:pPr>
            <a:r>
              <a:rPr lang="en-GB" altLang="zh-CN" sz="2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Newport </a:t>
            </a:r>
            <a:r>
              <a:rPr lang="en-GB" altLang="zh-CN" sz="2800" b="1" dirty="0">
                <a:latin typeface="Arial" panose="020B0604020202020204" pitchFamily="34" charset="0"/>
                <a:cs typeface="Times New Roman" panose="02020603050405020304" pitchFamily="18" charset="0"/>
              </a:rPr>
              <a:t>Beach, USA, </a:t>
            </a:r>
            <a:r>
              <a:rPr lang="en-GB" altLang="zh-CN" sz="2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September 16-20, 2019</a:t>
            </a:r>
          </a:p>
          <a:p>
            <a:pPr>
              <a:spcAft>
                <a:spcPts val="0"/>
              </a:spcAft>
            </a:pPr>
            <a:r>
              <a:rPr lang="en-GB" altLang="zh-CN" sz="2800" b="1" dirty="0">
                <a:latin typeface="Arial" panose="020B0604020202020204" pitchFamily="34" charset="0"/>
                <a:cs typeface="Times New Roman" panose="02020603050405020304" pitchFamily="18" charset="0"/>
              </a:rPr>
              <a:t>Agenda item: 9.4.5</a:t>
            </a:r>
            <a:endParaRPr lang="zh-CN" altLang="en-US" sz="28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11041380" cy="1131887"/>
          </a:xfrm>
        </p:spPr>
        <p:txBody>
          <a:bodyPr/>
          <a:lstStyle/>
          <a:p>
            <a:pPr algn="l" defTabSz="639445"/>
            <a:r>
              <a:rPr lang="en-US" altLang="zh-CN" sz="36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t>Overall progress of </a:t>
            </a:r>
            <a:r>
              <a:rPr lang="en-US" altLang="zh-CN" sz="3600" b="1" dirty="0" err="1" smtClean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t>eURLLC</a:t>
            </a:r>
            <a:r>
              <a:rPr lang="en-US" altLang="zh-CN" sz="36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t> and IIOT WI in RAN1</a:t>
            </a:r>
            <a:endParaRPr lang="zh-CN" altLang="en-US" sz="3600" b="1" dirty="0">
              <a:solidFill>
                <a:schemeClr val="tx2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0313981"/>
              </p:ext>
            </p:extLst>
          </p:nvPr>
        </p:nvGraphicFramePr>
        <p:xfrm>
          <a:off x="203201" y="1131886"/>
          <a:ext cx="12433300" cy="807759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8341"/>
                <a:gridCol w="2390584"/>
                <a:gridCol w="4071055"/>
                <a:gridCol w="3764748"/>
                <a:gridCol w="1208572"/>
              </a:tblGrid>
              <a:tr h="4566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WI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6244" marR="6624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Objectives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6244" marR="6624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 smtClean="0">
                          <a:effectLst/>
                        </a:rPr>
                        <a:t>Progress achieved so</a:t>
                      </a:r>
                      <a:r>
                        <a:rPr lang="en-US" sz="1600" kern="100" baseline="0" dirty="0" smtClean="0">
                          <a:effectLst/>
                        </a:rPr>
                        <a:t> far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6244" marR="6624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Remaining </a:t>
                      </a:r>
                      <a:r>
                        <a:rPr lang="en-US" sz="1600" kern="100" dirty="0" smtClean="0">
                          <a:effectLst/>
                        </a:rPr>
                        <a:t>work to be completed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6244" marR="6624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Overall progress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6244" marR="66244" marT="0" marB="0"/>
                </a:tc>
              </a:tr>
              <a:tr h="827025">
                <a:tc rowSpan="6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 err="1">
                          <a:effectLst/>
                        </a:rPr>
                        <a:t>eURLLC</a:t>
                      </a:r>
                      <a:r>
                        <a:rPr lang="en-US" sz="1600" kern="100" dirty="0">
                          <a:effectLst/>
                        </a:rPr>
                        <a:t> [1]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6244" marR="6624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PDCCH enhancements [3]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6244" marR="66244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Times"/>
                        <a:buChar char="•"/>
                      </a:pPr>
                      <a:r>
                        <a:rPr lang="en-US" sz="1400" kern="100" dirty="0">
                          <a:effectLst/>
                        </a:rPr>
                        <a:t>Use new DCI format for </a:t>
                      </a:r>
                      <a:r>
                        <a:rPr lang="en-US" sz="1400" kern="100" dirty="0" err="1">
                          <a:effectLst/>
                        </a:rPr>
                        <a:t>eURLLC</a:t>
                      </a:r>
                      <a:r>
                        <a:rPr lang="en-US" sz="1400" kern="100" dirty="0">
                          <a:effectLst/>
                        </a:rPr>
                        <a:t> scheduling</a:t>
                      </a:r>
                      <a:endParaRPr lang="zh-CN" sz="1400" kern="100" dirty="0"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Times"/>
                        <a:buChar char="•"/>
                      </a:pPr>
                      <a:r>
                        <a:rPr lang="en-US" sz="1400" kern="100" dirty="0">
                          <a:effectLst/>
                        </a:rPr>
                        <a:t>Basic framework for enhanced UE PDCCH monitoring capability reporting</a:t>
                      </a:r>
                      <a:endParaRPr lang="zh-CN" sz="1400" kern="100" dirty="0">
                        <a:effectLst/>
                        <a:latin typeface="Calibri"/>
                        <a:ea typeface="Batang"/>
                        <a:cs typeface="Times New Roman"/>
                      </a:endParaRPr>
                    </a:p>
                  </a:txBody>
                  <a:tcPr marL="66244" marR="66244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Times"/>
                        <a:buChar char="•"/>
                      </a:pPr>
                      <a:r>
                        <a:rPr lang="en-US" sz="1400" kern="100" dirty="0" smtClean="0">
                          <a:effectLst/>
                        </a:rPr>
                        <a:t>Remaining</a:t>
                      </a:r>
                      <a:r>
                        <a:rPr lang="en-US" sz="1400" kern="100" baseline="0" dirty="0" smtClean="0">
                          <a:effectLst/>
                        </a:rPr>
                        <a:t> details</a:t>
                      </a:r>
                      <a:r>
                        <a:rPr lang="en-US" sz="1400" kern="100" dirty="0" smtClean="0">
                          <a:effectLst/>
                        </a:rPr>
                        <a:t> </a:t>
                      </a:r>
                      <a:r>
                        <a:rPr lang="en-US" sz="1400" kern="100" dirty="0">
                          <a:effectLst/>
                        </a:rPr>
                        <a:t>of new DCI format</a:t>
                      </a:r>
                      <a:endParaRPr lang="zh-CN" sz="1400" kern="100" dirty="0"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Times"/>
                        <a:buChar char="•"/>
                      </a:pPr>
                      <a:r>
                        <a:rPr lang="en-US" altLang="zh-CN" sz="1400" kern="100" dirty="0" smtClean="0">
                          <a:effectLst/>
                        </a:rPr>
                        <a:t>Remaining</a:t>
                      </a:r>
                      <a:r>
                        <a:rPr lang="en-US" altLang="zh-CN" sz="1400" kern="100" baseline="0" dirty="0" smtClean="0">
                          <a:effectLst/>
                        </a:rPr>
                        <a:t> details</a:t>
                      </a:r>
                      <a:r>
                        <a:rPr lang="en-US" sz="1400" kern="100" dirty="0" smtClean="0">
                          <a:effectLst/>
                        </a:rPr>
                        <a:t> of enhanced </a:t>
                      </a:r>
                      <a:r>
                        <a:rPr lang="en-US" sz="1400" kern="100" dirty="0">
                          <a:effectLst/>
                        </a:rPr>
                        <a:t>UE PDCCH monitoring capability reporting and </a:t>
                      </a:r>
                      <a:r>
                        <a:rPr lang="en-US" sz="1400" kern="100" dirty="0" err="1">
                          <a:effectLst/>
                        </a:rPr>
                        <a:t>gNB</a:t>
                      </a:r>
                      <a:r>
                        <a:rPr lang="en-US" sz="1400" kern="100" dirty="0">
                          <a:effectLst/>
                        </a:rPr>
                        <a:t> configuration</a:t>
                      </a:r>
                      <a:endParaRPr lang="zh-CN" sz="1400" kern="100" dirty="0">
                        <a:effectLst/>
                        <a:latin typeface="Calibri"/>
                        <a:ea typeface="Batang"/>
                        <a:cs typeface="Times New Roman"/>
                      </a:endParaRPr>
                    </a:p>
                  </a:txBody>
                  <a:tcPr marL="66244" marR="6624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OK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6244" marR="66244" marT="0" marB="0"/>
                </a:tc>
              </a:tr>
              <a:tr h="114159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UCI enhancements [4]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6244" marR="66244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Times"/>
                        <a:buChar char="•"/>
                      </a:pPr>
                      <a:r>
                        <a:rPr lang="en-US" sz="1400" kern="100" dirty="0">
                          <a:effectLst/>
                        </a:rPr>
                        <a:t>Basic framework for sub-slot based PUCCH for HARQ-ACK</a:t>
                      </a:r>
                      <a:endParaRPr lang="zh-CN" sz="1400" kern="100" dirty="0"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Times"/>
                        <a:buChar char="•"/>
                      </a:pPr>
                      <a:r>
                        <a:rPr lang="en-US" sz="1400" kern="100" dirty="0">
                          <a:effectLst/>
                        </a:rPr>
                        <a:t>Basic framework for separate HARQ-ACK codebook constructions for different service types</a:t>
                      </a:r>
                      <a:endParaRPr lang="zh-CN" sz="1400" kern="100" dirty="0">
                        <a:effectLst/>
                        <a:latin typeface="Calibri"/>
                        <a:ea typeface="Batang"/>
                        <a:cs typeface="Times New Roman"/>
                      </a:endParaRPr>
                    </a:p>
                  </a:txBody>
                  <a:tcPr marL="66244" marR="66244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Times"/>
                        <a:buChar char="•"/>
                      </a:pPr>
                      <a:r>
                        <a:rPr lang="en-US" altLang="zh-CN" sz="1400" kern="100" dirty="0" smtClean="0">
                          <a:effectLst/>
                        </a:rPr>
                        <a:t>Remaining</a:t>
                      </a:r>
                      <a:r>
                        <a:rPr lang="en-US" altLang="zh-CN" sz="1400" kern="100" baseline="0" dirty="0" smtClean="0">
                          <a:effectLst/>
                        </a:rPr>
                        <a:t> details</a:t>
                      </a:r>
                      <a:r>
                        <a:rPr lang="en-US" sz="1400" kern="100" dirty="0" smtClean="0">
                          <a:effectLst/>
                        </a:rPr>
                        <a:t> </a:t>
                      </a:r>
                      <a:r>
                        <a:rPr lang="en-US" sz="1400" kern="100" dirty="0">
                          <a:effectLst/>
                        </a:rPr>
                        <a:t>for sub-slot based PUCCH for HARQ-ACK</a:t>
                      </a:r>
                      <a:endParaRPr lang="zh-CN" sz="1400" kern="100" dirty="0"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Times"/>
                        <a:buChar char="•"/>
                      </a:pPr>
                      <a:r>
                        <a:rPr lang="en-US" altLang="zh-CN" sz="1400" kern="100" dirty="0" smtClean="0">
                          <a:effectLst/>
                        </a:rPr>
                        <a:t>Remaining</a:t>
                      </a:r>
                      <a:r>
                        <a:rPr lang="en-US" altLang="zh-CN" sz="1400" kern="100" baseline="0" dirty="0" smtClean="0">
                          <a:effectLst/>
                        </a:rPr>
                        <a:t> details </a:t>
                      </a:r>
                      <a:r>
                        <a:rPr lang="en-US" sz="1400" kern="100" dirty="0" smtClean="0">
                          <a:effectLst/>
                        </a:rPr>
                        <a:t>for </a:t>
                      </a:r>
                      <a:r>
                        <a:rPr lang="en-US" sz="1400" kern="100" dirty="0">
                          <a:effectLst/>
                        </a:rPr>
                        <a:t>separate HARQ-ACK codebook constructions for different service types</a:t>
                      </a:r>
                      <a:endParaRPr lang="zh-CN" sz="1400" kern="100" dirty="0">
                        <a:effectLst/>
                        <a:latin typeface="Calibri"/>
                        <a:ea typeface="Batang"/>
                        <a:cs typeface="Times New Roman"/>
                      </a:endParaRPr>
                    </a:p>
                  </a:txBody>
                  <a:tcPr marL="66244" marR="6624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OK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6244" marR="66244" marT="0" marB="0"/>
                </a:tc>
              </a:tr>
              <a:tr h="6849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PUSCH enhancements [5]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6244" marR="66244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Times"/>
                        <a:buChar char="•"/>
                      </a:pPr>
                      <a:r>
                        <a:rPr lang="en-US" sz="1400" kern="100" dirty="0">
                          <a:effectLst/>
                        </a:rPr>
                        <a:t>Down-selection of different options for enhanced PUSCH repetition for both DG and CG PUSCH</a:t>
                      </a:r>
                      <a:endParaRPr lang="zh-CN" sz="1400" kern="100" dirty="0">
                        <a:effectLst/>
                        <a:latin typeface="Calibri"/>
                        <a:ea typeface="Batang"/>
                        <a:cs typeface="Times New Roman"/>
                      </a:endParaRPr>
                    </a:p>
                  </a:txBody>
                  <a:tcPr marL="66244" marR="66244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Times"/>
                        <a:buChar char="•"/>
                      </a:pPr>
                      <a:r>
                        <a:rPr lang="en-US" altLang="zh-CN" sz="1400" kern="100" dirty="0" smtClean="0">
                          <a:effectLst/>
                        </a:rPr>
                        <a:t>Remaining</a:t>
                      </a:r>
                      <a:r>
                        <a:rPr lang="en-US" altLang="zh-CN" sz="1400" kern="100" baseline="0" dirty="0" smtClean="0">
                          <a:effectLst/>
                        </a:rPr>
                        <a:t> details of </a:t>
                      </a:r>
                      <a:r>
                        <a:rPr lang="en-US" sz="1400" kern="100" dirty="0" smtClean="0">
                          <a:effectLst/>
                        </a:rPr>
                        <a:t>enhanced </a:t>
                      </a:r>
                      <a:r>
                        <a:rPr lang="en-US" sz="1400" kern="100" dirty="0">
                          <a:effectLst/>
                        </a:rPr>
                        <a:t>PUSCH repetition for both DG and CG PUSCH based on option 4</a:t>
                      </a:r>
                      <a:endParaRPr lang="zh-CN" sz="1400" kern="100" dirty="0">
                        <a:effectLst/>
                        <a:latin typeface="Calibri"/>
                        <a:ea typeface="Batang"/>
                        <a:cs typeface="Times New Roman"/>
                      </a:endParaRPr>
                    </a:p>
                  </a:txBody>
                  <a:tcPr marL="66244" marR="6624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A bit slow</a:t>
                      </a:r>
                      <a:endParaRPr lang="zh-CN" sz="1400" kern="1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6244" marR="66244" marT="0" marB="0"/>
                </a:tc>
              </a:tr>
              <a:tr h="18265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Enhanced scheduling/HARQ [6]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6244" marR="66244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Times"/>
                        <a:buChar char="•"/>
                      </a:pPr>
                      <a:r>
                        <a:rPr lang="en-US" sz="1400" kern="100" dirty="0">
                          <a:effectLst/>
                        </a:rPr>
                        <a:t>Identification of different options for out-of-order HARQ-ACK for PDSCH</a:t>
                      </a:r>
                      <a:endParaRPr lang="zh-CN" sz="1400" kern="100" dirty="0"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Times"/>
                        <a:buChar char="•"/>
                      </a:pPr>
                      <a:r>
                        <a:rPr lang="en-US" sz="1400" kern="100" dirty="0">
                          <a:effectLst/>
                        </a:rPr>
                        <a:t>Identification of different options for out-of-order PUSCH scheduling</a:t>
                      </a:r>
                      <a:endParaRPr lang="zh-CN" sz="1400" kern="100" dirty="0"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Times"/>
                        <a:buChar char="•"/>
                      </a:pPr>
                      <a:r>
                        <a:rPr lang="en-US" sz="1400" kern="100" dirty="0">
                          <a:effectLst/>
                        </a:rPr>
                        <a:t>Identification of different options for overlapping PDSCHs</a:t>
                      </a:r>
                      <a:endParaRPr lang="zh-CN" sz="1400" kern="100" dirty="0">
                        <a:effectLst/>
                        <a:latin typeface="Calibri"/>
                        <a:ea typeface="Batang"/>
                        <a:cs typeface="Times New Roman"/>
                      </a:endParaRPr>
                    </a:p>
                  </a:txBody>
                  <a:tcPr marL="66244" marR="66244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Times"/>
                        <a:buChar char="•"/>
                      </a:pPr>
                      <a:r>
                        <a:rPr lang="en-US" sz="1400" kern="100" dirty="0">
                          <a:effectLst/>
                        </a:rPr>
                        <a:t>Down-selection from different options for out-of-order HARQ-ACK for PDSCH and detailed design</a:t>
                      </a:r>
                      <a:endParaRPr lang="zh-CN" sz="1400" kern="100" dirty="0"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Times"/>
                        <a:buChar char="•"/>
                      </a:pPr>
                      <a:r>
                        <a:rPr lang="en-US" sz="1400" kern="100" dirty="0">
                          <a:effectLst/>
                        </a:rPr>
                        <a:t>Down-selection from different options for out-of-order PUSCH scheduling and detailed design</a:t>
                      </a:r>
                      <a:endParaRPr lang="zh-CN" sz="1400" kern="100" dirty="0"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Times"/>
                        <a:buChar char="•"/>
                      </a:pPr>
                      <a:r>
                        <a:rPr lang="en-US" sz="1400" kern="100" dirty="0">
                          <a:effectLst/>
                        </a:rPr>
                        <a:t>Down-selection from different options for overlapping PDSCHs and detailed design</a:t>
                      </a:r>
                      <a:endParaRPr lang="zh-CN" sz="1400" kern="100" dirty="0">
                        <a:effectLst/>
                        <a:latin typeface="Calibri"/>
                        <a:ea typeface="Batang"/>
                        <a:cs typeface="Times New Roman"/>
                      </a:endParaRPr>
                    </a:p>
                  </a:txBody>
                  <a:tcPr marL="66244" marR="6624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FF0000"/>
                          </a:solidFill>
                          <a:effectLst/>
                        </a:rPr>
                        <a:t>Slow</a:t>
                      </a:r>
                      <a:endParaRPr lang="zh-CN" sz="1400" kern="100" dirty="0">
                        <a:solidFill>
                          <a:srgbClr val="FF0000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6244" marR="66244" marT="0" marB="0"/>
                </a:tc>
              </a:tr>
              <a:tr h="115783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UL inter-UE multiplexing [7]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6244" marR="66244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Times"/>
                        <a:buChar char="•"/>
                      </a:pPr>
                      <a:r>
                        <a:rPr lang="en-US" sz="1400" kern="100">
                          <a:effectLst/>
                        </a:rPr>
                        <a:t>Basic framework for UL cancelation scheme</a:t>
                      </a:r>
                      <a:endParaRPr lang="zh-CN" sz="1400" kern="100"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Times"/>
                        <a:buChar char="•"/>
                      </a:pPr>
                      <a:r>
                        <a:rPr lang="en-US" sz="1400" kern="100">
                          <a:effectLst/>
                        </a:rPr>
                        <a:t>Basis framework for UL power control scheme for DG-PUSCH</a:t>
                      </a:r>
                      <a:endParaRPr lang="zh-CN" sz="1400" kern="100">
                        <a:effectLst/>
                        <a:latin typeface="Calibri"/>
                        <a:ea typeface="Batang"/>
                        <a:cs typeface="Times New Roman"/>
                      </a:endParaRPr>
                    </a:p>
                  </a:txBody>
                  <a:tcPr marL="66244" marR="66244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Times"/>
                        <a:buChar char="•"/>
                      </a:pPr>
                      <a:r>
                        <a:rPr lang="en-US" altLang="zh-CN" sz="1400" kern="100" dirty="0" smtClean="0">
                          <a:effectLst/>
                        </a:rPr>
                        <a:t>Remaining</a:t>
                      </a:r>
                      <a:r>
                        <a:rPr lang="en-US" altLang="zh-CN" sz="1400" kern="100" baseline="0" dirty="0" smtClean="0">
                          <a:effectLst/>
                        </a:rPr>
                        <a:t> details </a:t>
                      </a:r>
                      <a:r>
                        <a:rPr lang="en-US" sz="1400" kern="100" dirty="0" smtClean="0">
                          <a:effectLst/>
                        </a:rPr>
                        <a:t>for </a:t>
                      </a:r>
                      <a:r>
                        <a:rPr lang="en-US" sz="1400" kern="100" dirty="0">
                          <a:effectLst/>
                        </a:rPr>
                        <a:t>UL cancelation scheme</a:t>
                      </a:r>
                      <a:endParaRPr lang="zh-CN" sz="1400" kern="100" dirty="0"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Times"/>
                        <a:buChar char="•"/>
                      </a:pPr>
                      <a:r>
                        <a:rPr lang="en-US" altLang="zh-CN" sz="1400" kern="100" dirty="0" smtClean="0">
                          <a:effectLst/>
                        </a:rPr>
                        <a:t>Remaining</a:t>
                      </a:r>
                      <a:r>
                        <a:rPr lang="en-US" altLang="zh-CN" sz="1400" kern="100" baseline="0" dirty="0" smtClean="0">
                          <a:effectLst/>
                        </a:rPr>
                        <a:t> details </a:t>
                      </a:r>
                      <a:r>
                        <a:rPr lang="en-US" sz="1400" kern="100" dirty="0" smtClean="0">
                          <a:effectLst/>
                        </a:rPr>
                        <a:t>for </a:t>
                      </a:r>
                      <a:r>
                        <a:rPr lang="en-US" sz="1400" kern="100" dirty="0">
                          <a:effectLst/>
                        </a:rPr>
                        <a:t>UL power control scheme for DG-PUSCH</a:t>
                      </a:r>
                      <a:endParaRPr lang="zh-CN" sz="1400" kern="100" dirty="0"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Times"/>
                        <a:buChar char="•"/>
                      </a:pPr>
                      <a:r>
                        <a:rPr lang="en-US" sz="1400" kern="100" dirty="0">
                          <a:effectLst/>
                        </a:rPr>
                        <a:t>Down-selection of solutions </a:t>
                      </a:r>
                      <a:r>
                        <a:rPr lang="en-US" sz="1400" kern="100" dirty="0" smtClean="0">
                          <a:effectLst/>
                        </a:rPr>
                        <a:t>and detailed design for </a:t>
                      </a:r>
                      <a:r>
                        <a:rPr lang="en-US" sz="1400" kern="100" dirty="0">
                          <a:effectLst/>
                        </a:rPr>
                        <a:t>UL power control scheme for CG-PUSCH</a:t>
                      </a:r>
                      <a:endParaRPr lang="zh-CN" sz="1400" kern="100" dirty="0">
                        <a:effectLst/>
                        <a:latin typeface="Calibri"/>
                        <a:ea typeface="Batang"/>
                        <a:cs typeface="Times New Roman"/>
                      </a:endParaRPr>
                    </a:p>
                  </a:txBody>
                  <a:tcPr marL="66244" marR="6624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OK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6244" marR="66244" marT="0" marB="0"/>
                </a:tc>
              </a:tr>
              <a:tr h="45663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Enhanced UL configured grant [8]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6244" marR="66244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Times"/>
                        <a:buChar char="•"/>
                      </a:pPr>
                      <a:r>
                        <a:rPr lang="en-US" sz="1400" kern="100">
                          <a:effectLst/>
                        </a:rPr>
                        <a:t>Basic framework for multiple active configured grant</a:t>
                      </a:r>
                      <a:endParaRPr lang="zh-CN" sz="1400" kern="100">
                        <a:effectLst/>
                        <a:latin typeface="Calibri"/>
                        <a:ea typeface="Batang"/>
                        <a:cs typeface="Times New Roman"/>
                      </a:endParaRPr>
                    </a:p>
                  </a:txBody>
                  <a:tcPr marL="66244" marR="66244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Times"/>
                        <a:buChar char="•"/>
                      </a:pPr>
                      <a:r>
                        <a:rPr lang="en-US" altLang="zh-CN" sz="1400" kern="100" dirty="0" smtClean="0">
                          <a:effectLst/>
                        </a:rPr>
                        <a:t>Remaining</a:t>
                      </a:r>
                      <a:r>
                        <a:rPr lang="en-US" altLang="zh-CN" sz="1400" kern="100" baseline="0" dirty="0" smtClean="0">
                          <a:effectLst/>
                        </a:rPr>
                        <a:t> details </a:t>
                      </a:r>
                      <a:r>
                        <a:rPr lang="en-US" sz="1400" kern="100" dirty="0" smtClean="0">
                          <a:effectLst/>
                        </a:rPr>
                        <a:t>for </a:t>
                      </a:r>
                      <a:r>
                        <a:rPr lang="en-US" sz="1400" kern="100" dirty="0">
                          <a:effectLst/>
                        </a:rPr>
                        <a:t>multiple active configured grant</a:t>
                      </a:r>
                      <a:endParaRPr lang="zh-CN" sz="1400" kern="100" dirty="0">
                        <a:effectLst/>
                        <a:latin typeface="Calibri"/>
                        <a:ea typeface="Batang"/>
                        <a:cs typeface="Times New Roman"/>
                      </a:endParaRPr>
                    </a:p>
                  </a:txBody>
                  <a:tcPr marL="66244" marR="6624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OK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6244" marR="66244" marT="0" marB="0"/>
                </a:tc>
              </a:tr>
              <a:tr h="684956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IIOT [2]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6244" marR="6624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UL intra-UE  UL data/control and control/control collision handling [9]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6244" marR="66244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Times"/>
                        <a:buChar char="•"/>
                      </a:pPr>
                      <a:r>
                        <a:rPr lang="en-US" sz="1400" kern="100">
                          <a:effectLst/>
                        </a:rPr>
                        <a:t>18 scenarios identified for UL intra-UE channel collision [7]</a:t>
                      </a:r>
                      <a:endParaRPr lang="zh-CN" sz="1400" kern="100">
                        <a:effectLst/>
                        <a:latin typeface="Calibri"/>
                        <a:ea typeface="Batang"/>
                        <a:cs typeface="Times New Roman"/>
                      </a:endParaRPr>
                    </a:p>
                  </a:txBody>
                  <a:tcPr marL="66244" marR="66244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Times"/>
                        <a:buChar char="•"/>
                      </a:pPr>
                      <a:r>
                        <a:rPr lang="en-US" altLang="zh-CN" sz="1400" kern="100" baseline="0" dirty="0" smtClean="0">
                          <a:effectLst/>
                        </a:rPr>
                        <a:t>Design </a:t>
                      </a:r>
                      <a:r>
                        <a:rPr lang="en-US" sz="1400" kern="100" dirty="0" smtClean="0">
                          <a:effectLst/>
                        </a:rPr>
                        <a:t>for </a:t>
                      </a:r>
                      <a:r>
                        <a:rPr lang="en-US" sz="1400" kern="100" dirty="0">
                          <a:effectLst/>
                        </a:rPr>
                        <a:t>the identified </a:t>
                      </a:r>
                      <a:r>
                        <a:rPr lang="en-US" sz="1400" kern="100" dirty="0" smtClean="0">
                          <a:effectLst/>
                        </a:rPr>
                        <a:t>18 scenarios</a:t>
                      </a:r>
                      <a:endParaRPr lang="zh-CN" sz="1400" kern="100" dirty="0">
                        <a:effectLst/>
                        <a:latin typeface="Calibri"/>
                        <a:ea typeface="Batang"/>
                        <a:cs typeface="Times New Roman"/>
                      </a:endParaRPr>
                    </a:p>
                  </a:txBody>
                  <a:tcPr marL="66244" marR="6624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FF0000"/>
                          </a:solidFill>
                          <a:effectLst/>
                        </a:rPr>
                        <a:t>Slow</a:t>
                      </a:r>
                      <a:endParaRPr lang="zh-CN" sz="1400" kern="100" dirty="0">
                        <a:solidFill>
                          <a:srgbClr val="FF0000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6244" marR="66244" marT="0" marB="0"/>
                </a:tc>
              </a:tr>
              <a:tr h="66162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DL SPS enhancements [10]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6244" marR="66244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Times"/>
                        <a:buChar char="•"/>
                      </a:pPr>
                      <a:r>
                        <a:rPr lang="en-US" sz="1400" kern="100">
                          <a:effectLst/>
                        </a:rPr>
                        <a:t>Shorter DL SPS periodicity down to 1slot</a:t>
                      </a:r>
                      <a:endParaRPr lang="zh-CN" sz="1400" kern="100"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Times"/>
                        <a:buChar char="•"/>
                      </a:pPr>
                      <a:r>
                        <a:rPr lang="en-US" sz="1400" kern="100">
                          <a:effectLst/>
                        </a:rPr>
                        <a:t>Multiple active DL SPS configurations</a:t>
                      </a:r>
                      <a:endParaRPr lang="zh-CN" sz="1400" kern="100">
                        <a:effectLst/>
                        <a:latin typeface="Calibri"/>
                        <a:ea typeface="Batang"/>
                        <a:cs typeface="Times New Roman"/>
                      </a:endParaRPr>
                    </a:p>
                  </a:txBody>
                  <a:tcPr marL="66244" marR="66244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Times"/>
                        <a:buChar char="•"/>
                      </a:pPr>
                      <a:r>
                        <a:rPr lang="en-US" sz="1400" kern="100" dirty="0">
                          <a:effectLst/>
                        </a:rPr>
                        <a:t>Detailed design for DL SPS enhancements, in particular HARQ-ACK feedback design</a:t>
                      </a:r>
                      <a:endParaRPr lang="zh-CN" sz="1400" kern="100" dirty="0">
                        <a:effectLst/>
                        <a:latin typeface="Calibri"/>
                        <a:ea typeface="Batang"/>
                        <a:cs typeface="Times New Roman"/>
                      </a:endParaRPr>
                    </a:p>
                  </a:txBody>
                  <a:tcPr marL="66244" marR="6624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OK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6244" marR="66244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53327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10566400" cy="1131887"/>
          </a:xfrm>
        </p:spPr>
        <p:txBody>
          <a:bodyPr/>
          <a:lstStyle/>
          <a:p>
            <a:pPr algn="l" defTabSz="639445"/>
            <a:r>
              <a:rPr lang="en-US" altLang="zh-CN" sz="4000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Potential scope adjustment</a:t>
            </a:r>
            <a:endParaRPr lang="zh-CN" altLang="en-US" sz="4000" b="1" dirty="0">
              <a:solidFill>
                <a:schemeClr val="tx2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1473" y="1041528"/>
            <a:ext cx="12035790" cy="7868009"/>
          </a:xfrm>
        </p:spPr>
        <p:txBody>
          <a:bodyPr>
            <a:normAutofit lnSpcReduction="10000"/>
          </a:bodyPr>
          <a:lstStyle/>
          <a:p>
            <a:r>
              <a:rPr lang="en-US" altLang="en-US" sz="2800" dirty="0" smtClean="0"/>
              <a:t>There is no dedicated RAN1 TU allocated to IIOT WI, the RAN1 impact of IIOT WI is organized together with </a:t>
            </a:r>
            <a:r>
              <a:rPr lang="en-US" altLang="en-US" sz="2800" dirty="0" err="1" smtClean="0"/>
              <a:t>eURLLC</a:t>
            </a:r>
            <a:r>
              <a:rPr lang="en-US" altLang="en-US" sz="2800" dirty="0" smtClean="0"/>
              <a:t> WI</a:t>
            </a:r>
          </a:p>
          <a:p>
            <a:r>
              <a:rPr lang="en-US" altLang="en-US" sz="2800" dirty="0" smtClean="0"/>
              <a:t>Based on the current progress, there is high risk to complete the following items on time, which are related to intra-UE multiplexing between different service priority (e.g. </a:t>
            </a:r>
            <a:r>
              <a:rPr lang="en-US" altLang="en-US" sz="2800" dirty="0" err="1" smtClean="0"/>
              <a:t>eMBB</a:t>
            </a:r>
            <a:r>
              <a:rPr lang="en-US" altLang="en-US" sz="2800" dirty="0" smtClean="0"/>
              <a:t> and URLLC) </a:t>
            </a:r>
          </a:p>
          <a:p>
            <a:pPr lvl="1"/>
            <a:r>
              <a:rPr lang="en-US" altLang="zh-CN" sz="2400" kern="100" dirty="0"/>
              <a:t>Enhanced scheduling/HARQ</a:t>
            </a:r>
          </a:p>
          <a:p>
            <a:pPr lvl="2"/>
            <a:r>
              <a:rPr lang="en-US" altLang="zh-CN" sz="2400" kern="100" dirty="0"/>
              <a:t>out-of-order HARQ-ACK for PDSCH</a:t>
            </a:r>
            <a:endParaRPr lang="zh-CN" altLang="zh-CN" sz="2400" kern="100" dirty="0"/>
          </a:p>
          <a:p>
            <a:pPr lvl="2"/>
            <a:r>
              <a:rPr lang="en-US" altLang="zh-CN" sz="2400" kern="100" dirty="0"/>
              <a:t>out-of-order PUSCH scheduling</a:t>
            </a:r>
            <a:endParaRPr lang="zh-CN" altLang="zh-CN" sz="2400" kern="100" dirty="0"/>
          </a:p>
          <a:p>
            <a:pPr lvl="2"/>
            <a:r>
              <a:rPr lang="en-US" altLang="en-US" sz="2400" kern="100" dirty="0"/>
              <a:t>Handling of </a:t>
            </a:r>
            <a:r>
              <a:rPr lang="en-US" altLang="zh-CN" sz="2400" kern="100" dirty="0"/>
              <a:t>overlapping PDSCHs</a:t>
            </a:r>
            <a:endParaRPr lang="zh-CN" altLang="zh-CN" sz="2400" kern="100" dirty="0"/>
          </a:p>
          <a:p>
            <a:pPr lvl="1"/>
            <a:r>
              <a:rPr lang="en-US" altLang="zh-CN" sz="2400" kern="100" dirty="0"/>
              <a:t>UL data/control and control/control collision handling</a:t>
            </a:r>
            <a:endParaRPr lang="en-US" altLang="en-US" sz="2400" kern="100" dirty="0"/>
          </a:p>
          <a:p>
            <a:r>
              <a:rPr lang="en-US" altLang="en-US" sz="2800" dirty="0"/>
              <a:t>Potential </a:t>
            </a:r>
            <a:r>
              <a:rPr lang="en-US" altLang="en-US" sz="2800" dirty="0" smtClean="0"/>
              <a:t>solutions</a:t>
            </a:r>
          </a:p>
          <a:p>
            <a:pPr lvl="1"/>
            <a:r>
              <a:rPr lang="en-US" altLang="en-US" sz="2400" dirty="0" smtClean="0"/>
              <a:t>Option 1: Down-scope these items from current Rel-16 WIs and postpone to Rel-17</a:t>
            </a:r>
          </a:p>
          <a:p>
            <a:pPr lvl="1"/>
            <a:r>
              <a:rPr lang="en-US" altLang="en-US" sz="2400" dirty="0" smtClean="0"/>
              <a:t>Option 2: De-prioritize these items in RAN1 discussion</a:t>
            </a:r>
          </a:p>
          <a:p>
            <a:pPr lvl="1"/>
            <a:r>
              <a:rPr lang="en-US" altLang="en-US" sz="2400" dirty="0" smtClean="0"/>
              <a:t>Option 3: Narrow-down the scope to only consider the simple solutions to these items, for example</a:t>
            </a:r>
          </a:p>
          <a:p>
            <a:pPr lvl="2"/>
            <a:r>
              <a:rPr lang="en-US" altLang="en-US" sz="2400" kern="100" dirty="0"/>
              <a:t>For </a:t>
            </a:r>
            <a:r>
              <a:rPr lang="en-US" altLang="zh-CN" sz="2400" kern="100" dirty="0"/>
              <a:t>out-of-order HARQ-ACK for PDSCH and out-of-order PUSCH scheduling, only consider the </a:t>
            </a:r>
            <a:r>
              <a:rPr lang="en-US" altLang="zh-CN" sz="2400" kern="100" dirty="0" smtClean="0"/>
              <a:t>out-of-order operation with same processing timeline</a:t>
            </a:r>
          </a:p>
          <a:p>
            <a:pPr lvl="2"/>
            <a:r>
              <a:rPr lang="en-US" altLang="zh-CN" sz="2400" kern="100" dirty="0" smtClean="0"/>
              <a:t>For </a:t>
            </a:r>
            <a:r>
              <a:rPr lang="en-US" altLang="zh-CN" sz="2400" kern="100" dirty="0"/>
              <a:t>UL data/control and control/control collision </a:t>
            </a:r>
            <a:r>
              <a:rPr lang="en-US" altLang="zh-CN" sz="2400" kern="100" dirty="0" smtClean="0"/>
              <a:t>handling, only consider the dropping of low priority channel when collides with high priority channel</a:t>
            </a:r>
            <a:endParaRPr lang="zh-CN" altLang="zh-CN" sz="2400" kern="100" dirty="0"/>
          </a:p>
          <a:p>
            <a:pPr lvl="2"/>
            <a:endParaRPr lang="en-US" altLang="en-US" sz="1700" dirty="0"/>
          </a:p>
          <a:p>
            <a:pPr lvl="1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879891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10566400" cy="1131887"/>
          </a:xfrm>
        </p:spPr>
        <p:txBody>
          <a:bodyPr/>
          <a:lstStyle/>
          <a:p>
            <a:pPr algn="l" defTabSz="639445"/>
            <a:r>
              <a:rPr lang="en-US" altLang="zh-CN" sz="4000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References</a:t>
            </a:r>
            <a:endParaRPr lang="zh-CN" altLang="en-US" sz="4000" b="1" dirty="0">
              <a:solidFill>
                <a:schemeClr val="tx2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1473" y="1041528"/>
            <a:ext cx="12035790" cy="786800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400" dirty="0"/>
              <a:t>[1]. RP-191584, Revised WID: Physical Layer Enhancements for NR Ultra-Reliable and Low Latency Communication (URLLC), Huawei, </a:t>
            </a:r>
            <a:r>
              <a:rPr lang="en-US" altLang="zh-CN" sz="2400" dirty="0" err="1"/>
              <a:t>HiSilicon</a:t>
            </a:r>
            <a:endParaRPr lang="zh-CN" altLang="zh-CN" sz="2400" dirty="0"/>
          </a:p>
          <a:p>
            <a:pPr marL="0" indent="0">
              <a:buNone/>
            </a:pPr>
            <a:r>
              <a:rPr lang="en-US" altLang="zh-CN" sz="2400" dirty="0"/>
              <a:t>[2]. RP-191561, Revised WID: Support of NR Industrial Internet of Things (</a:t>
            </a:r>
            <a:r>
              <a:rPr lang="en-US" altLang="zh-CN" sz="2400" dirty="0" err="1"/>
              <a:t>IoT</a:t>
            </a:r>
            <a:r>
              <a:rPr lang="en-US" altLang="zh-CN" sz="2400" dirty="0"/>
              <a:t>), Nokia, Nokia Shanghai Bell</a:t>
            </a:r>
            <a:endParaRPr lang="zh-CN" altLang="zh-CN" sz="2400" dirty="0"/>
          </a:p>
          <a:p>
            <a:pPr marL="0" indent="0">
              <a:buNone/>
            </a:pPr>
            <a:r>
              <a:rPr lang="en-US" altLang="zh-CN" sz="2400" dirty="0"/>
              <a:t>[3]. R1-1909877, Summary of Friday afternoon offline discussion on PDCCH enhancements, Huawei</a:t>
            </a:r>
            <a:endParaRPr lang="zh-CN" altLang="zh-CN" sz="2400" dirty="0"/>
          </a:p>
          <a:p>
            <a:pPr marL="0" indent="0">
              <a:buNone/>
            </a:pPr>
            <a:r>
              <a:rPr lang="en-US" altLang="zh-CN" sz="2400" dirty="0"/>
              <a:t>[4]. R1-1909848, Offline summary#3 on UCI enhancements for URLLC, OPPO</a:t>
            </a:r>
            <a:endParaRPr lang="zh-CN" altLang="zh-CN" sz="2400" dirty="0"/>
          </a:p>
          <a:p>
            <a:pPr marL="0" indent="0">
              <a:buNone/>
            </a:pPr>
            <a:r>
              <a:rPr lang="en-US" altLang="zh-CN" sz="2400" dirty="0"/>
              <a:t>[5]. R1-1909826, Summary of Wednesday/Friday offline discussion on PUSCH enhancements for NR </a:t>
            </a:r>
            <a:r>
              <a:rPr lang="en-US" altLang="zh-CN" sz="2400" dirty="0" err="1"/>
              <a:t>eURLLC</a:t>
            </a:r>
            <a:r>
              <a:rPr lang="en-US" altLang="zh-CN" sz="2400" dirty="0"/>
              <a:t> (AI 7.2.6.3), Nokia, Nokia Shanghai Bell</a:t>
            </a:r>
            <a:endParaRPr lang="zh-CN" altLang="zh-CN" sz="2400" dirty="0"/>
          </a:p>
          <a:p>
            <a:pPr marL="0" indent="0">
              <a:buNone/>
            </a:pPr>
            <a:r>
              <a:rPr lang="en-US" altLang="zh-CN" sz="2400" dirty="0"/>
              <a:t>[6]. R1- 1909772, Summary #2 of Enhancements to Scheduling/HARQ, Qualcomm Incorporated</a:t>
            </a:r>
            <a:endParaRPr lang="zh-CN" altLang="zh-CN" sz="2400" dirty="0"/>
          </a:p>
          <a:p>
            <a:pPr marL="0" indent="0">
              <a:buNone/>
            </a:pPr>
            <a:r>
              <a:rPr lang="en-US" altLang="zh-CN" sz="2400" dirty="0"/>
              <a:t>[7]. </a:t>
            </a:r>
            <a:r>
              <a:rPr lang="zh-CN" altLang="zh-CN" sz="2400" dirty="0"/>
              <a:t>R1-1909774, Summary#2 of UL inter UE Tx prioritization/multiplexing, vivo</a:t>
            </a:r>
          </a:p>
          <a:p>
            <a:pPr marL="0" indent="0">
              <a:buNone/>
            </a:pPr>
            <a:r>
              <a:rPr lang="en-US" altLang="zh-CN" sz="2400" dirty="0"/>
              <a:t>[8]. R1-1909784, Offline Summary for 7.2.6.6 Enhanced UL configured grant transmission, NTT DOCOMO, INC.</a:t>
            </a:r>
            <a:endParaRPr lang="zh-CN" altLang="zh-CN" sz="2400" dirty="0"/>
          </a:p>
          <a:p>
            <a:pPr marL="0" indent="0">
              <a:buNone/>
            </a:pPr>
            <a:r>
              <a:rPr lang="en-US" altLang="zh-CN" sz="2400" dirty="0"/>
              <a:t>[9]. R1-1909492, Summary of email discussion [97-NR-05] on handling intra-UE collision scenarios for URLLC UCI enhancements, </a:t>
            </a:r>
            <a:r>
              <a:rPr lang="en-US" altLang="zh-CN" sz="2400" dirty="0" smtClean="0"/>
              <a:t>OPPO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 smtClean="0"/>
              <a:t>[10</a:t>
            </a:r>
            <a:r>
              <a:rPr lang="en-US" altLang="zh-CN" sz="2400" dirty="0"/>
              <a:t>]. R1-1909851, Summary#4 of 7.2.6.7 Others, LG Electronics</a:t>
            </a:r>
            <a:endParaRPr lang="zh-CN" altLang="zh-CN" sz="2400" dirty="0"/>
          </a:p>
          <a:p>
            <a:pPr lvl="2"/>
            <a:endParaRPr lang="en-US" altLang="en-US" sz="1700" dirty="0"/>
          </a:p>
          <a:p>
            <a:pPr lvl="1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4267235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88980" y="1688276"/>
            <a:ext cx="12030586" cy="7478646"/>
          </a:xfrm>
          <a:prstGeom prst="rect">
            <a:avLst/>
          </a:prstGeom>
          <a:solidFill>
            <a:srgbClr val="0076B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90179" tIns="45090" rIns="90179" bIns="45090"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098413" y="4798336"/>
            <a:ext cx="2611721" cy="639040"/>
          </a:xfrm>
          <a:prstGeom prst="rect">
            <a:avLst/>
          </a:prstGeom>
          <a:noFill/>
        </p:spPr>
        <p:txBody>
          <a:bodyPr wrap="square" lIns="90179" tIns="45090" rIns="90179" bIns="45090" rtlCol="0">
            <a:spAutoFit/>
          </a:bodyPr>
          <a:lstStyle/>
          <a:p>
            <a:pPr algn="ctr"/>
            <a:r>
              <a:rPr lang="en-US" altLang="zh-CN" sz="3600" kern="2000" dirty="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cs typeface="黑体"/>
              </a:rPr>
              <a:t>Thanks</a:t>
            </a:r>
            <a:endParaRPr lang="en-US" sz="3600" kern="2000" dirty="0">
              <a:solidFill>
                <a:schemeClr val="bg1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  <a:cs typeface="黑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5G培训统一模板" id="{840D738D-886E-44E6-8118-495ADA306A61}" vid="{BE16871E-D84A-4807-A00E-58F69D430C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5G培训统一模板</Template>
  <TotalTime>26317</TotalTime>
  <Words>726</Words>
  <Application>Microsoft Office PowerPoint</Application>
  <PresentationFormat>A3 纸张(297x420 毫米)</PresentationFormat>
  <Paragraphs>86</Paragraphs>
  <Slides>5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主题​​</vt:lpstr>
      <vt:lpstr>PowerPoint 演示文稿</vt:lpstr>
      <vt:lpstr>Overall progress of eURLLC and IIOT WI in RAN1</vt:lpstr>
      <vt:lpstr>Potential scope adjustment</vt:lpstr>
      <vt:lpstr>References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shenxd</dc:creator>
  <cp:lastModifiedBy>Xueming Pan</cp:lastModifiedBy>
  <cp:revision>1611</cp:revision>
  <cp:lastPrinted>2015-03-17T03:26:00Z</cp:lastPrinted>
  <dcterms:created xsi:type="dcterms:W3CDTF">2018-04-20T05:13:52Z</dcterms:created>
  <dcterms:modified xsi:type="dcterms:W3CDTF">2019-09-09T13:42:23Z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2052-10.1.0.5745</vt:lpwstr>
  </property>
</Properties>
</file>