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87" r:id="rId2"/>
    <p:sldId id="399" r:id="rId3"/>
    <p:sldId id="407" r:id="rId4"/>
    <p:sldId id="408" r:id="rId5"/>
    <p:sldId id="294" r:id="rId6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3738" autoAdjust="0"/>
  </p:normalViewPr>
  <p:slideViewPr>
    <p:cSldViewPr snapToGrid="0" snapToObjects="1">
      <p:cViewPr varScale="1">
        <p:scale>
          <a:sx n="45" d="100"/>
          <a:sy n="45" d="100"/>
        </p:scale>
        <p:origin x="-1542" y="-90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="" xmlns:a16="http://schemas.microsoft.com/office/drawing/2014/main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="" xmlns:a16="http://schemas.microsoft.com/office/drawing/2014/main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="" xmlns:a16="http://schemas.microsoft.com/office/drawing/2014/main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757363" y="6060997"/>
            <a:ext cx="9872661" cy="1982870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2113297" y="6297062"/>
            <a:ext cx="8833468" cy="895186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Views on NR light in Rel-17</a:t>
            </a: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="" xmlns:a16="http://schemas.microsoft.com/office/drawing/2014/main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      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RP-191902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Beach, USA,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16-20, 2019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Agenda item: 8.2.1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Use cases and design requirements for NR light 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201149"/>
            <a:ext cx="12035790" cy="787905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GB" altLang="zh-CN" sz="5800" dirty="0" smtClean="0"/>
              <a:t>Use cases</a:t>
            </a:r>
          </a:p>
          <a:p>
            <a:pPr lvl="1"/>
            <a:r>
              <a:rPr lang="en-GB" altLang="zh-CN" sz="4000"/>
              <a:t>Smart </a:t>
            </a:r>
            <a:r>
              <a:rPr lang="en-GB" altLang="zh-CN" sz="4000" smtClean="0"/>
              <a:t>wearable, </a:t>
            </a:r>
            <a:r>
              <a:rPr lang="en-GB" altLang="zh-CN" sz="4000" dirty="0"/>
              <a:t>e.g. smart watch, glasses, health care</a:t>
            </a:r>
            <a:endParaRPr lang="zh-CN" altLang="zh-CN" sz="4000" dirty="0"/>
          </a:p>
          <a:p>
            <a:pPr lvl="1"/>
            <a:r>
              <a:rPr lang="en-US" altLang="zh-CN" sz="4000" dirty="0"/>
              <a:t>Low end smartphones</a:t>
            </a:r>
            <a:endParaRPr lang="zh-CN" altLang="zh-CN" sz="4000" dirty="0"/>
          </a:p>
          <a:p>
            <a:pPr lvl="1"/>
            <a:r>
              <a:rPr lang="en-US" altLang="zh-CN" sz="4000" dirty="0"/>
              <a:t>Smart home appliances</a:t>
            </a:r>
          </a:p>
          <a:p>
            <a:pPr lvl="1"/>
            <a:r>
              <a:rPr lang="en-US" altLang="zh-CN" sz="4000" dirty="0"/>
              <a:t>High end MTC </a:t>
            </a:r>
          </a:p>
          <a:p>
            <a:r>
              <a:rPr lang="en-US" altLang="zh-CN" sz="5800" dirty="0"/>
              <a:t>Key design requirements</a:t>
            </a:r>
          </a:p>
          <a:p>
            <a:pPr lvl="1"/>
            <a:r>
              <a:rPr lang="en-GB" altLang="zh-CN" sz="4600" dirty="0"/>
              <a:t>Peak data rate: target peak data is scenario dependent.  </a:t>
            </a:r>
            <a:endParaRPr lang="zh-CN" altLang="zh-CN" sz="4600" dirty="0"/>
          </a:p>
          <a:p>
            <a:pPr lvl="2"/>
            <a:r>
              <a:rPr lang="en-GB" altLang="zh-CN" sz="4600" dirty="0"/>
              <a:t>Relatively lower data rate for smart </a:t>
            </a:r>
            <a:r>
              <a:rPr lang="en-GB" altLang="zh-CN" sz="4600" dirty="0" err="1"/>
              <a:t>wearables</a:t>
            </a:r>
            <a:r>
              <a:rPr lang="en-GB" altLang="zh-CN" sz="4600" dirty="0"/>
              <a:t>, 10~100Mbps</a:t>
            </a:r>
            <a:endParaRPr lang="zh-CN" altLang="zh-CN" sz="4600" dirty="0"/>
          </a:p>
          <a:p>
            <a:pPr lvl="2"/>
            <a:r>
              <a:rPr lang="en-GB" altLang="zh-CN" sz="4600" dirty="0"/>
              <a:t>Higher data rate for low end smartphones, e.g. 200Mbps</a:t>
            </a:r>
            <a:endParaRPr lang="zh-CN" altLang="zh-CN" sz="4600" dirty="0"/>
          </a:p>
          <a:p>
            <a:pPr lvl="1"/>
            <a:r>
              <a:rPr lang="en-GB" altLang="zh-CN" sz="4600" dirty="0"/>
              <a:t>UE power consumption, </a:t>
            </a:r>
            <a:r>
              <a:rPr lang="en-GB" altLang="zh-CN" sz="4600" dirty="0" smtClean="0"/>
              <a:t>e.g. target </a:t>
            </a:r>
            <a:r>
              <a:rPr lang="en-GB" altLang="zh-CN" sz="4600" dirty="0"/>
              <a:t>for 2 week battery life for smart watch with typical usage (not standby only), with low battery capacity (e.g. &lt;500mAh)</a:t>
            </a:r>
            <a:endParaRPr lang="zh-CN" altLang="zh-CN" sz="4600" dirty="0"/>
          </a:p>
          <a:p>
            <a:pPr lvl="1"/>
            <a:r>
              <a:rPr lang="en-US" altLang="zh-CN" sz="4600" dirty="0"/>
              <a:t>Reduced device complexity and cost</a:t>
            </a:r>
            <a:endParaRPr lang="zh-CN" altLang="zh-CN" sz="4600" dirty="0"/>
          </a:p>
          <a:p>
            <a:pPr lvl="1"/>
            <a:r>
              <a:rPr lang="en-GB" altLang="zh-CN" sz="4600" dirty="0"/>
              <a:t>To enable a device design with smaller </a:t>
            </a:r>
            <a:r>
              <a:rPr lang="en-US" altLang="zh-CN" sz="4600" dirty="0" smtClean="0"/>
              <a:t>form factor</a:t>
            </a:r>
            <a:endParaRPr lang="zh-CN" altLang="zh-CN" sz="4600" dirty="0"/>
          </a:p>
          <a:p>
            <a:pPr lvl="1"/>
            <a:r>
              <a:rPr lang="en-US" altLang="zh-CN" sz="4600" dirty="0"/>
              <a:t>Typical </a:t>
            </a:r>
            <a:r>
              <a:rPr lang="en-US" altLang="zh-CN" sz="4600" dirty="0" err="1"/>
              <a:t>eMBB</a:t>
            </a:r>
            <a:r>
              <a:rPr lang="en-US" altLang="zh-CN" sz="4600" dirty="0"/>
              <a:t> service latency</a:t>
            </a:r>
            <a:endParaRPr lang="zh-CN" altLang="zh-CN" sz="4600" dirty="0"/>
          </a:p>
          <a:p>
            <a:pPr lvl="1"/>
            <a:r>
              <a:rPr lang="en-GB" altLang="zh-CN" sz="4600" dirty="0"/>
              <a:t>Seamless switching/service continuation across different devices, especially for wearable use case, e.g. a voice call to a smart watch can be switched to a smartphone without significant interruption, or vice versa</a:t>
            </a:r>
            <a:r>
              <a:rPr lang="en-GB" altLang="zh-CN" sz="4600" dirty="0" smtClean="0"/>
              <a:t>.</a:t>
            </a:r>
          </a:p>
          <a:p>
            <a:pPr marL="480060" lvl="1" indent="-480060">
              <a:buFont typeface="Arial" pitchFamily="34" charset="0"/>
              <a:buChar char="•"/>
            </a:pPr>
            <a:r>
              <a:rPr lang="en-GB" altLang="zh-CN" sz="5800" dirty="0"/>
              <a:t>The potential use cases for NR-light UEs are expected to be diverse, it is important to have a study phase to discuss and document the different use cases together with the key requirements.</a:t>
            </a:r>
            <a:endParaRPr lang="en-US" altLang="en-US" sz="5800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Potential enhancements for NR-light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432" y="809388"/>
            <a:ext cx="12449906" cy="8026272"/>
          </a:xfrm>
        </p:spPr>
        <p:txBody>
          <a:bodyPr>
            <a:noAutofit/>
          </a:bodyPr>
          <a:lstStyle/>
          <a:p>
            <a:pPr lvl="0"/>
            <a:r>
              <a:rPr lang="en-US" altLang="zh-CN" sz="3200" dirty="0"/>
              <a:t>UE complexity reduction techniques</a:t>
            </a:r>
            <a:endParaRPr lang="zh-CN" altLang="zh-CN" sz="3200" dirty="0"/>
          </a:p>
          <a:p>
            <a:pPr lvl="1"/>
            <a:r>
              <a:rPr lang="en-GB" altLang="zh-CN" sz="2400" dirty="0"/>
              <a:t>Reduced UE supported BW by reusing Rel-15 initial access design, e.g. DL BW down to 5MHz/10MHz for 15KHz/30KHz in FR1. UE capability of supported DL BW and UL BW should be decoupled. </a:t>
            </a:r>
            <a:endParaRPr lang="zh-CN" altLang="zh-CN" sz="2400" dirty="0"/>
          </a:p>
          <a:p>
            <a:pPr lvl="1"/>
            <a:r>
              <a:rPr lang="en-GB" altLang="zh-CN" sz="2400" dirty="0"/>
              <a:t>Efficient operation for reduced bandwidth </a:t>
            </a:r>
            <a:r>
              <a:rPr lang="en-GB" altLang="zh-CN" sz="2400" dirty="0" err="1"/>
              <a:t>Ues</a:t>
            </a:r>
            <a:r>
              <a:rPr lang="en-GB" altLang="zh-CN" sz="2400" dirty="0"/>
              <a:t> in a wideband system, including co-</a:t>
            </a:r>
            <a:r>
              <a:rPr lang="en-GB" altLang="zh-CN" sz="2400" dirty="0" err="1"/>
              <a:t>exitence</a:t>
            </a:r>
            <a:r>
              <a:rPr lang="en-GB" altLang="zh-CN" sz="2400" dirty="0"/>
              <a:t> with wideband </a:t>
            </a:r>
            <a:r>
              <a:rPr lang="en-GB" altLang="zh-CN" sz="2400" dirty="0" err="1"/>
              <a:t>Ues</a:t>
            </a:r>
            <a:r>
              <a:rPr lang="en-GB" altLang="zh-CN" sz="2400" dirty="0"/>
              <a:t>. </a:t>
            </a:r>
            <a:endParaRPr lang="zh-CN" altLang="zh-CN" sz="2400" dirty="0"/>
          </a:p>
          <a:p>
            <a:pPr lvl="1"/>
            <a:r>
              <a:rPr lang="en-GB" altLang="zh-CN" sz="2400" dirty="0"/>
              <a:t>Reduced UE Rx antennas, including 1Rx and 2Rx</a:t>
            </a:r>
            <a:endParaRPr lang="zh-CN" altLang="zh-CN" sz="2400" dirty="0"/>
          </a:p>
          <a:p>
            <a:pPr lvl="1"/>
            <a:r>
              <a:rPr lang="en-GB" altLang="zh-CN" sz="2400" dirty="0"/>
              <a:t>UE </a:t>
            </a:r>
            <a:r>
              <a:rPr lang="en-GB" altLang="zh-CN" sz="2400" dirty="0" err="1"/>
              <a:t>catetories</a:t>
            </a:r>
            <a:r>
              <a:rPr lang="en-GB" altLang="zh-CN" sz="2400" dirty="0"/>
              <a:t> targeting different data rates</a:t>
            </a:r>
            <a:endParaRPr lang="zh-CN" altLang="zh-CN" sz="2400" dirty="0"/>
          </a:p>
          <a:p>
            <a:pPr lvl="1"/>
            <a:r>
              <a:rPr lang="en-US" altLang="zh-CN" sz="2400" dirty="0"/>
              <a:t>PDCCH monitoring capability reduction</a:t>
            </a:r>
            <a:endParaRPr lang="zh-CN" altLang="zh-CN" sz="2400" dirty="0"/>
          </a:p>
          <a:p>
            <a:pPr lvl="1"/>
            <a:r>
              <a:rPr lang="en-US" altLang="zh-CN" sz="2400" dirty="0"/>
              <a:t>Relaxed UE processing time capability</a:t>
            </a:r>
            <a:endParaRPr lang="zh-CN" altLang="zh-CN" sz="2400" dirty="0"/>
          </a:p>
          <a:p>
            <a:r>
              <a:rPr lang="en-GB" altLang="zh-CN" sz="3200" dirty="0"/>
              <a:t>Further UE power saving beyond Rel-16 for RRC IDLE/INACTIVE and RRC CONNECTED states, details refer to [1] </a:t>
            </a:r>
            <a:endParaRPr lang="zh-CN" altLang="zh-CN" sz="3200" dirty="0"/>
          </a:p>
          <a:p>
            <a:pPr lvl="0"/>
            <a:r>
              <a:rPr lang="en-GB" altLang="zh-CN" sz="3200" dirty="0"/>
              <a:t>New UE power class with lower </a:t>
            </a:r>
            <a:r>
              <a:rPr lang="en-GB" altLang="zh-CN" sz="3200" dirty="0" err="1"/>
              <a:t>Tx</a:t>
            </a:r>
            <a:r>
              <a:rPr lang="en-GB" altLang="zh-CN" sz="3200" dirty="0"/>
              <a:t> power</a:t>
            </a:r>
          </a:p>
          <a:p>
            <a:pPr lvl="1"/>
            <a:r>
              <a:rPr lang="en-GB" altLang="zh-CN" sz="2300" dirty="0" smtClean="0"/>
              <a:t>A </a:t>
            </a:r>
            <a:r>
              <a:rPr lang="en-GB" altLang="zh-CN" sz="2300" dirty="0"/>
              <a:t>UE design with integrated transceiver and PA can be enabled by a lower </a:t>
            </a:r>
            <a:r>
              <a:rPr lang="en-GB" altLang="zh-CN" sz="2300" dirty="0" err="1"/>
              <a:t>Tx</a:t>
            </a:r>
            <a:r>
              <a:rPr lang="en-GB" altLang="zh-CN" sz="2300" dirty="0"/>
              <a:t> power class, which provides significant benefit for reducing device size and cost</a:t>
            </a:r>
            <a:endParaRPr lang="zh-CN" altLang="zh-CN" sz="2300" dirty="0"/>
          </a:p>
          <a:p>
            <a:pPr lvl="0"/>
            <a:r>
              <a:rPr lang="en-GB" altLang="zh-CN" sz="3200" dirty="0"/>
              <a:t>Coverage compensation focusing on coverage loss due to NR-light features, for example reduced UE Rx antenna, reduced BW, lower UE </a:t>
            </a:r>
            <a:r>
              <a:rPr lang="en-GB" altLang="zh-CN" sz="3200" dirty="0" err="1"/>
              <a:t>Tx</a:t>
            </a:r>
            <a:r>
              <a:rPr lang="en-GB" altLang="zh-CN" sz="3200" dirty="0"/>
              <a:t> power class, etc. </a:t>
            </a:r>
            <a:endParaRPr lang="zh-CN" altLang="zh-CN" sz="3200" dirty="0"/>
          </a:p>
          <a:p>
            <a:r>
              <a:rPr lang="en-GB" altLang="zh-CN" sz="3200" dirty="0"/>
              <a:t>Seamless switching/service continuation across different devices 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798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Other considerations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432" y="915713"/>
            <a:ext cx="12449906" cy="8026272"/>
          </a:xfrm>
        </p:spPr>
        <p:txBody>
          <a:bodyPr>
            <a:noAutofit/>
          </a:bodyPr>
          <a:lstStyle/>
          <a:p>
            <a:pPr lvl="0"/>
            <a:r>
              <a:rPr lang="en-US" altLang="en-US" sz="3200" dirty="0"/>
              <a:t>The potential scope of NR-light may overlap with other Rel-17 working areas</a:t>
            </a:r>
          </a:p>
          <a:p>
            <a:pPr lvl="1"/>
            <a:r>
              <a:rPr lang="en-US" altLang="en-US" sz="2800" dirty="0" smtClean="0"/>
              <a:t>The power saving features proposed in NR light overlap with the Rel-17 further enhanced UE power saving. </a:t>
            </a:r>
          </a:p>
          <a:p>
            <a:pPr lvl="2"/>
            <a:r>
              <a:rPr lang="en-GB" altLang="zh-CN" sz="2800" dirty="0"/>
              <a:t>The UE power saving features should be commonly applicable for both NR-light UEs and normal smartphones.</a:t>
            </a:r>
            <a:endParaRPr lang="en-US" altLang="en-US" sz="2800" dirty="0" smtClean="0"/>
          </a:p>
          <a:p>
            <a:pPr lvl="1"/>
            <a:r>
              <a:rPr lang="en-US" altLang="en-US" sz="2800" dirty="0" smtClean="0"/>
              <a:t>The coverage compensation features proposed in NR light overlap with the Rel-17 coverage </a:t>
            </a:r>
          </a:p>
          <a:p>
            <a:pPr lvl="2"/>
            <a:r>
              <a:rPr lang="en-GB" altLang="zh-CN" sz="2800" dirty="0"/>
              <a:t>The </a:t>
            </a:r>
            <a:r>
              <a:rPr lang="en-US" altLang="en-US" sz="2800"/>
              <a:t>coverage </a:t>
            </a:r>
            <a:r>
              <a:rPr lang="en-US" altLang="en-US" sz="2800" smtClean="0"/>
              <a:t>enhancement </a:t>
            </a:r>
            <a:r>
              <a:rPr lang="en-US" altLang="en-US" sz="2800" dirty="0" smtClean="0"/>
              <a:t>features </a:t>
            </a:r>
            <a:r>
              <a:rPr lang="en-GB" altLang="zh-CN" sz="2800" dirty="0" smtClean="0"/>
              <a:t>should </a:t>
            </a:r>
            <a:r>
              <a:rPr lang="en-GB" altLang="zh-CN" sz="2800" dirty="0"/>
              <a:t>be commonly applicable for both NR-light UEs </a:t>
            </a:r>
            <a:r>
              <a:rPr lang="en-GB" altLang="zh-CN" sz="2800" dirty="0" smtClean="0"/>
              <a:t>and </a:t>
            </a:r>
            <a:r>
              <a:rPr lang="en-GB" altLang="zh-CN" sz="2800" dirty="0"/>
              <a:t>normal smartphones</a:t>
            </a:r>
            <a:r>
              <a:rPr lang="en-GB" altLang="zh-CN" sz="2800" dirty="0" smtClean="0"/>
              <a:t>.</a:t>
            </a:r>
          </a:p>
          <a:p>
            <a:r>
              <a:rPr lang="en-US" altLang="en-US" sz="3200" dirty="0" smtClean="0"/>
              <a:t>Reference</a:t>
            </a:r>
          </a:p>
          <a:p>
            <a:pPr lvl="1"/>
            <a:r>
              <a:rPr lang="en-US" altLang="en-US" sz="2700" dirty="0"/>
              <a:t>[1]</a:t>
            </a:r>
            <a:r>
              <a:rPr lang="en-GB" altLang="zh-CN" sz="2700" dirty="0"/>
              <a:t> RP-191901, </a:t>
            </a:r>
            <a:r>
              <a:rPr lang="en-US" altLang="zh-CN" sz="2700" dirty="0"/>
              <a:t>Views on Further enhanced NR UE power saving in </a:t>
            </a:r>
            <a:r>
              <a:rPr lang="en-US" altLang="zh-CN" sz="2700" dirty="0" smtClean="0"/>
              <a:t>Rel-17, vivo</a:t>
            </a:r>
            <a:endParaRPr lang="en-US" altLang="zh-CN" sz="2700" dirty="0"/>
          </a:p>
          <a:p>
            <a:pPr lvl="1"/>
            <a:endParaRPr lang="en-GB" altLang="zh-CN" sz="2700" dirty="0"/>
          </a:p>
          <a:p>
            <a:pPr lvl="1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60275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26321</TotalTime>
  <Words>476</Words>
  <Application>Microsoft Office PowerPoint</Application>
  <PresentationFormat>A3 纸张(297x420 毫米)</PresentationFormat>
  <Paragraphs>45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Use cases and design requirements for NR light </vt:lpstr>
      <vt:lpstr>Potential enhancements for NR-light</vt:lpstr>
      <vt:lpstr>Other considerations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Xueming Pan</cp:lastModifiedBy>
  <cp:revision>1626</cp:revision>
  <cp:lastPrinted>2015-03-17T03:26:00Z</cp:lastPrinted>
  <dcterms:created xsi:type="dcterms:W3CDTF">2018-04-20T05:13:52Z</dcterms:created>
  <dcterms:modified xsi:type="dcterms:W3CDTF">2019-09-09T13:41:03Z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