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6"/>
  </p:notesMasterIdLst>
  <p:handoutMasterIdLst>
    <p:handoutMasterId r:id="rId7"/>
  </p:handoutMasterIdLst>
  <p:sldIdLst>
    <p:sldId id="387" r:id="rId2"/>
    <p:sldId id="388" r:id="rId3"/>
    <p:sldId id="389" r:id="rId4"/>
    <p:sldId id="390" r:id="rId5"/>
  </p:sldIdLst>
  <p:sldSz cx="12192000" cy="6858000"/>
  <p:notesSz cx="9144000" cy="6858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7" userDrawn="1">
          <p15:clr>
            <a:srgbClr val="A4A3A4"/>
          </p15:clr>
        </p15:guide>
        <p15:guide id="2" pos="5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2C921"/>
    <a:srgbClr val="D9D9D9"/>
    <a:srgbClr val="BFBFBF"/>
    <a:srgbClr val="7F7F7F"/>
    <a:srgbClr val="000000"/>
    <a:srgbClr val="FFFFFF"/>
    <a:srgbClr val="99CCFF"/>
    <a:srgbClr val="FFFFCC"/>
    <a:srgbClr val="CCFF99"/>
    <a:srgbClr val="CC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29" autoAdjust="0"/>
    <p:restoredTop sz="96605" autoAdjust="0"/>
  </p:normalViewPr>
  <p:slideViewPr>
    <p:cSldViewPr snapToGrid="0">
      <p:cViewPr>
        <p:scale>
          <a:sx n="75" d="100"/>
          <a:sy n="75" d="100"/>
        </p:scale>
        <p:origin x="-1020" y="-258"/>
      </p:cViewPr>
      <p:guideLst>
        <p:guide orient="horz" pos="2387"/>
        <p:guide pos="5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0BA8B6-A5AF-4D4E-8522-F2DFFEB83F76}" type="datetimeFigureOut">
              <a:rPr lang="zh-CN" altLang="en-US" smtClean="0"/>
              <a:pPr/>
              <a:t>2019-09-06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FF23E7-6E27-48DE-AC9B-66C8794E48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43907-27A6-4EC5-A6C8-A940BBA718F3}" type="datetimeFigureOut">
              <a:rPr lang="zh-CN" altLang="en-US" smtClean="0"/>
              <a:pPr/>
              <a:t>2019-09-06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C8420-4606-4EA2-A5EC-4557BF9BD8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50662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B115C-5EE1-48CE-A84E-6CFF6D3A116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584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9642F-210A-4C7C-86DA-8E071B6D456A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0776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147DF-E11F-44FE-AEF8-95BF6134334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59819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495EB-9BBE-4170-946A-7B6530E733B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7912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2E1CD-9754-4FCB-96EB-0DA07D2A66F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31089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E5B9A-17E5-4719-94A9-82C01944FD6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602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18AB5-A76F-4B17-99B7-6515934732E3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88070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308-7531-4CF2-B3C3-11A04E9F04FF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9326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C7211-A218-4569-9EF5-29401418A448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401300" y="5433755"/>
            <a:ext cx="1518119" cy="12121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143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B1502-A21D-4A42-8887-54347738F090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7195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CB354-D6F9-4614-A6F5-C79D67EB9029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1041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66768-C4FE-488E-916C-50F72E542496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2019-09-06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1132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3GPP TSG RAN meeting #YY…"/>
          <p:cNvSpPr txBox="1"/>
          <p:nvPr/>
        </p:nvSpPr>
        <p:spPr>
          <a:xfrm>
            <a:off x="248697" y="227869"/>
            <a:ext cx="5847304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>
              <a:defRPr sz="4000"/>
            </a:pPr>
            <a:r>
              <a:rPr sz="2400" b="1" dirty="0"/>
              <a:t>3GPP TSG RAN meeting </a:t>
            </a:r>
            <a:r>
              <a:rPr sz="2400" b="1" dirty="0" smtClean="0"/>
              <a:t>#</a:t>
            </a:r>
            <a:r>
              <a:rPr lang="en-US" sz="2400" b="1" dirty="0" smtClean="0"/>
              <a:t>85</a:t>
            </a:r>
            <a:endParaRPr sz="2400" b="1" dirty="0"/>
          </a:p>
          <a:p>
            <a:pPr>
              <a:defRPr sz="4000"/>
            </a:pPr>
            <a:r>
              <a:rPr lang="en-GB" altLang="zh-CN" sz="2400" b="1" dirty="0" smtClean="0"/>
              <a:t>Newport </a:t>
            </a:r>
            <a:r>
              <a:rPr lang="en-GB" altLang="zh-CN" sz="2400" b="1" dirty="0" smtClean="0"/>
              <a:t>Beach, California, Sep. 16-20, </a:t>
            </a:r>
            <a:r>
              <a:rPr lang="en-GB" altLang="zh-CN" sz="2400" b="1" dirty="0" smtClean="0"/>
              <a:t>2019</a:t>
            </a:r>
            <a:endParaRPr sz="2400" b="1" dirty="0"/>
          </a:p>
          <a:p>
            <a:pPr algn="l">
              <a:defRPr sz="4000"/>
            </a:pPr>
            <a:r>
              <a:rPr sz="2400" b="1" dirty="0"/>
              <a:t>Agenda item: </a:t>
            </a:r>
            <a:r>
              <a:rPr lang="en-US" sz="2400" b="1" dirty="0" smtClean="0"/>
              <a:t>9.3.6</a:t>
            </a:r>
            <a:endParaRPr sz="2400" b="1" dirty="0"/>
          </a:p>
        </p:txBody>
      </p:sp>
      <p:sp>
        <p:nvSpPr>
          <p:cNvPr id="4" name="RP-17xxxx"/>
          <p:cNvSpPr txBox="1"/>
          <p:nvPr/>
        </p:nvSpPr>
        <p:spPr>
          <a:xfrm>
            <a:off x="10495670" y="290722"/>
            <a:ext cx="14667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/>
            </a:lvl1pPr>
          </a:lstStyle>
          <a:p>
            <a:r>
              <a:rPr sz="2400" b="1" dirty="0" smtClean="0"/>
              <a:t>RP-1</a:t>
            </a:r>
            <a:r>
              <a:rPr lang="en-US" sz="2400" b="1" dirty="0" smtClean="0"/>
              <a:t>91777</a:t>
            </a:r>
            <a:endParaRPr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5900" y="2451100"/>
            <a:ext cx="1168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latin typeface="Helvetica Neue Medium"/>
              </a:rPr>
              <a:t>Clarification on the scope of study on local NR positioning for </a:t>
            </a:r>
            <a:r>
              <a:rPr lang="en-US" altLang="zh-CN" sz="4000" dirty="0" smtClean="0">
                <a:latin typeface="Helvetica Neue Medium"/>
              </a:rPr>
              <a:t>NG-RAN</a:t>
            </a:r>
            <a:endParaRPr lang="zh-CN" altLang="en-US" sz="4000" dirty="0">
              <a:latin typeface="Helvetica Neue Medium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05400" y="4064000"/>
            <a:ext cx="15499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Helvetica Neue Medium"/>
              </a:rPr>
              <a:t>CMCC</a:t>
            </a:r>
            <a:endParaRPr lang="zh-CN" altLang="en-US" sz="3600" dirty="0">
              <a:latin typeface="Helvetica Neue Medium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7"/>
          <p:cNvSpPr txBox="1"/>
          <p:nvPr/>
        </p:nvSpPr>
        <p:spPr>
          <a:xfrm>
            <a:off x="342900" y="1268052"/>
            <a:ext cx="11099800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/>
              <a:t>The objective of this study item is to study the feasibility and specification impact on, [RAN3]</a:t>
            </a:r>
            <a:endParaRPr lang="zh-CN" altLang="zh-CN" sz="2400" i="1" dirty="0" smtClean="0"/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altLang="zh-CN" sz="2400" i="1" dirty="0" smtClean="0"/>
              <a:t> Local </a:t>
            </a:r>
            <a:r>
              <a:rPr lang="en-US" altLang="zh-CN" sz="2400" i="1" dirty="0" smtClean="0"/>
              <a:t>location management functionality including location of the LMF, potential new interface(s) (if any), impact on existing protocols, and coordination with the LMF in the 5GC</a:t>
            </a:r>
            <a:endParaRPr lang="zh-CN" altLang="zh-CN" sz="2400" i="1" dirty="0" smtClean="0"/>
          </a:p>
          <a:p>
            <a:pPr lvl="1">
              <a:buFont typeface="Arial" pitchFamily="34" charset="0"/>
              <a:buChar char="•"/>
            </a:pPr>
            <a:r>
              <a:rPr lang="en-US" altLang="zh-CN" sz="2400" i="1" dirty="0" smtClean="0"/>
              <a:t> NG </a:t>
            </a:r>
            <a:r>
              <a:rPr lang="en-US" altLang="zh-CN" sz="2400" i="1" dirty="0" smtClean="0"/>
              <a:t>RAN acting as LCS client. </a:t>
            </a:r>
            <a:endParaRPr lang="zh-CN" altLang="zh-CN" sz="2400" i="1" dirty="0" smtClean="0"/>
          </a:p>
          <a:p>
            <a:pPr>
              <a:spcBef>
                <a:spcPts val="1200"/>
              </a:spcBef>
            </a:pPr>
            <a:r>
              <a:rPr lang="en-US" altLang="zh-CN" sz="2400" i="1" dirty="0" smtClean="0"/>
              <a:t>SA working groups should be involved, if necessary.</a:t>
            </a:r>
            <a:endParaRPr lang="zh-CN" altLang="zh-CN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94511" y="296857"/>
            <a:ext cx="7442935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Scope</a:t>
            </a:r>
            <a:r>
              <a:rPr kumimoji="0" lang="en-US" altLang="zh-CN" sz="3600" b="1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 and objectives of the SID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8300" y="4368800"/>
            <a:ext cx="1162050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altLang="zh-CN" sz="2800" b="1" dirty="0" smtClean="0"/>
              <a:t>Observation 1:  </a:t>
            </a:r>
            <a:r>
              <a:rPr lang="en-GB" altLang="zh-CN" sz="2800" b="1" dirty="0" smtClean="0"/>
              <a:t>The scope of the SI is on </a:t>
            </a:r>
            <a:r>
              <a:rPr lang="en-GB" altLang="zh-CN" sz="2800" b="1" dirty="0" smtClean="0"/>
              <a:t>the feasibility study and specification impact of supporting local LMF in </a:t>
            </a:r>
            <a:r>
              <a:rPr lang="en-GB" altLang="zh-CN" sz="2800" b="1" dirty="0" smtClean="0"/>
              <a:t>NG-RAN</a:t>
            </a:r>
          </a:p>
          <a:p>
            <a:r>
              <a:rPr lang="en-GB" altLang="zh-CN" sz="2800" b="1" dirty="0" smtClean="0"/>
              <a:t>Observation 2: Benefits justification of introducing local LMF should be done from end-to-end system point view, which </a:t>
            </a:r>
            <a:r>
              <a:rPr lang="en-GB" altLang="zh-CN" sz="2800" b="1" dirty="0" smtClean="0"/>
              <a:t>is out of the </a:t>
            </a:r>
            <a:r>
              <a:rPr lang="en-GB" altLang="zh-CN" sz="2800" b="1" dirty="0" smtClean="0"/>
              <a:t>scope of the SI. </a:t>
            </a:r>
            <a:endParaRPr lang="zh-CN" altLang="en-US" sz="2800" b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文本框 67"/>
          <p:cNvSpPr txBox="1"/>
          <p:nvPr/>
        </p:nvSpPr>
        <p:spPr>
          <a:xfrm>
            <a:off x="366310" y="1204552"/>
            <a:ext cx="1135579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To address low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latency and high performing positioning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requirement, SA2 has evaluated the benefits of introducing local LMF and captured observations in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TR 23.731.</a:t>
            </a:r>
            <a:endParaRPr lang="zh-CN" altLang="zh-CN" sz="2200" dirty="0" smtClean="0">
              <a:solidFill>
                <a:srgbClr val="0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Helvetica Neue"/>
            </a:endParaRPr>
          </a:p>
          <a:p>
            <a:pPr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In the preceding RAN positioning SI</a:t>
            </a:r>
          </a:p>
          <a:p>
            <a:pPr lvl="2" indent="-457200">
              <a:spcAft>
                <a:spcPts val="1200"/>
              </a:spcAft>
              <a:buFont typeface="微软雅黑" pitchFamily="34" charset="-122"/>
              <a:buChar char="−"/>
            </a:pP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RAN2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has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also acknowledged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the benefits and recommended to normative </a:t>
            </a: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work.</a:t>
            </a:r>
          </a:p>
          <a:p>
            <a:pPr lvl="2" indent="-457200">
              <a:spcAft>
                <a:spcPts val="1200"/>
              </a:spcAft>
              <a:buFont typeface="微软雅黑" pitchFamily="34" charset="-122"/>
              <a:buChar char="−"/>
            </a:pPr>
            <a:r>
              <a:rPr lang="en-GB" altLang="zh-CN" sz="2200" dirty="0" smtClean="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RAN3 cannot make recommendations due to lack of the time to study the architecture and specification impact, so a new SI is approved at RAN #83 meeting.</a:t>
            </a:r>
          </a:p>
          <a:p>
            <a:pPr indent="-457200">
              <a:spcAft>
                <a:spcPts val="1200"/>
              </a:spcAft>
              <a:buFont typeface="Arial" pitchFamily="34" charset="0"/>
              <a:buChar char="•"/>
            </a:pPr>
            <a:r>
              <a:rPr lang="en-GB" altLang="zh-CN" sz="22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In the quite limited TU allocated, some </a:t>
            </a:r>
            <a:r>
              <a:rPr lang="en-GB" altLang="zh-CN" sz="22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companies still want to discuss the benefits in the new </a:t>
            </a:r>
            <a:r>
              <a:rPr lang="en-GB" altLang="zh-CN" sz="2200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Helvetica Neue"/>
              </a:rPr>
              <a:t>SI rather than the RAN3 impact which was more essential to analyze.</a:t>
            </a:r>
            <a:endParaRPr lang="zh-CN" altLang="zh-CN" sz="2200" dirty="0" smtClean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Helvetica Neue"/>
            </a:endParaRPr>
          </a:p>
          <a:p>
            <a:pPr indent="-457200">
              <a:spcAft>
                <a:spcPts val="1200"/>
              </a:spcAft>
              <a:buFont typeface="Arial" pitchFamily="34" charset="0"/>
              <a:buChar char="•"/>
            </a:pPr>
            <a:endParaRPr lang="zh-CN" altLang="zh-CN" sz="2000" dirty="0" smtClean="0">
              <a:solidFill>
                <a:srgbClr val="0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Helvetica Neu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8044" y="322257"/>
            <a:ext cx="5395067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lang="en-US" altLang="zh-CN" sz="3600" b="1" dirty="0" smtClean="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Situation and proposal</a:t>
            </a:r>
            <a:endParaRPr lang="zh-CN" altLang="en-US" sz="3600" b="1" dirty="0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9900" y="5163235"/>
            <a:ext cx="11252200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Proposal </a:t>
            </a:r>
            <a:r>
              <a:rPr lang="en-US" altLang="zh-CN" sz="2800" b="1" dirty="0" smtClean="0"/>
              <a:t>1: </a:t>
            </a:r>
            <a:r>
              <a:rPr lang="en-US" altLang="zh-CN" sz="2800" b="1" dirty="0" smtClean="0"/>
              <a:t>RAN gives </a:t>
            </a:r>
            <a:r>
              <a:rPr lang="en-US" altLang="zh-CN" sz="2800" b="1" dirty="0" smtClean="0"/>
              <a:t>guidance </a:t>
            </a:r>
            <a:r>
              <a:rPr lang="en-US" altLang="zh-CN" sz="2800" b="1" dirty="0" smtClean="0"/>
              <a:t>that the </a:t>
            </a:r>
            <a:r>
              <a:rPr lang="en-US" altLang="zh-CN" sz="2800" b="1" dirty="0" smtClean="0"/>
              <a:t>SI should keep focus on </a:t>
            </a:r>
            <a:r>
              <a:rPr lang="en-GB" altLang="zh-CN" sz="2800" b="1" dirty="0" smtClean="0"/>
              <a:t>feasibility study and specification impact of supporting local </a:t>
            </a:r>
            <a:r>
              <a:rPr lang="en-GB" altLang="zh-CN" sz="2800" b="1" dirty="0" smtClean="0"/>
              <a:t>NR positioning </a:t>
            </a:r>
            <a:r>
              <a:rPr lang="en-GB" altLang="zh-CN" sz="2800" b="1" dirty="0" smtClean="0"/>
              <a:t>in </a:t>
            </a:r>
            <a:r>
              <a:rPr lang="en-GB" altLang="zh-CN" sz="2800" b="1" dirty="0" smtClean="0"/>
              <a:t>NG-RAN</a:t>
            </a:r>
            <a:r>
              <a:rPr lang="en-US" altLang="zh-CN" sz="2800" b="1" dirty="0" smtClean="0"/>
              <a:t>.</a:t>
            </a:r>
            <a:endParaRPr lang="en-GB" altLang="zh-CN" sz="2800" b="1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BF149-DB0C-40EC-9C61-A22A196B7B4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9644" y="316880"/>
            <a:ext cx="2449260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algn="ctr" defTabSz="825500" hangingPunct="0"/>
            <a:r>
              <a:rPr kumimoji="0" lang="en-US" altLang="zh-CN" sz="40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Summary</a:t>
            </a:r>
            <a:endParaRPr kumimoji="0" lang="zh-CN" altLang="en-US" sz="40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900" y="1315135"/>
            <a:ext cx="11252200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Proposal: </a:t>
            </a:r>
            <a:r>
              <a:rPr lang="en-US" altLang="zh-CN" sz="2800" b="1" dirty="0" smtClean="0"/>
              <a:t>RAN </a:t>
            </a:r>
            <a:r>
              <a:rPr lang="en-US" altLang="zh-CN" sz="2800" b="1" dirty="0" smtClean="0"/>
              <a:t>gives </a:t>
            </a:r>
            <a:r>
              <a:rPr lang="en-US" altLang="zh-CN" sz="2800" b="1" dirty="0" smtClean="0"/>
              <a:t>guidance </a:t>
            </a:r>
            <a:r>
              <a:rPr lang="en-US" altLang="zh-CN" sz="2800" b="1" dirty="0" smtClean="0"/>
              <a:t>that the </a:t>
            </a:r>
            <a:r>
              <a:rPr lang="en-US" altLang="zh-CN" sz="2800" b="1" dirty="0" smtClean="0"/>
              <a:t>SI should keep focus on </a:t>
            </a:r>
            <a:r>
              <a:rPr lang="en-GB" altLang="zh-CN" sz="2800" b="1" dirty="0" smtClean="0"/>
              <a:t>feasibility study and specification impact of supporting local </a:t>
            </a:r>
            <a:r>
              <a:rPr lang="en-GB" altLang="zh-CN" sz="2800" b="1" dirty="0" smtClean="0"/>
              <a:t>NR positioning </a:t>
            </a:r>
            <a:r>
              <a:rPr lang="en-GB" altLang="zh-CN" sz="2800" b="1" dirty="0" smtClean="0"/>
              <a:t>in </a:t>
            </a:r>
            <a:r>
              <a:rPr lang="en-GB" altLang="zh-CN" sz="2800" b="1" dirty="0" smtClean="0"/>
              <a:t>NG-RAN</a:t>
            </a:r>
            <a:r>
              <a:rPr lang="en-US" altLang="zh-CN" sz="2800" b="1" dirty="0" smtClean="0"/>
              <a:t>.</a:t>
            </a:r>
            <a:endParaRPr lang="en-GB" altLang="zh-CN" sz="2800" b="1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4_Office 主题">
  <a:themeElements>
    <a:clrScheme name="视点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35143</TotalTime>
  <Words>323</Words>
  <Application>Microsoft Office PowerPoint</Application>
  <PresentationFormat>自定义</PresentationFormat>
  <Paragraphs>26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4_Office 主题</vt:lpstr>
      <vt:lpstr>幻灯片 1</vt:lpstr>
      <vt:lpstr>幻灯片 2</vt:lpstr>
      <vt:lpstr>幻灯片 3</vt:lpstr>
      <vt:lpstr>幻灯片 4</vt:lpstr>
    </vt:vector>
  </TitlesOfParts>
  <Company>IMPCAS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MOMODASUCAI</dc:creator>
  <cp:lastModifiedBy>LiuLiang2</cp:lastModifiedBy>
  <cp:revision>1287</cp:revision>
  <dcterms:created xsi:type="dcterms:W3CDTF">2014-11-07T11:09:21Z</dcterms:created>
  <dcterms:modified xsi:type="dcterms:W3CDTF">2019-09-06T05:09:16Z</dcterms:modified>
</cp:coreProperties>
</file>