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74" r:id="rId4"/>
    <p:sldId id="27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87110" autoAdjust="0"/>
  </p:normalViewPr>
  <p:slideViewPr>
    <p:cSldViewPr snapToGrid="0">
      <p:cViewPr varScale="1">
        <p:scale>
          <a:sx n="69" d="100"/>
          <a:sy n="69" d="100"/>
        </p:scale>
        <p:origin x="54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6060C-04C3-40B8-BFB5-90459C48E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610EA1-E7DF-4EC8-B0E3-B1A9D3DFC6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77AD4-6494-4868-931C-677F27AC5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EF4283-0A8B-4A60-971E-E30357414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20D0A-0DEA-44FE-BB15-46E92D324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0955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21D99-818B-40B9-8BA9-CD009B6EB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824C8C-523A-4AA0-9E91-DB248F0CA2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55EB5-04E7-4E8D-9883-EB2914B70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03598-DDD9-4782-8A16-7A8DA9293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17E90A-79DF-43EE-B93E-80D9B4F9D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614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722D2D-EB50-43CC-ACDF-D3F74269A0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E097A1-A329-4080-B7A1-D0C0E9741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04373-F6A5-4EAC-A78A-1066DE0AA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1671B-5A58-49A3-96C0-7BB44F7FA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6DF31-6DA6-4F9B-97D4-8E0B0E8F5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083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63151" y="750725"/>
            <a:ext cx="10992000" cy="3004800"/>
          </a:xfrm>
        </p:spPr>
        <p:txBody>
          <a:bodyPr/>
          <a:lstStyle>
            <a:lvl1pPr marL="0" indent="0">
              <a:buNone/>
              <a:defRPr sz="88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63036" y="3545753"/>
            <a:ext cx="10991849" cy="2262716"/>
          </a:xfrm>
        </p:spPr>
        <p:txBody>
          <a:bodyPr/>
          <a:lstStyle>
            <a:lvl1pPr marL="0" indent="0" eaLnBrk="1" hangingPunct="1">
              <a:buFont typeface="Arial" pitchFamily="34" charset="0"/>
              <a:buNone/>
              <a:defRPr/>
            </a:lvl1pPr>
          </a:lstStyle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24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2400" dirty="0"/>
              <a:t>Author/Presenter</a:t>
            </a:r>
          </a:p>
          <a:p>
            <a:pPr eaLnBrk="1" hangingPunct="1">
              <a:defRPr/>
            </a:pPr>
            <a:r>
              <a:rPr lang="en-GB" sz="2400" dirty="0"/>
              <a:t>DD-MM-YYYY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61" y="53204"/>
            <a:ext cx="2089980" cy="88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36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752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8E86E-09A5-4E9E-9188-3A530A7FB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65305-CAD7-41BF-AE29-A41186495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129D6-5EF3-4B99-86CF-32DDC8646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732D9-102D-4366-A897-74BB2578E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0CA622-508C-458D-9AE4-D4E03D475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941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FB4B8-6507-4451-BE0B-A3FDE278A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91237-658A-46CE-B660-D347C99E9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931A14-1552-4C39-9939-32814195C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5B867B-972B-442F-A42F-1CFD9F0EF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BE443-B7AC-44D1-817C-87B50B1A4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000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98091-8D68-444C-BAEF-65967BAC6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2BD7A-75AD-438A-B4DA-28AA1FC39C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6C0278-19EA-47DD-B7FE-E604798A5B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9E7C81-AD0F-468A-B3BA-788DD2B50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D589ED-F74F-4F66-84BC-60E16C795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C3A83F-FFCD-4B8D-96FA-23273B55A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243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EB4D6-5688-4B5F-B291-45C4F7FAB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938458-28E1-4ED6-9DF3-976D2654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80D01D-4D15-42E4-9442-4F2004AFF7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15AD06-159F-425D-A39A-4718B69DD4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AB7AFB-FC04-487C-A42F-265C6F75BF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2E4017-1D08-4101-8809-F67CEED67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9D9751-1788-4532-AF46-6910E7EE7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3C8549-B036-461E-8284-B2540A0FB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8038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24747-E638-48D6-89FD-3E5165537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BD3D20-20AD-4490-8F96-659BB1D12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69E351-8B76-40DB-89C8-CCC5B7523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DD3A7C-11F2-4588-9BFC-C72C44C4F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58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4A6387-AD4B-4549-B6D6-D079116B6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FB5BA5-0E85-454B-9C87-033C5C2D4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8445E0-FD06-40A6-8C18-13B032AC2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992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AD352-46C2-4FB6-8D90-22A660ADE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0685D-D418-4580-8897-5D37FFFDC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771E9C-11D7-4328-BFA6-F2B30002FB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2E8DB7-1D18-4C3C-B994-F5EB9C502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B490B5-DD20-4359-9D57-8646712B2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31DF6B-BC98-47D2-B69A-783C926EC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15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E18AB-CB5E-4CA4-AF9B-79671DCEF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D3DD7-E8C0-467F-B019-C82586562B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985067-5687-40DD-80FB-31ECAF8FD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D40450-CE68-4430-91B7-BD2EC8EF7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044BBB-D3E6-43B2-ABC2-6DCE49923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489EF4-1A2D-4B20-8D4C-53DD451BC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538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09970C-CB6C-44E0-BB45-3F8B4921A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809281-1C41-4C4E-8C0D-134C7DA07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092DA-7B7A-4692-A048-C87BBAB37C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CBCC0-6B04-4F9C-8277-9A75322D5FF3}" type="datetimeFigureOut">
              <a:rPr lang="en-GB" smtClean="0"/>
              <a:t>08/03/2019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80656-182F-4B3B-A1C7-45F9970E8A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6D293-560B-4BF3-B4AC-0EF48F473D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111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00474" y="2425959"/>
            <a:ext cx="11451675" cy="3483486"/>
          </a:xfrm>
        </p:spPr>
        <p:txBody>
          <a:bodyPr/>
          <a:lstStyle/>
          <a:p>
            <a:r>
              <a:rPr lang="en-US" sz="3150" b="1" dirty="0">
                <a:solidFill>
                  <a:schemeClr val="accent1"/>
                </a:solidFill>
              </a:rPr>
              <a:t>Title: Motivation for New WI on Power Class 2 UE for LTE bands 31 &amp; 72</a:t>
            </a:r>
            <a:endParaRPr lang="en-US" sz="3150" dirty="0">
              <a:solidFill>
                <a:schemeClr val="accent1"/>
              </a:solidFill>
            </a:endParaRPr>
          </a:p>
          <a:p>
            <a:pPr fontAlgn="auto" hangingPunct="1"/>
            <a:endParaRPr lang="en-US" sz="2667" b="1" dirty="0"/>
          </a:p>
          <a:p>
            <a:r>
              <a:rPr lang="en-US" sz="2400" b="1" dirty="0"/>
              <a:t>Source:		Nokia, ArgoNET</a:t>
            </a:r>
          </a:p>
          <a:p>
            <a:r>
              <a:rPr lang="en-GB" sz="2400" b="1" dirty="0"/>
              <a:t>Document for:	</a:t>
            </a:r>
            <a:r>
              <a:rPr lang="fi-FI" sz="2400" b="1" dirty="0"/>
              <a:t>Information</a:t>
            </a:r>
            <a:endParaRPr lang="en-US" sz="2400" dirty="0"/>
          </a:p>
          <a:p>
            <a:r>
              <a:rPr lang="en-GB" sz="2400" b="1" dirty="0"/>
              <a:t>Agenda Item:	</a:t>
            </a:r>
            <a:r>
              <a:rPr lang="de-AT" sz="2400" b="1" dirty="0"/>
              <a:t>10.1.5</a:t>
            </a:r>
            <a:endParaRPr lang="en-US" sz="2400" dirty="0"/>
          </a:p>
          <a:p>
            <a:pPr fontAlgn="auto" hangingPunct="1"/>
            <a:endParaRPr lang="en-US" sz="2667" dirty="0"/>
          </a:p>
          <a:p>
            <a:endParaRPr lang="en-US" sz="2667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00475" y="406043"/>
            <a:ext cx="11451675" cy="1396633"/>
          </a:xfrm>
        </p:spPr>
        <p:txBody>
          <a:bodyPr/>
          <a:lstStyle/>
          <a:p>
            <a:r>
              <a:rPr lang="en-GB" b="1" dirty="0"/>
              <a:t>3GPP TSG RAN Meeting #83						RP-190292</a:t>
            </a:r>
            <a:endParaRPr lang="fi-FI" dirty="0"/>
          </a:p>
          <a:p>
            <a:r>
              <a:rPr lang="en-GB" b="1" dirty="0"/>
              <a:t>Shenzhen, China, March 18-21, 2019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2998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9927" y="1386283"/>
            <a:ext cx="11111005" cy="5029223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de-AT" dirty="0"/>
              <a:t>450MHz LTE </a:t>
            </a:r>
            <a:r>
              <a:rPr lang="de-AT" dirty="0" err="1"/>
              <a:t>bands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being</a:t>
            </a:r>
            <a:r>
              <a:rPr lang="de-AT" dirty="0"/>
              <a:t> </a:t>
            </a:r>
            <a:r>
              <a:rPr lang="de-AT" dirty="0" err="1"/>
              <a:t>refarmed</a:t>
            </a:r>
            <a:r>
              <a:rPr lang="de-AT" dirty="0"/>
              <a:t> &amp; </a:t>
            </a:r>
            <a:r>
              <a:rPr lang="de-AT" dirty="0" err="1"/>
              <a:t>deployed</a:t>
            </a:r>
            <a:r>
              <a:rPr lang="de-AT" dirty="0"/>
              <a:t> </a:t>
            </a:r>
            <a:r>
              <a:rPr lang="de-AT" dirty="0" err="1"/>
              <a:t>globally</a:t>
            </a:r>
            <a:r>
              <a:rPr lang="de-AT" dirty="0"/>
              <a:t> </a:t>
            </a:r>
            <a:r>
              <a:rPr lang="de-AT" dirty="0" err="1"/>
              <a:t>with</a:t>
            </a:r>
            <a:r>
              <a:rPr lang="de-AT" dirty="0"/>
              <a:t> a </a:t>
            </a:r>
            <a:r>
              <a:rPr lang="de-AT" dirty="0" err="1"/>
              <a:t>focus</a:t>
            </a:r>
            <a:r>
              <a:rPr lang="de-AT" dirty="0"/>
              <a:t> on </a:t>
            </a:r>
            <a:r>
              <a:rPr lang="de-AT" dirty="0" err="1"/>
              <a:t>critical</a:t>
            </a:r>
            <a:r>
              <a:rPr lang="de-AT" dirty="0"/>
              <a:t> </a:t>
            </a:r>
            <a:r>
              <a:rPr lang="de-AT" dirty="0" err="1"/>
              <a:t>voice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MTC </a:t>
            </a:r>
            <a:r>
              <a:rPr lang="de-AT" dirty="0" err="1"/>
              <a:t>services</a:t>
            </a:r>
            <a:endParaRPr lang="de-AT" dirty="0"/>
          </a:p>
          <a:p>
            <a:pPr lvl="1" hangingPunct="0"/>
            <a:r>
              <a:rPr lang="de-AT" dirty="0"/>
              <a:t>e.g. PPDR, PMR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critical</a:t>
            </a:r>
            <a:r>
              <a:rPr lang="de-AT" dirty="0"/>
              <a:t> MTC/</a:t>
            </a:r>
            <a:r>
              <a:rPr lang="de-AT" dirty="0" err="1"/>
              <a:t>IoT</a:t>
            </a:r>
            <a:r>
              <a:rPr lang="de-AT" dirty="0"/>
              <a:t> </a:t>
            </a:r>
            <a:r>
              <a:rPr lang="de-AT" dirty="0" err="1"/>
              <a:t>applications</a:t>
            </a:r>
            <a:r>
              <a:rPr lang="de-AT" dirty="0"/>
              <a:t> </a:t>
            </a:r>
            <a:r>
              <a:rPr lang="de-AT" dirty="0" err="1"/>
              <a:t>requiring</a:t>
            </a:r>
            <a:r>
              <a:rPr lang="de-AT" dirty="0"/>
              <a:t> </a:t>
            </a:r>
            <a:r>
              <a:rPr lang="de-AT" dirty="0" err="1"/>
              <a:t>very</a:t>
            </a:r>
            <a:r>
              <a:rPr lang="de-AT" dirty="0"/>
              <a:t> high </a:t>
            </a:r>
            <a:r>
              <a:rPr lang="de-AT" dirty="0" err="1"/>
              <a:t>coverage</a:t>
            </a:r>
            <a:r>
              <a:rPr lang="de-AT" dirty="0"/>
              <a:t> </a:t>
            </a:r>
            <a:r>
              <a:rPr lang="de-AT" dirty="0" err="1"/>
              <a:t>probability</a:t>
            </a:r>
            <a:endParaRPr lang="de-AT" dirty="0"/>
          </a:p>
          <a:p>
            <a:pPr hangingPunct="0"/>
            <a:r>
              <a:rPr lang="en-US" dirty="0"/>
              <a:t>Performance of antennas in 450MHz can be limited by small device size (e.g. </a:t>
            </a:r>
            <a:r>
              <a:rPr lang="en-US" dirty="0" err="1"/>
              <a:t>IoT</a:t>
            </a:r>
            <a:r>
              <a:rPr lang="en-US" dirty="0"/>
              <a:t> sensor, metering device) which needs to be compensated</a:t>
            </a:r>
          </a:p>
          <a:p>
            <a:pPr lvl="1" hangingPunct="0"/>
            <a:r>
              <a:rPr lang="en-US" dirty="0"/>
              <a:t>Coverage Enhancement Modes cannot be used in many cases due to stringent latency requirements (e.g. real-time monitoring for smart grid, critical voice services, …)</a:t>
            </a:r>
          </a:p>
          <a:p>
            <a:pPr lvl="1" hangingPunct="0"/>
            <a:r>
              <a:rPr lang="en-US" dirty="0"/>
              <a:t>However many </a:t>
            </a:r>
            <a:r>
              <a:rPr lang="de-AT" dirty="0"/>
              <a:t>450MHz </a:t>
            </a:r>
            <a:r>
              <a:rPr lang="de-AT" dirty="0" err="1"/>
              <a:t>use</a:t>
            </a:r>
            <a:r>
              <a:rPr lang="de-AT" dirty="0"/>
              <a:t> </a:t>
            </a:r>
            <a:r>
              <a:rPr lang="de-AT" dirty="0" err="1"/>
              <a:t>cases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not </a:t>
            </a:r>
            <a:r>
              <a:rPr lang="de-AT" dirty="0" err="1"/>
              <a:t>constraint</a:t>
            </a:r>
            <a:r>
              <a:rPr lang="de-AT" dirty="0"/>
              <a:t> </a:t>
            </a:r>
            <a:r>
              <a:rPr lang="de-AT" dirty="0" err="1"/>
              <a:t>by</a:t>
            </a:r>
            <a:r>
              <a:rPr lang="de-AT" dirty="0"/>
              <a:t> </a:t>
            </a:r>
            <a:r>
              <a:rPr lang="de-AT" dirty="0" err="1"/>
              <a:t>battery</a:t>
            </a:r>
            <a:r>
              <a:rPr lang="de-AT" dirty="0"/>
              <a:t> power (e.g. </a:t>
            </a:r>
            <a:r>
              <a:rPr lang="de-AT" dirty="0" err="1"/>
              <a:t>electricity</a:t>
            </a:r>
            <a:r>
              <a:rPr lang="de-AT" dirty="0"/>
              <a:t> smart </a:t>
            </a:r>
            <a:r>
              <a:rPr lang="de-AT" dirty="0" err="1"/>
              <a:t>meter</a:t>
            </a:r>
            <a:r>
              <a:rPr lang="de-AT" dirty="0"/>
              <a:t>, </a:t>
            </a:r>
            <a:r>
              <a:rPr lang="de-AT" dirty="0" err="1"/>
              <a:t>alarm</a:t>
            </a:r>
            <a:r>
              <a:rPr lang="de-AT" dirty="0"/>
              <a:t> </a:t>
            </a:r>
            <a:r>
              <a:rPr lang="de-AT" dirty="0" err="1"/>
              <a:t>panel</a:t>
            </a:r>
            <a:r>
              <a:rPr lang="de-AT" dirty="0"/>
              <a:t>, </a:t>
            </a:r>
            <a:r>
              <a:rPr lang="de-AT" dirty="0" err="1"/>
              <a:t>industrial</a:t>
            </a:r>
            <a:r>
              <a:rPr lang="de-AT" dirty="0"/>
              <a:t> </a:t>
            </a:r>
            <a:r>
              <a:rPr lang="de-AT" dirty="0" err="1"/>
              <a:t>router</a:t>
            </a:r>
            <a:r>
              <a:rPr lang="de-AT" dirty="0"/>
              <a:t>, …)</a:t>
            </a:r>
          </a:p>
          <a:p>
            <a:pPr hangingPunct="0"/>
            <a:r>
              <a:rPr lang="de-AT" dirty="0" err="1"/>
              <a:t>Typically</a:t>
            </a:r>
            <a:r>
              <a:rPr lang="de-AT" dirty="0"/>
              <a:t> 450MHz UE do </a:t>
            </a:r>
            <a:r>
              <a:rPr lang="de-AT" dirty="0" err="1"/>
              <a:t>require</a:t>
            </a:r>
            <a:r>
              <a:rPr lang="de-AT" dirty="0"/>
              <a:t> </a:t>
            </a:r>
            <a:r>
              <a:rPr lang="de-AT" dirty="0" err="1"/>
              <a:t>discrete</a:t>
            </a:r>
            <a:r>
              <a:rPr lang="de-AT" dirty="0"/>
              <a:t> RF front-end design </a:t>
            </a:r>
            <a:r>
              <a:rPr lang="de-AT" dirty="0" err="1"/>
              <a:t>which</a:t>
            </a:r>
            <a:r>
              <a:rPr lang="de-AT" dirty="0"/>
              <a:t> </a:t>
            </a:r>
            <a:r>
              <a:rPr lang="de-AT" dirty="0" err="1"/>
              <a:t>is</a:t>
            </a:r>
            <a:r>
              <a:rPr lang="de-AT" dirty="0"/>
              <a:t> </a:t>
            </a:r>
            <a:r>
              <a:rPr lang="de-AT" dirty="0" err="1"/>
              <a:t>implemented</a:t>
            </a:r>
            <a:r>
              <a:rPr lang="de-AT" dirty="0"/>
              <a:t> in </a:t>
            </a:r>
            <a:r>
              <a:rPr lang="de-AT" dirty="0" err="1"/>
              <a:t>addition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mainstream</a:t>
            </a:r>
            <a:r>
              <a:rPr lang="de-AT" dirty="0"/>
              <a:t> </a:t>
            </a:r>
            <a:r>
              <a:rPr lang="de-AT" dirty="0" err="1"/>
              <a:t>cellular</a:t>
            </a:r>
            <a:r>
              <a:rPr lang="de-AT" dirty="0"/>
              <a:t> </a:t>
            </a:r>
            <a:r>
              <a:rPr lang="de-AT" dirty="0" err="1"/>
              <a:t>bands</a:t>
            </a:r>
            <a:r>
              <a:rPr lang="de-AT" dirty="0"/>
              <a:t> / FEM </a:t>
            </a:r>
            <a:r>
              <a:rPr lang="de-AT" dirty="0" err="1"/>
              <a:t>solutions</a:t>
            </a:r>
            <a:endParaRPr lang="de-AT" dirty="0"/>
          </a:p>
          <a:p>
            <a:pPr lvl="1" hangingPunct="0"/>
            <a:r>
              <a:rPr lang="en-US" dirty="0"/>
              <a:t>This gives more flexibility for device suppliers to implement different UE power class configurations depending on the use case</a:t>
            </a:r>
          </a:p>
          <a:p>
            <a:pPr hangingPunct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i-FI" sz="3200" b="1" dirty="0">
                <a:solidFill>
                  <a:schemeClr val="accent1"/>
                </a:solidFill>
              </a:rPr>
              <a:t>Motivation 1/2</a:t>
            </a:r>
            <a:endParaRPr lang="en-US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087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9927" y="1386283"/>
            <a:ext cx="11238005" cy="5029223"/>
          </a:xfrm>
        </p:spPr>
        <p:txBody>
          <a:bodyPr>
            <a:normAutofit/>
          </a:bodyPr>
          <a:lstStyle/>
          <a:p>
            <a:pPr hangingPunct="0"/>
            <a:r>
              <a:rPr lang="de-AT" dirty="0"/>
              <a:t>Power Class 1 </a:t>
            </a:r>
            <a:r>
              <a:rPr lang="de-AT" dirty="0" err="1"/>
              <a:t>with</a:t>
            </a:r>
            <a:r>
              <a:rPr lang="de-AT" dirty="0"/>
              <a:t> 31dBm </a:t>
            </a:r>
            <a:r>
              <a:rPr lang="de-AT" dirty="0" err="1"/>
              <a:t>already</a:t>
            </a:r>
            <a:r>
              <a:rPr lang="de-AT" dirty="0"/>
              <a:t> </a:t>
            </a:r>
            <a:r>
              <a:rPr lang="de-AT" dirty="0" err="1"/>
              <a:t>standardised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B31 &amp; B72</a:t>
            </a:r>
          </a:p>
          <a:p>
            <a:pPr lvl="1" hangingPunct="0"/>
            <a:r>
              <a:rPr lang="de-AT" dirty="0" err="1"/>
              <a:t>Mainly</a:t>
            </a:r>
            <a:r>
              <a:rPr lang="de-AT" dirty="0"/>
              <a:t> </a:t>
            </a:r>
            <a:r>
              <a:rPr lang="de-AT" dirty="0" err="1"/>
              <a:t>driven</a:t>
            </a:r>
            <a:r>
              <a:rPr lang="de-AT" dirty="0"/>
              <a:t> </a:t>
            </a:r>
            <a:r>
              <a:rPr lang="de-AT" dirty="0" err="1"/>
              <a:t>by</a:t>
            </a:r>
            <a:r>
              <a:rPr lang="de-AT" dirty="0"/>
              <a:t> PPDR </a:t>
            </a:r>
            <a:r>
              <a:rPr lang="de-AT" dirty="0" err="1"/>
              <a:t>vehicular</a:t>
            </a:r>
            <a:r>
              <a:rPr lang="de-AT" dirty="0"/>
              <a:t> </a:t>
            </a:r>
            <a:r>
              <a:rPr lang="de-AT" dirty="0" err="1"/>
              <a:t>modem</a:t>
            </a:r>
            <a:r>
              <a:rPr lang="de-AT" dirty="0"/>
              <a:t> </a:t>
            </a:r>
            <a:r>
              <a:rPr lang="de-AT" dirty="0" err="1"/>
              <a:t>designs</a:t>
            </a:r>
            <a:r>
              <a:rPr lang="de-AT" dirty="0"/>
              <a:t>, </a:t>
            </a:r>
            <a:r>
              <a:rPr lang="de-AT" dirty="0" err="1"/>
              <a:t>however</a:t>
            </a:r>
            <a:endParaRPr lang="de-AT" dirty="0"/>
          </a:p>
          <a:p>
            <a:pPr lvl="2" hangingPunct="0"/>
            <a:r>
              <a:rPr lang="de-AT" dirty="0"/>
              <a:t>PC1 not </a:t>
            </a:r>
            <a:r>
              <a:rPr lang="de-AT" dirty="0" err="1"/>
              <a:t>suitable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low</a:t>
            </a:r>
            <a:r>
              <a:rPr lang="de-AT" dirty="0"/>
              <a:t> </a:t>
            </a:r>
            <a:r>
              <a:rPr lang="de-AT" dirty="0" err="1"/>
              <a:t>cost</a:t>
            </a:r>
            <a:r>
              <a:rPr lang="de-AT" dirty="0"/>
              <a:t> UE </a:t>
            </a:r>
            <a:r>
              <a:rPr lang="de-AT" dirty="0" err="1"/>
              <a:t>designs</a:t>
            </a:r>
            <a:r>
              <a:rPr lang="de-AT" dirty="0"/>
              <a:t> </a:t>
            </a:r>
            <a:r>
              <a:rPr lang="de-AT" dirty="0" err="1"/>
              <a:t>built</a:t>
            </a:r>
            <a:r>
              <a:rPr lang="de-AT" dirty="0"/>
              <a:t> on COTS SAW </a:t>
            </a:r>
            <a:r>
              <a:rPr lang="de-AT" dirty="0" err="1"/>
              <a:t>components</a:t>
            </a:r>
            <a:endParaRPr lang="de-AT" dirty="0"/>
          </a:p>
          <a:p>
            <a:pPr lvl="2" hangingPunct="0"/>
            <a:r>
              <a:rPr lang="de-AT" dirty="0"/>
              <a:t>PC1 </a:t>
            </a:r>
            <a:r>
              <a:rPr lang="de-AT" dirty="0" err="1"/>
              <a:t>does</a:t>
            </a:r>
            <a:r>
              <a:rPr lang="de-AT" dirty="0"/>
              <a:t> not </a:t>
            </a:r>
            <a:r>
              <a:rPr lang="de-AT" dirty="0" err="1"/>
              <a:t>allow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small</a:t>
            </a:r>
            <a:r>
              <a:rPr lang="de-AT" dirty="0"/>
              <a:t> form </a:t>
            </a:r>
            <a:r>
              <a:rPr lang="de-AT" dirty="0" err="1"/>
              <a:t>factor</a:t>
            </a:r>
            <a:r>
              <a:rPr lang="de-AT" dirty="0"/>
              <a:t> </a:t>
            </a:r>
            <a:r>
              <a:rPr lang="de-AT" dirty="0" err="1"/>
              <a:t>designs</a:t>
            </a:r>
            <a:r>
              <a:rPr lang="de-AT" dirty="0"/>
              <a:t> e.g. </a:t>
            </a:r>
            <a:r>
              <a:rPr lang="de-AT" dirty="0" err="1"/>
              <a:t>required</a:t>
            </a:r>
            <a:r>
              <a:rPr lang="de-AT" dirty="0"/>
              <a:t> in MTC </a:t>
            </a:r>
          </a:p>
          <a:p>
            <a:pPr hangingPunct="0"/>
            <a:r>
              <a:rPr lang="de-AT" dirty="0"/>
              <a:t>Power Class 2 </a:t>
            </a:r>
            <a:r>
              <a:rPr lang="de-AT" dirty="0" err="1"/>
              <a:t>with</a:t>
            </a:r>
            <a:r>
              <a:rPr lang="de-AT" dirty="0"/>
              <a:t> 26dBm </a:t>
            </a:r>
            <a:r>
              <a:rPr lang="de-AT" dirty="0" err="1"/>
              <a:t>has</a:t>
            </a:r>
            <a:r>
              <a:rPr lang="de-AT" dirty="0"/>
              <a:t> </a:t>
            </a:r>
            <a:r>
              <a:rPr lang="de-AT" dirty="0" err="1"/>
              <a:t>been</a:t>
            </a:r>
            <a:r>
              <a:rPr lang="de-AT" dirty="0"/>
              <a:t> </a:t>
            </a:r>
            <a:r>
              <a:rPr lang="de-AT" dirty="0" err="1"/>
              <a:t>standardised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TDD </a:t>
            </a:r>
            <a:r>
              <a:rPr lang="de-AT" dirty="0" err="1"/>
              <a:t>bands</a:t>
            </a:r>
            <a:endParaRPr lang="de-AT" dirty="0"/>
          </a:p>
          <a:p>
            <a:pPr lvl="1" hangingPunct="0"/>
            <a:r>
              <a:rPr lang="de-AT" dirty="0"/>
              <a:t>e.g. HPUE </a:t>
            </a:r>
            <a:r>
              <a:rPr lang="de-AT" dirty="0" err="1"/>
              <a:t>already</a:t>
            </a:r>
            <a:r>
              <a:rPr lang="de-AT" dirty="0"/>
              <a:t> </a:t>
            </a:r>
            <a:r>
              <a:rPr lang="de-AT" dirty="0" err="1"/>
              <a:t>introduced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B41 </a:t>
            </a:r>
          </a:p>
          <a:p>
            <a:pPr hangingPunct="0"/>
            <a:r>
              <a:rPr lang="de-AT" dirty="0"/>
              <a:t>Power Class 2 </a:t>
            </a:r>
            <a:r>
              <a:rPr lang="de-AT" dirty="0" err="1"/>
              <a:t>is</a:t>
            </a:r>
            <a:r>
              <a:rPr lang="de-AT" dirty="0"/>
              <a:t> </a:t>
            </a:r>
            <a:r>
              <a:rPr lang="de-AT" dirty="0" err="1"/>
              <a:t>feasible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be</a:t>
            </a:r>
            <a:r>
              <a:rPr lang="de-AT" dirty="0"/>
              <a:t> </a:t>
            </a:r>
            <a:r>
              <a:rPr lang="de-AT" dirty="0" err="1"/>
              <a:t>implemented</a:t>
            </a:r>
            <a:r>
              <a:rPr lang="de-AT" dirty="0"/>
              <a:t> also for FDD </a:t>
            </a:r>
            <a:r>
              <a:rPr lang="de-AT" dirty="0" err="1"/>
              <a:t>bands</a:t>
            </a:r>
            <a:endParaRPr lang="de-AT" dirty="0"/>
          </a:p>
          <a:p>
            <a:pPr lvl="1" hangingPunct="0"/>
            <a:r>
              <a:rPr lang="de-AT" dirty="0"/>
              <a:t>e.g. by </a:t>
            </a:r>
            <a:r>
              <a:rPr lang="de-AT" dirty="0" err="1"/>
              <a:t>targeting</a:t>
            </a:r>
            <a:r>
              <a:rPr lang="de-AT" dirty="0"/>
              <a:t> </a:t>
            </a:r>
            <a:r>
              <a:rPr lang="de-AT" dirty="0" err="1"/>
              <a:t>only</a:t>
            </a:r>
            <a:r>
              <a:rPr lang="de-AT" dirty="0"/>
              <a:t> non-hand </a:t>
            </a:r>
            <a:r>
              <a:rPr lang="de-AT" dirty="0" err="1"/>
              <a:t>held</a:t>
            </a:r>
            <a:r>
              <a:rPr lang="de-AT" dirty="0"/>
              <a:t> form </a:t>
            </a:r>
            <a:r>
              <a:rPr lang="de-AT" dirty="0" err="1"/>
              <a:t>factors</a:t>
            </a:r>
            <a:r>
              <a:rPr lang="de-AT" dirty="0"/>
              <a:t> </a:t>
            </a:r>
            <a:r>
              <a:rPr lang="de-AT" dirty="0" err="1"/>
              <a:t>similarly</a:t>
            </a:r>
            <a:r>
              <a:rPr lang="de-AT" dirty="0"/>
              <a:t> </a:t>
            </a:r>
            <a:r>
              <a:rPr lang="de-AT" dirty="0" err="1"/>
              <a:t>as</a:t>
            </a:r>
            <a:r>
              <a:rPr lang="de-AT" dirty="0"/>
              <a:t> PC1</a:t>
            </a:r>
          </a:p>
          <a:p>
            <a:pPr hangingPunct="0"/>
            <a:endParaRPr lang="en-US" dirty="0"/>
          </a:p>
          <a:p>
            <a:pPr hangingPunct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i-FI" sz="3200" b="1" dirty="0">
                <a:solidFill>
                  <a:schemeClr val="accent1"/>
                </a:solidFill>
              </a:rPr>
              <a:t>Motivation 2/2</a:t>
            </a:r>
            <a:endParaRPr lang="en-US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837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9928" y="1386283"/>
            <a:ext cx="10970200" cy="5029223"/>
          </a:xfrm>
        </p:spPr>
        <p:txBody>
          <a:bodyPr>
            <a:normAutofit/>
          </a:bodyPr>
          <a:lstStyle/>
          <a:p>
            <a:pPr hangingPunct="0"/>
            <a:r>
              <a:rPr lang="de-AT" dirty="0"/>
              <a:t>New Work Item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introduce</a:t>
            </a:r>
            <a:r>
              <a:rPr lang="de-AT" dirty="0"/>
              <a:t> </a:t>
            </a:r>
            <a:r>
              <a:rPr lang="de-AT" dirty="0" err="1"/>
              <a:t>new</a:t>
            </a:r>
            <a:r>
              <a:rPr lang="de-AT" dirty="0"/>
              <a:t> power </a:t>
            </a:r>
            <a:r>
              <a:rPr lang="de-AT" dirty="0" err="1"/>
              <a:t>class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LTE </a:t>
            </a:r>
            <a:r>
              <a:rPr lang="de-AT" dirty="0" err="1"/>
              <a:t>bands</a:t>
            </a:r>
            <a:r>
              <a:rPr lang="de-AT" dirty="0"/>
              <a:t> 31 &amp; 72</a:t>
            </a:r>
          </a:p>
          <a:p>
            <a:pPr lvl="1" hangingPunct="0"/>
            <a:r>
              <a:rPr lang="de-AT" dirty="0" err="1"/>
              <a:t>specify</a:t>
            </a:r>
            <a:r>
              <a:rPr lang="de-AT" dirty="0"/>
              <a:t> UE power </a:t>
            </a:r>
            <a:r>
              <a:rPr lang="de-AT" dirty="0" err="1"/>
              <a:t>class</a:t>
            </a:r>
            <a:r>
              <a:rPr lang="de-AT" dirty="0"/>
              <a:t> 2 </a:t>
            </a:r>
            <a:r>
              <a:rPr lang="de-AT" dirty="0" err="1"/>
              <a:t>with</a:t>
            </a:r>
            <a:r>
              <a:rPr lang="de-AT" dirty="0"/>
              <a:t> +26dBm</a:t>
            </a:r>
          </a:p>
          <a:p>
            <a:pPr lvl="1" hangingPunct="0"/>
            <a:r>
              <a:rPr lang="de-AT" dirty="0" err="1"/>
              <a:t>include</a:t>
            </a:r>
            <a:r>
              <a:rPr lang="de-AT" dirty="0"/>
              <a:t> LTE </a:t>
            </a:r>
            <a:r>
              <a:rPr lang="de-AT" dirty="0" err="1"/>
              <a:t>and</a:t>
            </a:r>
            <a:r>
              <a:rPr lang="de-AT" dirty="0"/>
              <a:t> </a:t>
            </a:r>
            <a:r>
              <a:rPr lang="de-AT" dirty="0" err="1"/>
              <a:t>eMTC</a:t>
            </a:r>
            <a:r>
              <a:rPr lang="de-AT" dirty="0"/>
              <a:t> UE </a:t>
            </a:r>
            <a:r>
              <a:rPr lang="de-AT" dirty="0" err="1"/>
              <a:t>categories</a:t>
            </a:r>
            <a:endParaRPr lang="de-AT" dirty="0"/>
          </a:p>
          <a:p>
            <a:pPr lvl="1" hangingPunct="0"/>
            <a:r>
              <a:rPr lang="de-AT" dirty="0" err="1"/>
              <a:t>consider</a:t>
            </a:r>
            <a:r>
              <a:rPr lang="de-AT" dirty="0"/>
              <a:t> </a:t>
            </a:r>
            <a:r>
              <a:rPr lang="de-AT" dirty="0" err="1"/>
              <a:t>full</a:t>
            </a:r>
            <a:r>
              <a:rPr lang="de-AT" dirty="0"/>
              <a:t>- and half duplex FDD </a:t>
            </a:r>
            <a:r>
              <a:rPr lang="de-AT" dirty="0" err="1"/>
              <a:t>operation</a:t>
            </a:r>
            <a:r>
              <a:rPr lang="de-AT" dirty="0"/>
              <a:t> for </a:t>
            </a:r>
            <a:r>
              <a:rPr lang="de-AT" dirty="0" err="1"/>
              <a:t>eMTC</a:t>
            </a:r>
            <a:endParaRPr lang="de-AT" dirty="0"/>
          </a:p>
          <a:p>
            <a:pPr lvl="1" hangingPunct="0"/>
            <a:r>
              <a:rPr lang="en-US" dirty="0"/>
              <a:t>power class 2 is not targeted for smartphone/handheld form factor</a:t>
            </a:r>
            <a:endParaRPr lang="de-AT" dirty="0"/>
          </a:p>
          <a:p>
            <a:pPr lvl="1" hangingPunct="0"/>
            <a:endParaRPr lang="de-AT" dirty="0"/>
          </a:p>
          <a:p>
            <a:pPr hangingPunct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i-FI" sz="3200" b="1" dirty="0" err="1">
                <a:solidFill>
                  <a:schemeClr val="accent1"/>
                </a:solidFill>
              </a:rPr>
              <a:t>Scope</a:t>
            </a:r>
            <a:r>
              <a:rPr lang="fi-FI" sz="3200" b="1" dirty="0">
                <a:solidFill>
                  <a:schemeClr val="accent1"/>
                </a:solidFill>
              </a:rPr>
              <a:t> of </a:t>
            </a:r>
            <a:r>
              <a:rPr lang="fi-FI" sz="3200" b="1" dirty="0" err="1">
                <a:solidFill>
                  <a:schemeClr val="accent1"/>
                </a:solidFill>
              </a:rPr>
              <a:t>the</a:t>
            </a:r>
            <a:r>
              <a:rPr lang="fi-FI" sz="3200" b="1" dirty="0">
                <a:solidFill>
                  <a:schemeClr val="accent1"/>
                </a:solidFill>
              </a:rPr>
              <a:t> WI</a:t>
            </a:r>
            <a:endParaRPr lang="en-US" sz="32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945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338</Words>
  <Application>Microsoft Office PowerPoint</Application>
  <PresentationFormat>Widescreen</PresentationFormat>
  <Paragraphs>30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ヒラギノ角ゴ Pro W3</vt:lpstr>
      <vt:lpstr>Office Theme</vt:lpstr>
      <vt:lpstr>PowerPoint Presentation</vt:lpstr>
      <vt:lpstr>Motivation 1/2</vt:lpstr>
      <vt:lpstr>Motivation 2/2</vt:lpstr>
      <vt:lpstr>Scope of the WI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gmaunz</dc:creator>
  <cp:lastModifiedBy>addition of n48 in RAN4#90</cp:lastModifiedBy>
  <cp:revision>57</cp:revision>
  <dcterms:created xsi:type="dcterms:W3CDTF">2018-05-31T12:43:20Z</dcterms:created>
  <dcterms:modified xsi:type="dcterms:W3CDTF">2019-03-08T08:56:11Z</dcterms:modified>
</cp:coreProperties>
</file>