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3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69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398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17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635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990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724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4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57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4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02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02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79308-872F-42C5-92B6-BED308FF141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MSIPCMContentMarking" descr="{&quot;HashCode&quot;:-1699574231,&quot;Placement&quot;:&quot;Footer&quot;}"/>
          <p:cNvSpPr txBox="1"/>
          <p:nvPr userDrawn="1"/>
        </p:nvSpPr>
        <p:spPr>
          <a:xfrm>
            <a:off x="0" y="6646927"/>
            <a:ext cx="619703" cy="21107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700" smtClean="0">
                <a:solidFill>
                  <a:srgbClr val="000000"/>
                </a:solidFill>
                <a:latin typeface="Calibri" panose="020F0502020204030204" pitchFamily="34" charset="0"/>
              </a:rPr>
              <a:t>C2 General</a:t>
            </a:r>
            <a:endParaRPr lang="en-GB" sz="7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885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800" b="1" dirty="0" smtClean="0"/>
              <a:t>WF on Mandating </a:t>
            </a:r>
            <a:r>
              <a:rPr lang="en-GB" sz="4800" b="1" dirty="0"/>
              <a:t>4 layer MIMO for EN-DC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27506"/>
            <a:ext cx="9144000" cy="1330294"/>
          </a:xfrm>
        </p:spPr>
        <p:txBody>
          <a:bodyPr>
            <a:normAutofit/>
          </a:bodyPr>
          <a:lstStyle/>
          <a:p>
            <a:r>
              <a:rPr lang="en-US" altLang="zh-CN" sz="32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Vodafone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42240" y="360780"/>
            <a:ext cx="3837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altLang="zh-CN" dirty="0"/>
              <a:t>3GPP TSG RAN Meeting #</a:t>
            </a:r>
            <a:r>
              <a:rPr lang="en-GB" altLang="zh-CN" dirty="0" smtClean="0"/>
              <a:t>82</a:t>
            </a:r>
            <a:endParaRPr lang="en-GB" altLang="zh-CN" dirty="0" smtClean="0"/>
          </a:p>
          <a:p>
            <a:pPr>
              <a:buNone/>
            </a:pPr>
            <a:r>
              <a:rPr lang="en-GB" altLang="zh-CN" dirty="0" smtClean="0"/>
              <a:t>Sorrento, Italy, 10 </a:t>
            </a:r>
            <a:r>
              <a:rPr lang="en-GB" altLang="zh-CN" dirty="0"/>
              <a:t>– </a:t>
            </a:r>
            <a:r>
              <a:rPr lang="en-GB" altLang="zh-CN" dirty="0" smtClean="0"/>
              <a:t>13 December </a:t>
            </a:r>
            <a:r>
              <a:rPr lang="en-GB" altLang="zh-CN" dirty="0"/>
              <a:t>2018</a:t>
            </a:r>
            <a:endParaRPr lang="zh-CN" altLang="en-US" dirty="0"/>
          </a:p>
        </p:txBody>
      </p:sp>
      <p:sp>
        <p:nvSpPr>
          <p:cNvPr id="5" name="矩形 30"/>
          <p:cNvSpPr txBox="1">
            <a:spLocks noChangeArrowheads="1"/>
          </p:cNvSpPr>
          <p:nvPr/>
        </p:nvSpPr>
        <p:spPr>
          <a:xfrm>
            <a:off x="9761953" y="130753"/>
            <a:ext cx="2433222" cy="574067"/>
          </a:xfrm>
          <a:prstGeom prst="rect">
            <a:avLst/>
          </a:prstGeom>
        </p:spPr>
        <p:txBody>
          <a:bodyPr/>
          <a:lstStyle/>
          <a:p>
            <a:pPr lvl="0" algn="ctr">
              <a:lnSpc>
                <a:spcPct val="140000"/>
              </a:lnSpc>
              <a:spcBef>
                <a:spcPts val="4200"/>
              </a:spcBef>
              <a:buClrTx/>
              <a:buNone/>
              <a:defRPr/>
            </a:pPr>
            <a:r>
              <a:rPr lang="en-US" altLang="zh-CN" sz="2800" kern="0" dirty="0" smtClean="0">
                <a:latin typeface="+mj-lt"/>
                <a:ea typeface="隶书" pitchFamily="49" charset="-122"/>
                <a:cs typeface="+mj-cs"/>
              </a:rPr>
              <a:t>RP-182859</a:t>
            </a:r>
            <a:endParaRPr kumimoji="0" lang="zh-CN" altLang="zh-CN" sz="28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隶书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04346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" y="1690688"/>
            <a:ext cx="10713720" cy="4771072"/>
          </a:xfrm>
        </p:spPr>
        <p:txBody>
          <a:bodyPr>
            <a:normAutofit/>
          </a:bodyPr>
          <a:lstStyle/>
          <a:p>
            <a:r>
              <a:rPr lang="en-GB" altLang="zh-CN" sz="3200" dirty="0" smtClean="0"/>
              <a:t>Mandate the </a:t>
            </a:r>
            <a:r>
              <a:rPr lang="en-GB" altLang="zh-CN" sz="3200" dirty="0"/>
              <a:t>support of </a:t>
            </a:r>
            <a:r>
              <a:rPr lang="en-GB" altLang="zh-CN" sz="3200" dirty="0" smtClean="0"/>
              <a:t>4-layer DL MIMO for </a:t>
            </a:r>
            <a:r>
              <a:rPr lang="en-GB" altLang="zh-CN" sz="3200" dirty="0"/>
              <a:t>the bands, where </a:t>
            </a:r>
            <a:r>
              <a:rPr lang="en-US" altLang="zh-CN" sz="3200" dirty="0"/>
              <a:t>the UE shall be equipped with 4Rx ports as a baseline </a:t>
            </a:r>
            <a:r>
              <a:rPr lang="en-GB" altLang="zh-CN" sz="3200" dirty="0" smtClean="0"/>
              <a:t>in EN-DC, </a:t>
            </a:r>
            <a:r>
              <a:rPr lang="en-GB" sz="3200" dirty="0" smtClean="0"/>
              <a:t>if </a:t>
            </a:r>
            <a:r>
              <a:rPr lang="en-GB" sz="3200" dirty="0"/>
              <a:t>maximum supportable UE channel bandwidth in that band for a given SCS is larger than or equal to the combined </a:t>
            </a:r>
            <a:r>
              <a:rPr lang="en-GB" sz="3200" dirty="0" smtClean="0"/>
              <a:t>configured UE </a:t>
            </a:r>
            <a:r>
              <a:rPr lang="en-GB" sz="3200" dirty="0"/>
              <a:t>channel bandwidth of LTE and NR in </a:t>
            </a:r>
            <a:r>
              <a:rPr lang="en-GB" sz="3200" dirty="0" smtClean="0"/>
              <a:t>DL</a:t>
            </a:r>
            <a:endParaRPr lang="en-GB" altLang="zh-CN" sz="3200" dirty="0"/>
          </a:p>
        </p:txBody>
      </p:sp>
    </p:spTree>
    <p:extLst>
      <p:ext uri="{BB962C8B-B14F-4D97-AF65-F5344CB8AC3E}">
        <p14:creationId xmlns:p14="http://schemas.microsoft.com/office/powerpoint/2010/main" val="806342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SimSun</vt:lpstr>
      <vt:lpstr>Arial</vt:lpstr>
      <vt:lpstr>Calibri</vt:lpstr>
      <vt:lpstr>Calibri Light</vt:lpstr>
      <vt:lpstr>隶书</vt:lpstr>
      <vt:lpstr>Office Theme</vt:lpstr>
      <vt:lpstr>WF on Mandating 4 layer MIMO for EN-DC</vt:lpstr>
      <vt:lpstr>Proposal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SDL and SUL pairings</dc:title>
  <dc:creator>David mazzarese</dc:creator>
  <cp:lastModifiedBy>Ucar, Alper, Vodafone Group</cp:lastModifiedBy>
  <cp:revision>27</cp:revision>
  <dcterms:created xsi:type="dcterms:W3CDTF">2018-06-14T16:59:30Z</dcterms:created>
  <dcterms:modified xsi:type="dcterms:W3CDTF">2018-12-13T07:35:11Z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359f705-2ba0-454b-9cfc-6ce5bcaac040_Enabled">
    <vt:lpwstr>True</vt:lpwstr>
  </property>
  <property fmtid="{D5CDD505-2E9C-101B-9397-08002B2CF9AE}" pid="3" name="MSIP_Label_0359f705-2ba0-454b-9cfc-6ce5bcaac040_SiteId">
    <vt:lpwstr>68283f3b-8487-4c86-adb3-a5228f18b893</vt:lpwstr>
  </property>
  <property fmtid="{D5CDD505-2E9C-101B-9397-08002B2CF9AE}" pid="4" name="MSIP_Label_0359f705-2ba0-454b-9cfc-6ce5bcaac040_Owner">
    <vt:lpwstr>alper.ucar@vodafone.com</vt:lpwstr>
  </property>
  <property fmtid="{D5CDD505-2E9C-101B-9397-08002B2CF9AE}" pid="5" name="MSIP_Label_0359f705-2ba0-454b-9cfc-6ce5bcaac040_SetDate">
    <vt:lpwstr>2018-12-13T05:17:57.1503003Z</vt:lpwstr>
  </property>
  <property fmtid="{D5CDD505-2E9C-101B-9397-08002B2CF9AE}" pid="6" name="MSIP_Label_0359f705-2ba0-454b-9cfc-6ce5bcaac040_Name">
    <vt:lpwstr>C2 General</vt:lpwstr>
  </property>
  <property fmtid="{D5CDD505-2E9C-101B-9397-08002B2CF9AE}" pid="7" name="MSIP_Label_0359f705-2ba0-454b-9cfc-6ce5bcaac040_Application">
    <vt:lpwstr>Microsoft Azure Information Protection</vt:lpwstr>
  </property>
  <property fmtid="{D5CDD505-2E9C-101B-9397-08002B2CF9AE}" pid="8" name="MSIP_Label_0359f705-2ba0-454b-9cfc-6ce5bcaac040_Extended_MSFT_Method">
    <vt:lpwstr>Automatic</vt:lpwstr>
  </property>
  <property fmtid="{D5CDD505-2E9C-101B-9397-08002B2CF9AE}" pid="9" name="Sensitivity">
    <vt:lpwstr>C2 General</vt:lpwstr>
  </property>
</Properties>
</file>