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0"/>
  </p:notesMasterIdLst>
  <p:sldIdLst>
    <p:sldId id="318" r:id="rId2"/>
    <p:sldId id="325" r:id="rId3"/>
    <p:sldId id="339" r:id="rId4"/>
    <p:sldId id="341" r:id="rId5"/>
    <p:sldId id="333" r:id="rId6"/>
    <p:sldId id="340" r:id="rId7"/>
    <p:sldId id="335" r:id="rId8"/>
    <p:sldId id="331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0720" autoAdjust="0"/>
  </p:normalViewPr>
  <p:slideViewPr>
    <p:cSldViewPr>
      <p:cViewPr varScale="1">
        <p:scale>
          <a:sx n="99" d="100"/>
          <a:sy n="99" d="100"/>
        </p:scale>
        <p:origin x="-185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2EEB70-F5D8-4061-9B68-33B446918DE5}" type="datetimeFigureOut">
              <a:rPr lang="zh-CN" altLang="en-US" smtClean="0"/>
              <a:pPr/>
              <a:t>2017/12/11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7BC6A-AC88-44A7-A2AB-386B87E6CC8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5315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7BC6A-AC88-44A7-A2AB-386B87E6CC8F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2435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7BC6A-AC88-44A7-A2AB-386B87E6CC8F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7671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7BC6A-AC88-44A7-A2AB-386B87E6CC8F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7671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7BC6A-AC88-44A7-A2AB-386B87E6CC8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7671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7BC6A-AC88-44A7-A2AB-386B87E6CC8F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76718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7BC6A-AC88-44A7-A2AB-386B87E6CC8F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76718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7BC6A-AC88-44A7-A2AB-386B87E6CC8F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7671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7BC6A-AC88-44A7-A2AB-386B87E6CC8F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7671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 hasCustomPrompt="1"/>
          </p:nvPr>
        </p:nvSpPr>
        <p:spPr>
          <a:xfrm>
            <a:off x="-22225" y="1822450"/>
            <a:ext cx="8843963" cy="4318000"/>
          </a:xfrm>
          <a:solidFill>
            <a:schemeClr val="bg2">
              <a:lumMod val="9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en-US" dirty="0" smtClean="0"/>
              <a:t>Insert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976" y="2376832"/>
            <a:ext cx="7772400" cy="1509368"/>
          </a:xfrm>
        </p:spPr>
        <p:txBody>
          <a:bodyPr anchor="t">
            <a:normAutofit/>
          </a:bodyPr>
          <a:lstStyle>
            <a:lvl1pPr algn="l">
              <a:defRPr sz="3200" b="0" i="0">
                <a:latin typeface="Myriad Pro"/>
                <a:cs typeface="Myriad Pro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251" y="38862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1200" b="0" i="0">
                <a:solidFill>
                  <a:schemeClr val="tx1"/>
                </a:solidFill>
                <a:latin typeface="Myriad Pro"/>
                <a:cs typeface="Myriad Pro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7" name="Picture 6" descr="logo.g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118056" y="339159"/>
            <a:ext cx="1779598" cy="525555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-21898" y="6140586"/>
            <a:ext cx="8843513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8786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970609" y="2719981"/>
            <a:ext cx="3716192" cy="1810161"/>
          </a:xfrm>
        </p:spPr>
        <p:txBody>
          <a:bodyPr anchor="b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3200" b="0" i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Divider title in 32pt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zh-CN" altLang="en-US" sz="3200" dirty="0" smtClean="0">
                <a:latin typeface="华文黑体"/>
                <a:ea typeface="华文黑体"/>
                <a:cs typeface="华文黑体"/>
              </a:rPr>
              <a:t>分隔页字号</a:t>
            </a:r>
            <a:r>
              <a:rPr lang="en-US" dirty="0" smtClean="0"/>
              <a:t>32pt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-21898" y="4645938"/>
            <a:ext cx="8843513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logo.g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118056" y="339159"/>
            <a:ext cx="1779598" cy="52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12524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1803837"/>
            <a:ext cx="8821614" cy="434071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07026"/>
            <a:ext cx="7847582" cy="813603"/>
          </a:xfrm>
        </p:spPr>
        <p:txBody>
          <a:bodyPr lIns="0" anchor="t">
            <a:normAutofit/>
          </a:bodyPr>
          <a:lstStyle>
            <a:lvl1pPr algn="l">
              <a:defRPr sz="3200" b="0" i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-21898" y="6140586"/>
            <a:ext cx="8843513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logo.g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118056" y="339159"/>
            <a:ext cx="1779598" cy="525555"/>
          </a:xfrm>
          <a:prstGeom prst="rect">
            <a:avLst/>
          </a:prstGeom>
        </p:spPr>
      </p:pic>
      <p:sp>
        <p:nvSpPr>
          <p:cNvPr id="14" name="Content Placeholder 2"/>
          <p:cNvSpPr>
            <a:spLocks noGrp="1"/>
          </p:cNvSpPr>
          <p:nvPr>
            <p:ph idx="1"/>
          </p:nvPr>
        </p:nvSpPr>
        <p:spPr>
          <a:xfrm>
            <a:off x="457200" y="3332163"/>
            <a:ext cx="7847582" cy="2505075"/>
          </a:xfrm>
        </p:spPr>
        <p:txBody>
          <a:bodyPr lIns="0"/>
          <a:lstStyle>
            <a:lvl1pPr>
              <a:buClr>
                <a:schemeClr val="accent1"/>
              </a:buClr>
              <a:defRPr sz="1600" b="0" i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1pPr>
            <a:lvl2pPr>
              <a:defRPr sz="1400" b="0" i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2pPr>
            <a:lvl3pPr>
              <a:defRPr sz="1200" b="0" i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3pPr>
            <a:lvl4pPr>
              <a:defRPr sz="1000" b="0" i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4pPr>
            <a:lvl5pPr>
              <a:defRPr sz="900" b="0" i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0479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39227"/>
            <a:ext cx="8229600" cy="1232047"/>
          </a:xfrm>
        </p:spPr>
        <p:txBody>
          <a:bodyPr lIns="0" anchor="t">
            <a:normAutofit/>
          </a:bodyPr>
          <a:lstStyle>
            <a:lvl1pPr algn="l">
              <a:lnSpc>
                <a:spcPct val="100000"/>
              </a:lnSpc>
              <a:defRPr sz="3200" b="0" i="0"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13434"/>
            <a:ext cx="8229600" cy="3753005"/>
          </a:xfrm>
        </p:spPr>
        <p:txBody>
          <a:bodyPr lIns="0"/>
          <a:lstStyle>
            <a:lvl1pPr>
              <a:buClr>
                <a:schemeClr val="accent1"/>
              </a:buClr>
              <a:defRPr sz="1600" b="0" i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1pPr>
            <a:lvl2pPr>
              <a:defRPr sz="1400" b="0" i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2pPr>
            <a:lvl3pPr>
              <a:defRPr sz="1200" b="0" i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3pPr>
            <a:lvl4pPr>
              <a:defRPr sz="1000" b="0" i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4pPr>
            <a:lvl5pPr>
              <a:defRPr sz="900" b="0" i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1337" y="6327919"/>
            <a:ext cx="402934" cy="365125"/>
          </a:xfrm>
        </p:spPr>
        <p:txBody>
          <a:bodyPr anchor="t"/>
          <a:lstStyle>
            <a:lvl1pPr>
              <a:defRPr b="0" i="0"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898" y="6140586"/>
            <a:ext cx="8843513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logo.g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118056" y="339159"/>
            <a:ext cx="1779598" cy="52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065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39227"/>
            <a:ext cx="8229600" cy="1232047"/>
          </a:xfrm>
        </p:spPr>
        <p:txBody>
          <a:bodyPr lIns="0" anchor="t">
            <a:normAutofit/>
          </a:bodyPr>
          <a:lstStyle>
            <a:lvl1pPr algn="l">
              <a:lnSpc>
                <a:spcPct val="100000"/>
              </a:lnSpc>
              <a:defRPr sz="3200" b="0" i="0"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13434"/>
            <a:ext cx="3940640" cy="3753005"/>
          </a:xfrm>
        </p:spPr>
        <p:txBody>
          <a:bodyPr lIns="0"/>
          <a:lstStyle>
            <a:lvl1pPr>
              <a:buClr>
                <a:schemeClr val="accent1"/>
              </a:buClr>
              <a:defRPr sz="1600" b="0" i="0">
                <a:solidFill>
                  <a:schemeClr val="tx2"/>
                </a:solidFill>
                <a:latin typeface="Myriad Pro"/>
                <a:cs typeface="Myriad Pro"/>
              </a:defRPr>
            </a:lvl1pPr>
            <a:lvl2pPr>
              <a:defRPr sz="1400" b="0" i="0">
                <a:solidFill>
                  <a:schemeClr val="tx2"/>
                </a:solidFill>
                <a:latin typeface="Myriad Pro"/>
                <a:cs typeface="Myriad Pro"/>
              </a:defRPr>
            </a:lvl2pPr>
            <a:lvl3pPr>
              <a:defRPr sz="1200" b="0" i="0">
                <a:solidFill>
                  <a:schemeClr val="tx2"/>
                </a:solidFill>
                <a:latin typeface="Myriad Pro"/>
                <a:cs typeface="Myriad Pro"/>
              </a:defRPr>
            </a:lvl3pPr>
            <a:lvl4pPr>
              <a:defRPr sz="1000" b="0" i="0">
                <a:solidFill>
                  <a:schemeClr val="tx2"/>
                </a:solidFill>
                <a:latin typeface="Myriad Pro"/>
                <a:cs typeface="Myriad Pro"/>
              </a:defRPr>
            </a:lvl4pPr>
            <a:lvl5pPr>
              <a:defRPr sz="900" b="0" i="0">
                <a:solidFill>
                  <a:schemeClr val="tx2"/>
                </a:solidFill>
                <a:latin typeface="Myriad Pro"/>
                <a:cs typeface="Myriad Pro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1337" y="6327919"/>
            <a:ext cx="402934" cy="365125"/>
          </a:xfrm>
        </p:spPr>
        <p:txBody>
          <a:bodyPr anchor="t"/>
          <a:lstStyle>
            <a:lvl1pPr>
              <a:defRPr b="0" i="0"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898" y="6140586"/>
            <a:ext cx="8843513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logo.g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118056" y="339159"/>
            <a:ext cx="1779598" cy="525555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3"/>
          </p:nvPr>
        </p:nvSpPr>
        <p:spPr>
          <a:xfrm>
            <a:off x="4746160" y="2113434"/>
            <a:ext cx="3940640" cy="3753005"/>
          </a:xfrm>
        </p:spPr>
        <p:txBody>
          <a:bodyPr lIns="0"/>
          <a:lstStyle>
            <a:lvl1pPr>
              <a:buClr>
                <a:schemeClr val="accent1"/>
              </a:buClr>
              <a:defRPr sz="1600" b="0" i="0">
                <a:solidFill>
                  <a:schemeClr val="tx2"/>
                </a:solidFill>
                <a:latin typeface="Myriad Pro"/>
                <a:cs typeface="Myriad Pro"/>
              </a:defRPr>
            </a:lvl1pPr>
            <a:lvl2pPr>
              <a:defRPr sz="1400" b="0" i="0">
                <a:solidFill>
                  <a:schemeClr val="tx2"/>
                </a:solidFill>
                <a:latin typeface="Myriad Pro"/>
                <a:cs typeface="Myriad Pro"/>
              </a:defRPr>
            </a:lvl2pPr>
            <a:lvl3pPr>
              <a:defRPr sz="1200" b="0" i="0">
                <a:solidFill>
                  <a:schemeClr val="tx2"/>
                </a:solidFill>
                <a:latin typeface="Myriad Pro"/>
                <a:cs typeface="Myriad Pro"/>
              </a:defRPr>
            </a:lvl3pPr>
            <a:lvl4pPr>
              <a:defRPr sz="1000" b="0" i="0">
                <a:solidFill>
                  <a:schemeClr val="tx2"/>
                </a:solidFill>
                <a:latin typeface="Myriad Pro"/>
                <a:cs typeface="Myriad Pro"/>
              </a:defRPr>
            </a:lvl4pPr>
            <a:lvl5pPr>
              <a:defRPr sz="900" b="0" i="0">
                <a:solidFill>
                  <a:schemeClr val="tx2"/>
                </a:solidFill>
                <a:latin typeface="Myriad Pro"/>
                <a:cs typeface="Myriad Pro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20546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3"/>
          <p:cNvSpPr>
            <a:spLocks noGrp="1"/>
          </p:cNvSpPr>
          <p:nvPr>
            <p:ph type="pic" sz="quarter" idx="13" hasCustomPrompt="1"/>
          </p:nvPr>
        </p:nvSpPr>
        <p:spPr>
          <a:xfrm>
            <a:off x="-22225" y="1822450"/>
            <a:ext cx="8843963" cy="4318000"/>
          </a:xfrm>
          <a:solidFill>
            <a:schemeClr val="bg2">
              <a:lumMod val="9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</a:lstStyle>
          <a:p>
            <a:r>
              <a:rPr lang="en-US" dirty="0" smtClean="0"/>
              <a:t>Insert picture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38252"/>
            <a:ext cx="8229600" cy="796092"/>
          </a:xfrm>
        </p:spPr>
        <p:txBody>
          <a:bodyPr lIns="0" anchor="t">
            <a:normAutofit/>
          </a:bodyPr>
          <a:lstStyle>
            <a:lvl1pPr algn="l">
              <a:lnSpc>
                <a:spcPct val="100000"/>
              </a:lnSpc>
              <a:defRPr sz="3200" b="0" i="0">
                <a:latin typeface="华文楷体" pitchFamily="2" charset="-122"/>
                <a:ea typeface="华文楷体" pitchFamily="2" charset="-122"/>
                <a:cs typeface="华文楷体" pitchFamily="2" charset="-122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11337" y="6327919"/>
            <a:ext cx="402934" cy="365125"/>
          </a:xfrm>
        </p:spPr>
        <p:txBody>
          <a:bodyPr anchor="t"/>
          <a:lstStyle>
            <a:lvl1pPr>
              <a:defRPr b="0" i="0">
                <a:latin typeface="Myriad Pro Light"/>
                <a:cs typeface="Myriad Pro Light"/>
              </a:defRPr>
            </a:lvl1pPr>
          </a:lstStyle>
          <a:p>
            <a:fld id="{9380A3BF-C42B-5B4A-8FD1-FDF44958D93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-21898" y="6140586"/>
            <a:ext cx="8843513" cy="116996"/>
          </a:xfrm>
          <a:prstGeom prst="rect">
            <a:avLst/>
          </a:prstGeom>
          <a:gradFill flip="none" rotWithShape="1">
            <a:gsLst>
              <a:gs pos="0">
                <a:srgbClr val="00925F"/>
              </a:gs>
              <a:gs pos="100000">
                <a:srgbClr val="49B48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 descr="logo.gif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118056" y="339159"/>
            <a:ext cx="1779598" cy="52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6439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90717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0089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0A3BF-C42B-5B4A-8FD1-FDF44958D93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15650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05914-4169-4714-A417-AD16BE9212E3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1124744"/>
            <a:ext cx="7182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/>
              <a:t>3GPP TSG RAN Meeting #78				</a:t>
            </a:r>
          </a:p>
          <a:p>
            <a:r>
              <a:rPr lang="en-GB" altLang="zh-CN" b="1" dirty="0"/>
              <a:t>Lisbon, Portugal, December 18 - 21</a:t>
            </a:r>
            <a:r>
              <a:rPr lang="en-GB" altLang="zh-CN" b="1"/>
              <a:t>, </a:t>
            </a:r>
            <a:r>
              <a:rPr lang="en-GB" altLang="zh-CN" b="1" smtClean="0"/>
              <a:t>2017</a:t>
            </a:r>
            <a:endParaRPr lang="en-GB" altLang="zh-CN" b="1" dirty="0"/>
          </a:p>
        </p:txBody>
      </p:sp>
      <p:sp>
        <p:nvSpPr>
          <p:cNvPr id="6" name="矩形 5"/>
          <p:cNvSpPr/>
          <p:nvPr/>
        </p:nvSpPr>
        <p:spPr>
          <a:xfrm>
            <a:off x="7434064" y="1018573"/>
            <a:ext cx="13516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b="1" dirty="0" smtClean="0"/>
              <a:t>RP-172513</a:t>
            </a:r>
            <a:endParaRPr lang="zh-CN" altLang="zh-CN" dirty="0"/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395536" y="2708920"/>
            <a:ext cx="8229600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b="0" i="0" kern="1200">
                <a:solidFill>
                  <a:schemeClr val="tx1"/>
                </a:solidFill>
                <a:latin typeface="Myriad Pro"/>
                <a:ea typeface="+mn-ea"/>
                <a:cs typeface="Myriad Pro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dirty="0" smtClean="0">
                <a:latin typeface="Arial" pitchFamily="34" charset="0"/>
                <a:ea typeface="Arial Unicode MS" pitchFamily="34" charset="-122"/>
                <a:cs typeface="Arial" pitchFamily="34" charset="0"/>
              </a:rPr>
              <a:t>Motivation for new WI: Enhancements on URLLC services for NR </a:t>
            </a:r>
            <a:endParaRPr lang="zh-CN" altLang="en-US" sz="4400" dirty="0"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470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42844" y="764704"/>
            <a:ext cx="8229600" cy="582594"/>
          </a:xfrm>
        </p:spPr>
        <p:txBody>
          <a:bodyPr>
            <a:noAutofit/>
          </a:bodyPr>
          <a:lstStyle/>
          <a:p>
            <a:r>
              <a:rPr lang="en-US" altLang="zh-CN" sz="32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Background: URLLC in Rel15</a:t>
            </a:r>
            <a:endParaRPr lang="en-US" altLang="zh-CN" sz="32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05914-4169-4714-A417-AD16BE9212E3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79512" y="1640989"/>
            <a:ext cx="79208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Rel15, the </a:t>
            </a:r>
            <a:r>
              <a:rPr lang="en-GB" altLang="zh-CN" dirty="0">
                <a:latin typeface="Times New Roman" pitchFamily="18" charset="0"/>
                <a:cs typeface="Times New Roman" pitchFamily="18" charset="0"/>
              </a:rPr>
              <a:t>first release supporting Non-standalone 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NR, </a:t>
            </a:r>
            <a:r>
              <a:rPr lang="en-GB" altLang="zh-CN" dirty="0">
                <a:latin typeface="Times New Roman" pitchFamily="18" charset="0"/>
                <a:cs typeface="Times New Roman" pitchFamily="18" charset="0"/>
              </a:rPr>
              <a:t>is planed to freeze at 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RAN#78. </a:t>
            </a:r>
            <a:endParaRPr lang="en-GB" altLang="zh-CN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URLLC </a:t>
            </a:r>
            <a:r>
              <a:rPr lang="en-GB" altLang="zh-CN" dirty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one of 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zh-CN" dirty="0">
                <a:latin typeface="Times New Roman" pitchFamily="18" charset="0"/>
                <a:cs typeface="Times New Roman" pitchFamily="18" charset="0"/>
              </a:rPr>
              <a:t>key 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features </a:t>
            </a:r>
            <a:r>
              <a:rPr lang="en-GB" altLang="zh-CN" dirty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5G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In Rel-15 NR, the fundamental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mechanisms of URLLC were discussed: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Non-slot based data transmission and scheduling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Multiplexing data with different transmission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duration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Self-contained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subframe</a:t>
            </a:r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Grant free transmission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SR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enhancement</a:t>
            </a:r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PDCP duplication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However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system reliability enhancement, system efficiency optimization and enhancement on specific scenario(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i.e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uplink power limitation) may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not be fully discussed and specified during Rel-15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Further study on the URLLC enhancement shall be taken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into account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in Rel-16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NR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work item. </a:t>
            </a:r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1933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42844" y="937519"/>
            <a:ext cx="8229600" cy="582594"/>
          </a:xfrm>
        </p:spPr>
        <p:txBody>
          <a:bodyPr>
            <a:noAutofit/>
          </a:bodyPr>
          <a:lstStyle/>
          <a:p>
            <a:r>
              <a:rPr lang="en-US" altLang="zh-CN" sz="3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Scope of </a:t>
            </a:r>
            <a:r>
              <a:rPr lang="en-US" altLang="zh-CN" sz="32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URLLC </a:t>
            </a:r>
            <a:r>
              <a:rPr lang="en-US" altLang="zh-CN" sz="3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enhancement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05914-4169-4714-A417-AD16BE9212E3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179512" y="1772816"/>
            <a:ext cx="79208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URLLC enhancement for Rel16 includes the following items: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System reliability enhancement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Grant free capacity optimization 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Non-slot transmission optimization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Uplink coverage improvement</a:t>
            </a:r>
          </a:p>
          <a:p>
            <a:pPr marL="285750" indent="-285750">
              <a:buFont typeface="Arial" pitchFamily="34" charset="0"/>
              <a:buChar char="•"/>
            </a:pPr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808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42844" y="692696"/>
            <a:ext cx="8229600" cy="582594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en-US" altLang="zh-CN" sz="32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System reliability enhancement</a:t>
            </a:r>
            <a:endParaRPr lang="en-US" altLang="zh-CN" sz="32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05914-4169-4714-A417-AD16BE9212E3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79512" y="1333792"/>
            <a:ext cx="8496944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Reason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for System reliability enhancement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As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the number of potential users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or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the traffic arrival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rate increases, resource congestion will occur. And resource congestion leads schedule latency, which may not be acceptable by URLLC and impacts reliability of URLLC.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To meet high reliability requirement, redundant resource allocation, such as K repetition is agreed in Rel15 to achieve robust transmission. However, it will further increase risk of resource congestion.</a:t>
            </a:r>
            <a:endParaRPr lang="en-GB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Possible 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enhancements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Support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fast CSI feedback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Evaluate system performance of fast CSI feedback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If needed, specify signaling procedure and mechanism on fast CSI feedback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Support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flexible and advanced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multi-user multiplexing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Evaluate system performance of flexible and advanced multi-user multiplexing scheme 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If needed, specify orthogonal/non-orthogonal signature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If needed, </a:t>
            </a:r>
            <a:r>
              <a:rPr lang="en-GB" altLang="zh-CN" dirty="0">
                <a:latin typeface="Times New Roman" pitchFamily="18" charset="0"/>
                <a:cs typeface="Times New Roman" pitchFamily="18" charset="0"/>
              </a:rPr>
              <a:t>specify signalling procedure and mechanism on flexible and advanced multi-user 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multiplexing</a:t>
            </a:r>
            <a:endParaRPr lang="en-US" altLang="zh-CN" sz="1600" dirty="0" smtClean="0"/>
          </a:p>
          <a:p>
            <a:pPr marL="742950" lvl="1" indent="-285750">
              <a:buFont typeface="Arial" pitchFamily="34" charset="0"/>
              <a:buChar char="•"/>
            </a:pP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xmlns="" val="4057404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42844" y="764704"/>
            <a:ext cx="8229600" cy="582594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en-US" altLang="zh-CN" sz="32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Grant </a:t>
            </a:r>
            <a:r>
              <a:rPr lang="en-US" altLang="zh-CN" sz="32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free capacity optimization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05914-4169-4714-A417-AD16BE9212E3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79512" y="1484784"/>
            <a:ext cx="849694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Reason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for Grant free capacity optimization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The multi-user multiplexing mainly relies on spatial multiplexing, which is restricted by UE distribution and 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GB" altLang="zh-CN" dirty="0">
                <a:latin typeface="Times New Roman" pitchFamily="18" charset="0"/>
                <a:cs typeface="Times New Roman" pitchFamily="18" charset="0"/>
              </a:rPr>
              <a:t>knowledge of instantaneous channel state information (CSI) of frequency-selective 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fading. Therefore, multiplexing capacity is very limited.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ollision randomization mechanism is introduced in grant free, such as UE-specific hopping pattern. However, if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the number of potential users for grant-free transmission is high or the traffic arrival rate is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high,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the transmission reliability will be poor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Possible enhancements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Support flexible and advanced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multi-user multiplexing 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Evaluate system performance of flexible and advanced multi-user multiplexing scheme 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If needed, specify orthogonal/non-orthogonal signature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If needed, </a:t>
            </a:r>
            <a:r>
              <a:rPr lang="en-GB" altLang="zh-CN" dirty="0">
                <a:latin typeface="Times New Roman" pitchFamily="18" charset="0"/>
                <a:cs typeface="Times New Roman" pitchFamily="18" charset="0"/>
              </a:rPr>
              <a:t>specify signalling procedure and mechanism on flexible and advanced multi-user </a:t>
            </a:r>
            <a:r>
              <a:rPr lang="en-GB" altLang="zh-CN" dirty="0" smtClean="0">
                <a:latin typeface="Times New Roman" pitchFamily="18" charset="0"/>
                <a:cs typeface="Times New Roman" pitchFamily="18" charset="0"/>
              </a:rPr>
              <a:t>multiplexing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altLang="zh-CN" sz="1600" dirty="0">
              <a:latin typeface="Times New Roman" pitchFamily="18" charset="0"/>
              <a:cs typeface="Times New Roman" pitchFamily="18" charset="0"/>
            </a:endParaRPr>
          </a:p>
          <a:p>
            <a:pPr lvl="2"/>
            <a:endParaRPr lang="en-US" altLang="zh-CN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Arial" pitchFamily="34" charset="0"/>
              <a:buChar char="•"/>
            </a:pPr>
            <a:endParaRPr lang="en-US" altLang="zh-CN" sz="1600" dirty="0" smtClean="0"/>
          </a:p>
          <a:p>
            <a:pPr marL="742950" lvl="1" indent="-285750">
              <a:buFont typeface="Arial" pitchFamily="34" charset="0"/>
              <a:buChar char="•"/>
            </a:pP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xmlns="" val="3941263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42844" y="692696"/>
            <a:ext cx="8229600" cy="582594"/>
          </a:xfrm>
        </p:spPr>
        <p:txBody>
          <a:bodyPr>
            <a:noAutofit/>
          </a:bodyPr>
          <a:lstStyle/>
          <a:p>
            <a:pPr lvl="1" algn="l" rtl="0">
              <a:spcBef>
                <a:spcPct val="0"/>
              </a:spcBef>
            </a:pPr>
            <a:r>
              <a:rPr lang="en-US" altLang="zh-CN" sz="32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Non-slot transmission optimization </a:t>
            </a:r>
            <a:endParaRPr lang="en-US" altLang="zh-CN" sz="32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05914-4169-4714-A417-AD16BE9212E3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79512" y="1412776"/>
            <a:ext cx="8496944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Reason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for Non-slot transmission optimization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Non-slot transmission is usually used for URLLC to reduce latency. And 2-symbol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PDSCH/PUSCH, is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a typical use case.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DMRS design in Rel15 focuses on slot and non-slot data transmission with longer duration . The ratio of DMRS resource element and data resource element is about 10%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slot and non-slot data transmission with longer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duration. But for 2-symbol data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transmission,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ratio of DMRS resource element and data resource element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becomes large . 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In addition, Control channel overhead is also too large for 2-symbol data transmission.</a:t>
            </a:r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Possible 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enhancements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Support flexible DMRS structure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Evaluate link level performance of flexible DMRS structure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If needed, specify signaling procedure and mechanism on flexible DMRS structure.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Support Grant free transmission in downlink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Study and specify grant free transmission in downlink.</a:t>
            </a:r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altLang="zh-CN" sz="1600" dirty="0">
              <a:latin typeface="Times New Roman" pitchFamily="18" charset="0"/>
              <a:cs typeface="Times New Roman" pitchFamily="18" charset="0"/>
            </a:endParaRPr>
          </a:p>
          <a:p>
            <a:pPr lvl="2"/>
            <a:endParaRPr lang="en-US" altLang="zh-CN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Arial" pitchFamily="34" charset="0"/>
              <a:buChar char="•"/>
            </a:pPr>
            <a:endParaRPr lang="en-US" altLang="zh-CN" sz="1600" dirty="0" smtClean="0"/>
          </a:p>
          <a:p>
            <a:pPr marL="742950" lvl="1" indent="-285750">
              <a:buFont typeface="Arial" pitchFamily="34" charset="0"/>
              <a:buChar char="•"/>
            </a:pP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xmlns="" val="2582985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42844" y="758174"/>
            <a:ext cx="8229600" cy="582594"/>
          </a:xfrm>
        </p:spPr>
        <p:txBody>
          <a:bodyPr>
            <a:noAutofit/>
          </a:bodyPr>
          <a:lstStyle/>
          <a:p>
            <a:r>
              <a:rPr lang="en-US" altLang="zh-CN" sz="32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Uplink coverage improvement</a:t>
            </a:r>
            <a:endParaRPr lang="en-US" altLang="zh-CN" sz="32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05914-4169-4714-A417-AD16BE9212E3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79512" y="1412776"/>
            <a:ext cx="849694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Reason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for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Uplink coverage improvement</a:t>
            </a:r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Better fulfill the 95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% coverage requirement 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by ITUR for URLLC, including DL and  UL. However, due to uplink maximum transmit power is limited, which is much less than downlink maximum transmit power,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plink coverage will be the bottleneck of system coverage.  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In LTE, repetition is used to improve uplink coverage. However, due to low latency requirement for URLLC, repetition number is limited and uplink coverage issue can not be resolved completely.  </a:t>
            </a:r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Possible 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enhancements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Support 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advanced UL receiver 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Evaluate system performance of advanced UL receiver, such as Multi-panel receiver and UL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CoMP.</a:t>
            </a:r>
            <a:endParaRPr lang="en-US" altLang="zh-CN" dirty="0" smtClean="0">
              <a:latin typeface="Times New Roman" pitchFamily="18" charset="0"/>
              <a:cs typeface="Times New Roman" pitchFamily="18" charset="0"/>
            </a:endParaRPr>
          </a:p>
          <a:p>
            <a:pPr marL="1200150" lvl="2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If needed, specify signaling and mechanism on advanced UL receiver.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Support enhanced power control mechanism and power-efficient techniques.</a:t>
            </a:r>
          </a:p>
          <a:p>
            <a:pPr marL="1200150" lvl="2" indent="-285750">
              <a:buFont typeface="Arial" pitchFamily="34" charset="0"/>
              <a:buChar char="•"/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Study and specify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enhanced power control mechanism and power-efficient techniques</a:t>
            </a:r>
          </a:p>
          <a:p>
            <a:pPr marL="285750" indent="-285750">
              <a:buFont typeface="Arial" pitchFamily="34" charset="0"/>
              <a:buChar char="•"/>
            </a:pPr>
            <a:endParaRPr lang="en-GB" altLang="zh-CN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7255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D05914-4169-4714-A417-AD16BE9212E3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9512" y="2884160"/>
            <a:ext cx="784887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9600" b="1" i="1" smtClean="0">
                <a:solidFill>
                  <a:srgbClr val="00B050"/>
                </a:solidFill>
              </a:rPr>
              <a:t>Thanks!</a:t>
            </a:r>
            <a:r>
              <a:rPr lang="en-US" altLang="zh-CN" sz="9600" b="1" i="1" smtClean="0"/>
              <a:t> </a:t>
            </a:r>
            <a:endParaRPr lang="en-US" altLang="zh-CN" sz="9600" b="1" i="1"/>
          </a:p>
          <a:p>
            <a:endParaRPr lang="en-US" altLang="zh-CN" b="1" smtClean="0"/>
          </a:p>
          <a:p>
            <a:endParaRPr lang="en-US" altLang="zh-CN" b="1"/>
          </a:p>
        </p:txBody>
      </p:sp>
    </p:spTree>
    <p:extLst>
      <p:ext uri="{BB962C8B-B14F-4D97-AF65-F5344CB8AC3E}">
        <p14:creationId xmlns:p14="http://schemas.microsoft.com/office/powerpoint/2010/main" xmlns="" val="2132170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ysClr val="window" lastClr="FFFFFF"/>
      </a:lt1>
      <a:dk2>
        <a:srgbClr val="878787"/>
      </a:dk2>
      <a:lt2>
        <a:srgbClr val="F8F8F8"/>
      </a:lt2>
      <a:accent1>
        <a:srgbClr val="00925F"/>
      </a:accent1>
      <a:accent2>
        <a:srgbClr val="6CBE99"/>
      </a:accent2>
      <a:accent3>
        <a:srgbClr val="96D7B4"/>
      </a:accent3>
      <a:accent4>
        <a:srgbClr val="000000"/>
      </a:accent4>
      <a:accent5>
        <a:srgbClr val="575757"/>
      </a:accent5>
      <a:accent6>
        <a:srgbClr val="878787"/>
      </a:accent6>
      <a:hlink>
        <a:srgbClr val="5F5F5F"/>
      </a:hlink>
      <a:folHlink>
        <a:srgbClr val="91919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标准化工作总结-2015年第二季度</Template>
  <TotalTime>13247</TotalTime>
  <Words>728</Words>
  <Application>Microsoft Office PowerPoint</Application>
  <PresentationFormat>全屏显示(4:3)</PresentationFormat>
  <Paragraphs>84</Paragraphs>
  <Slides>8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Theme</vt:lpstr>
      <vt:lpstr>幻灯片 1</vt:lpstr>
      <vt:lpstr>Background: URLLC in Rel15</vt:lpstr>
      <vt:lpstr>Scope of URLLC enhancement</vt:lpstr>
      <vt:lpstr>System reliability enhancement</vt:lpstr>
      <vt:lpstr>Grant free capacity optimization </vt:lpstr>
      <vt:lpstr>Non-slot transmission optimization </vt:lpstr>
      <vt:lpstr>Uplink coverage improvement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shizhihua</dc:creator>
  <cp:lastModifiedBy>OPPO-201712</cp:lastModifiedBy>
  <cp:revision>637</cp:revision>
  <dcterms:created xsi:type="dcterms:W3CDTF">2015-09-24T01:41:16Z</dcterms:created>
  <dcterms:modified xsi:type="dcterms:W3CDTF">2017-12-11T09:54:13Z</dcterms:modified>
</cp:coreProperties>
</file>