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  <p:sldMasterId id="2147483659" r:id="rId2"/>
  </p:sldMasterIdLst>
  <p:notesMasterIdLst>
    <p:notesMasterId r:id="rId12"/>
  </p:notesMasterIdLst>
  <p:handoutMasterIdLst>
    <p:handoutMasterId r:id="rId13"/>
  </p:handoutMasterIdLst>
  <p:sldIdLst>
    <p:sldId id="269" r:id="rId3"/>
    <p:sldId id="280" r:id="rId4"/>
    <p:sldId id="281" r:id="rId5"/>
    <p:sldId id="292" r:id="rId6"/>
    <p:sldId id="297" r:id="rId7"/>
    <p:sldId id="300" r:id="rId8"/>
    <p:sldId id="301" r:id="rId9"/>
    <p:sldId id="302" r:id="rId10"/>
    <p:sldId id="303" r:id="rId11"/>
  </p:sldIdLst>
  <p:sldSz cx="9144000" cy="6858000" type="screen4x3"/>
  <p:notesSz cx="7099300" cy="102346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FF"/>
    <a:srgbClr val="00925F"/>
    <a:srgbClr val="31925F"/>
    <a:srgbClr val="D9D9D9"/>
    <a:srgbClr val="CCCCCC"/>
    <a:srgbClr val="E6E6E6"/>
    <a:srgbClr val="F3F3F3"/>
    <a:srgbClr val="BFBFBF"/>
    <a:srgbClr val="333333"/>
    <a:srgbClr val="666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B9631B5-78F2-41C9-869B-9F39066F8104}" styleName="中度样式 3 - 强调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926" autoAdjust="0"/>
    <p:restoredTop sz="93491" autoAdjust="0"/>
  </p:normalViewPr>
  <p:slideViewPr>
    <p:cSldViewPr snapToGrid="0" snapToObjects="1">
      <p:cViewPr>
        <p:scale>
          <a:sx n="120" d="100"/>
          <a:sy n="120" d="100"/>
        </p:scale>
        <p:origin x="-1836" y="-72"/>
      </p:cViewPr>
      <p:guideLst>
        <p:guide orient="horz" pos="279"/>
        <p:guide orient="horz" pos="462"/>
        <p:guide orient="horz" pos="4101"/>
        <p:guide orient="horz" pos="3696"/>
        <p:guide pos="5553"/>
        <p:guide pos="28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F7C2537A-C1FE-C441-8F08-6472DE8A6393}" type="datetimeFigureOut">
              <a:rPr lang="en-US" smtClean="0"/>
              <a:pPr/>
              <a:t>12/11/2017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033A01E0-2117-0C43-8963-D44ACC7C4A3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849203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C769629A-8024-8740-A789-6BCBA6C29169}" type="datetimeFigureOut">
              <a:rPr lang="en-US" smtClean="0"/>
              <a:pPr/>
              <a:t>12/11/2017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9930" y="4861441"/>
            <a:ext cx="5679440" cy="4605576"/>
          </a:xfrm>
          <a:prstGeom prst="rect">
            <a:avLst/>
          </a:prstGeom>
        </p:spPr>
        <p:txBody>
          <a:bodyPr vert="horz" lIns="99048" tIns="49524" rIns="99048" bIns="49524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B7EE6A7F-2053-5042-BD59-FF4F3EF99A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539352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EE6A7F-2053-5042-BD59-FF4F3EF99AC3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EE6A7F-2053-5042-BD59-FF4F3EF99AC3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EE6A7F-2053-5042-BD59-FF4F3EF99AC3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EE6A7F-2053-5042-BD59-FF4F3EF99AC3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EE6A7F-2053-5042-BD59-FF4F3EF99AC3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EE6A7F-2053-5042-BD59-FF4F3EF99AC3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EE6A7F-2053-5042-BD59-FF4F3EF99AC3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/>
          </p:cNvSpPr>
          <p:nvPr>
            <p:ph type="pic" sz="quarter" idx="10" hasCustomPrompt="1"/>
          </p:nvPr>
        </p:nvSpPr>
        <p:spPr>
          <a:xfrm>
            <a:off x="-22225" y="1822450"/>
            <a:ext cx="8843963" cy="4318000"/>
          </a:xfrm>
          <a:solidFill>
            <a:schemeClr val="bg2">
              <a:lumMod val="90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</a:lstStyle>
          <a:p>
            <a:r>
              <a:rPr lang="en-US" dirty="0" smtClean="0"/>
              <a:t>Insert picture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976" y="2376832"/>
            <a:ext cx="7772400" cy="1509368"/>
          </a:xfrm>
        </p:spPr>
        <p:txBody>
          <a:bodyPr anchor="t">
            <a:normAutofit/>
          </a:bodyPr>
          <a:lstStyle>
            <a:lvl1pPr algn="l">
              <a:defRPr sz="3200" b="0" i="0">
                <a:latin typeface="Myriad Pro"/>
                <a:cs typeface="Myriad Pro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7251" y="3886200"/>
            <a:ext cx="6400800" cy="1752600"/>
          </a:xfrm>
        </p:spPr>
        <p:txBody>
          <a:bodyPr>
            <a:normAutofit/>
          </a:bodyPr>
          <a:lstStyle>
            <a:lvl1pPr marL="0" indent="0" algn="l">
              <a:buNone/>
              <a:defRPr sz="1200" b="0" i="0">
                <a:solidFill>
                  <a:schemeClr val="tx1"/>
                </a:solidFill>
                <a:latin typeface="Myriad Pro"/>
                <a:cs typeface="Myriad Pro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pic>
        <p:nvPicPr>
          <p:cNvPr id="7" name="Picture 6" descr="logo.gif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8056" y="339159"/>
            <a:ext cx="1779598" cy="525555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>
            <a:off x="-21898" y="6140586"/>
            <a:ext cx="8843513" cy="116996"/>
          </a:xfrm>
          <a:prstGeom prst="rect">
            <a:avLst/>
          </a:prstGeom>
          <a:gradFill flip="none" rotWithShape="1">
            <a:gsLst>
              <a:gs pos="0">
                <a:srgbClr val="00925F"/>
              </a:gs>
              <a:gs pos="100000">
                <a:srgbClr val="49B48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44229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8313" y="1773238"/>
            <a:ext cx="4027487" cy="45354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773238"/>
            <a:ext cx="4027488" cy="45354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4638" y="260350"/>
            <a:ext cx="2051050" cy="60483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68313" y="260350"/>
            <a:ext cx="6003925" cy="60483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970609" y="2719981"/>
            <a:ext cx="3716192" cy="1810161"/>
          </a:xfrm>
        </p:spPr>
        <p:txBody>
          <a:bodyPr anchor="b">
            <a:normAutofit/>
          </a:bodyPr>
          <a:lstStyle>
            <a:lvl1pPr marL="0" marR="0" indent="0" algn="l" defTabSz="4572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3200" b="0" i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  <a:cs typeface="华文楷体" pitchFamily="2" charset="-12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Divider title in 32pt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zh-CN" altLang="en-US" sz="3200" dirty="0" smtClean="0">
                <a:latin typeface="华文黑体"/>
                <a:ea typeface="华文黑体"/>
                <a:cs typeface="华文黑体"/>
              </a:rPr>
              <a:t>分隔页字号</a:t>
            </a:r>
            <a:r>
              <a:rPr lang="en-US" dirty="0" smtClean="0"/>
              <a:t>32pt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-21898" y="4645938"/>
            <a:ext cx="8843513" cy="116996"/>
          </a:xfrm>
          <a:prstGeom prst="rect">
            <a:avLst/>
          </a:prstGeom>
          <a:gradFill flip="none" rotWithShape="1">
            <a:gsLst>
              <a:gs pos="0">
                <a:srgbClr val="00925F"/>
              </a:gs>
              <a:gs pos="100000">
                <a:srgbClr val="49B48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logo.gif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8056" y="339159"/>
            <a:ext cx="1779598" cy="525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957019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55650" y="260350"/>
            <a:ext cx="5992813" cy="86518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68313" y="1773238"/>
            <a:ext cx="8207375" cy="4535487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55650" y="330200"/>
            <a:ext cx="5992813" cy="865188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1803837"/>
            <a:ext cx="8821614" cy="4340718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407026"/>
            <a:ext cx="7847582" cy="813603"/>
          </a:xfrm>
        </p:spPr>
        <p:txBody>
          <a:bodyPr lIns="0" anchor="t">
            <a:normAutofit/>
          </a:bodyPr>
          <a:lstStyle>
            <a:lvl1pPr algn="l">
              <a:defRPr sz="3200" b="0" i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  <a:cs typeface="华文楷体" pitchFamily="2" charset="-122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-21898" y="6140586"/>
            <a:ext cx="8843513" cy="116996"/>
          </a:xfrm>
          <a:prstGeom prst="rect">
            <a:avLst/>
          </a:prstGeom>
          <a:gradFill flip="none" rotWithShape="1">
            <a:gsLst>
              <a:gs pos="0">
                <a:srgbClr val="00925F"/>
              </a:gs>
              <a:gs pos="100000">
                <a:srgbClr val="49B48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logo.gif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8056" y="339159"/>
            <a:ext cx="1779598" cy="525555"/>
          </a:xfrm>
          <a:prstGeom prst="rect">
            <a:avLst/>
          </a:prstGeom>
        </p:spPr>
      </p:pic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457200" y="3332163"/>
            <a:ext cx="7847582" cy="2505075"/>
          </a:xfrm>
        </p:spPr>
        <p:txBody>
          <a:bodyPr lIns="0"/>
          <a:lstStyle>
            <a:lvl1pPr>
              <a:buClr>
                <a:schemeClr val="accent1"/>
              </a:buClr>
              <a:defRPr sz="1600" b="0" i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  <a:cs typeface="华文楷体" pitchFamily="2" charset="-122"/>
              </a:defRPr>
            </a:lvl1pPr>
            <a:lvl2pPr>
              <a:defRPr sz="1400" b="0" i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  <a:cs typeface="华文楷体" pitchFamily="2" charset="-122"/>
              </a:defRPr>
            </a:lvl2pPr>
            <a:lvl3pPr>
              <a:defRPr sz="1200" b="0" i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  <a:cs typeface="华文楷体" pitchFamily="2" charset="-122"/>
              </a:defRPr>
            </a:lvl3pPr>
            <a:lvl4pPr>
              <a:defRPr sz="1000" b="0" i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  <a:cs typeface="华文楷体" pitchFamily="2" charset="-122"/>
              </a:defRPr>
            </a:lvl4pPr>
            <a:lvl5pPr>
              <a:defRPr sz="900" b="0" i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  <a:cs typeface="华文楷体" pitchFamily="2" charset="-122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73577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39227"/>
            <a:ext cx="8229600" cy="1232047"/>
          </a:xfrm>
        </p:spPr>
        <p:txBody>
          <a:bodyPr lIns="0" anchor="t">
            <a:normAutofit/>
          </a:bodyPr>
          <a:lstStyle>
            <a:lvl1pPr algn="l">
              <a:lnSpc>
                <a:spcPct val="100000"/>
              </a:lnSpc>
              <a:defRPr sz="3200" b="0" i="0">
                <a:latin typeface="华文楷体" pitchFamily="2" charset="-122"/>
                <a:ea typeface="华文楷体" pitchFamily="2" charset="-122"/>
                <a:cs typeface="华文楷体" pitchFamily="2" charset="-122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13434"/>
            <a:ext cx="8229600" cy="3753005"/>
          </a:xfrm>
        </p:spPr>
        <p:txBody>
          <a:bodyPr lIns="0"/>
          <a:lstStyle>
            <a:lvl1pPr>
              <a:buClr>
                <a:schemeClr val="accent1"/>
              </a:buClr>
              <a:defRPr sz="1600" b="0" i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  <a:cs typeface="华文楷体" pitchFamily="2" charset="-122"/>
              </a:defRPr>
            </a:lvl1pPr>
            <a:lvl2pPr>
              <a:defRPr sz="1400" b="0" i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  <a:cs typeface="华文楷体" pitchFamily="2" charset="-122"/>
              </a:defRPr>
            </a:lvl2pPr>
            <a:lvl3pPr>
              <a:defRPr sz="1200" b="0" i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  <a:cs typeface="华文楷体" pitchFamily="2" charset="-122"/>
              </a:defRPr>
            </a:lvl3pPr>
            <a:lvl4pPr>
              <a:defRPr sz="1000" b="0" i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  <a:cs typeface="华文楷体" pitchFamily="2" charset="-122"/>
              </a:defRPr>
            </a:lvl4pPr>
            <a:lvl5pPr>
              <a:defRPr sz="900" b="0" i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  <a:cs typeface="华文楷体" pitchFamily="2" charset="-122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11337" y="6327919"/>
            <a:ext cx="402934" cy="365125"/>
          </a:xfrm>
        </p:spPr>
        <p:txBody>
          <a:bodyPr anchor="t"/>
          <a:lstStyle>
            <a:lvl1pPr>
              <a:defRPr b="0" i="0">
                <a:latin typeface="Myriad Pro Light"/>
                <a:cs typeface="Myriad Pro Light"/>
              </a:defRPr>
            </a:lvl1pPr>
          </a:lstStyle>
          <a:p>
            <a:fld id="{9380A3BF-C42B-5B4A-8FD1-FDF44958D93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-21898" y="6140586"/>
            <a:ext cx="8843513" cy="116996"/>
          </a:xfrm>
          <a:prstGeom prst="rect">
            <a:avLst/>
          </a:prstGeom>
          <a:gradFill flip="none" rotWithShape="1">
            <a:gsLst>
              <a:gs pos="0">
                <a:srgbClr val="00925F"/>
              </a:gs>
              <a:gs pos="100000">
                <a:srgbClr val="49B48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logo.gif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8056" y="339159"/>
            <a:ext cx="1779598" cy="525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34922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39227"/>
            <a:ext cx="8229600" cy="1232047"/>
          </a:xfrm>
        </p:spPr>
        <p:txBody>
          <a:bodyPr lIns="0" anchor="t">
            <a:normAutofit/>
          </a:bodyPr>
          <a:lstStyle>
            <a:lvl1pPr algn="l">
              <a:lnSpc>
                <a:spcPct val="100000"/>
              </a:lnSpc>
              <a:defRPr sz="3200" b="0" i="0">
                <a:latin typeface="华文楷体" pitchFamily="2" charset="-122"/>
                <a:ea typeface="华文楷体" pitchFamily="2" charset="-122"/>
                <a:cs typeface="华文楷体" pitchFamily="2" charset="-122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13434"/>
            <a:ext cx="3940640" cy="3753005"/>
          </a:xfrm>
        </p:spPr>
        <p:txBody>
          <a:bodyPr lIns="0"/>
          <a:lstStyle>
            <a:lvl1pPr>
              <a:buClr>
                <a:schemeClr val="accent1"/>
              </a:buClr>
              <a:defRPr sz="1600" b="0" i="0">
                <a:solidFill>
                  <a:schemeClr val="tx2"/>
                </a:solidFill>
                <a:latin typeface="Myriad Pro"/>
                <a:cs typeface="Myriad Pro"/>
              </a:defRPr>
            </a:lvl1pPr>
            <a:lvl2pPr>
              <a:defRPr sz="1400" b="0" i="0">
                <a:solidFill>
                  <a:schemeClr val="tx2"/>
                </a:solidFill>
                <a:latin typeface="Myriad Pro"/>
                <a:cs typeface="Myriad Pro"/>
              </a:defRPr>
            </a:lvl2pPr>
            <a:lvl3pPr>
              <a:defRPr sz="1200" b="0" i="0">
                <a:solidFill>
                  <a:schemeClr val="tx2"/>
                </a:solidFill>
                <a:latin typeface="Myriad Pro"/>
                <a:cs typeface="Myriad Pro"/>
              </a:defRPr>
            </a:lvl3pPr>
            <a:lvl4pPr>
              <a:defRPr sz="1000" b="0" i="0">
                <a:solidFill>
                  <a:schemeClr val="tx2"/>
                </a:solidFill>
                <a:latin typeface="Myriad Pro"/>
                <a:cs typeface="Myriad Pro"/>
              </a:defRPr>
            </a:lvl4pPr>
            <a:lvl5pPr>
              <a:defRPr sz="900" b="0" i="0">
                <a:solidFill>
                  <a:schemeClr val="tx2"/>
                </a:solidFill>
                <a:latin typeface="Myriad Pro"/>
                <a:cs typeface="Myriad Pro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11337" y="6327919"/>
            <a:ext cx="402934" cy="365125"/>
          </a:xfrm>
        </p:spPr>
        <p:txBody>
          <a:bodyPr anchor="t"/>
          <a:lstStyle>
            <a:lvl1pPr>
              <a:defRPr b="0" i="0">
                <a:latin typeface="Myriad Pro Light"/>
                <a:cs typeface="Myriad Pro Light"/>
              </a:defRPr>
            </a:lvl1pPr>
          </a:lstStyle>
          <a:p>
            <a:fld id="{9380A3BF-C42B-5B4A-8FD1-FDF44958D93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-21898" y="6140586"/>
            <a:ext cx="8843513" cy="116996"/>
          </a:xfrm>
          <a:prstGeom prst="rect">
            <a:avLst/>
          </a:prstGeom>
          <a:gradFill flip="none" rotWithShape="1">
            <a:gsLst>
              <a:gs pos="0">
                <a:srgbClr val="00925F"/>
              </a:gs>
              <a:gs pos="100000">
                <a:srgbClr val="49B48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logo.gif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8056" y="339159"/>
            <a:ext cx="1779598" cy="525555"/>
          </a:xfrm>
          <a:prstGeom prst="rect">
            <a:avLst/>
          </a:prstGeom>
        </p:spPr>
      </p:pic>
      <p:sp>
        <p:nvSpPr>
          <p:cNvPr id="11" name="Content Placeholder 2"/>
          <p:cNvSpPr>
            <a:spLocks noGrp="1"/>
          </p:cNvSpPr>
          <p:nvPr>
            <p:ph idx="13"/>
          </p:nvPr>
        </p:nvSpPr>
        <p:spPr>
          <a:xfrm>
            <a:off x="4746160" y="2113434"/>
            <a:ext cx="3940640" cy="3753005"/>
          </a:xfrm>
        </p:spPr>
        <p:txBody>
          <a:bodyPr lIns="0"/>
          <a:lstStyle>
            <a:lvl1pPr>
              <a:buClr>
                <a:schemeClr val="accent1"/>
              </a:buClr>
              <a:defRPr sz="1600" b="0" i="0">
                <a:solidFill>
                  <a:schemeClr val="tx2"/>
                </a:solidFill>
                <a:latin typeface="Myriad Pro"/>
                <a:cs typeface="Myriad Pro"/>
              </a:defRPr>
            </a:lvl1pPr>
            <a:lvl2pPr>
              <a:defRPr sz="1400" b="0" i="0">
                <a:solidFill>
                  <a:schemeClr val="tx2"/>
                </a:solidFill>
                <a:latin typeface="Myriad Pro"/>
                <a:cs typeface="Myriad Pro"/>
              </a:defRPr>
            </a:lvl2pPr>
            <a:lvl3pPr>
              <a:defRPr sz="1200" b="0" i="0">
                <a:solidFill>
                  <a:schemeClr val="tx2"/>
                </a:solidFill>
                <a:latin typeface="Myriad Pro"/>
                <a:cs typeface="Myriad Pro"/>
              </a:defRPr>
            </a:lvl3pPr>
            <a:lvl4pPr>
              <a:defRPr sz="1000" b="0" i="0">
                <a:solidFill>
                  <a:schemeClr val="tx2"/>
                </a:solidFill>
                <a:latin typeface="Myriad Pro"/>
                <a:cs typeface="Myriad Pro"/>
              </a:defRPr>
            </a:lvl4pPr>
            <a:lvl5pPr>
              <a:defRPr sz="900" b="0" i="0">
                <a:solidFill>
                  <a:schemeClr val="tx2"/>
                </a:solidFill>
                <a:latin typeface="Myriad Pro"/>
                <a:cs typeface="Myriad Pro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65025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3"/>
          <p:cNvSpPr>
            <a:spLocks noGrp="1"/>
          </p:cNvSpPr>
          <p:nvPr>
            <p:ph type="pic" sz="quarter" idx="13" hasCustomPrompt="1"/>
          </p:nvPr>
        </p:nvSpPr>
        <p:spPr>
          <a:xfrm>
            <a:off x="-22225" y="1822450"/>
            <a:ext cx="8843963" cy="4318000"/>
          </a:xfrm>
          <a:solidFill>
            <a:schemeClr val="bg2">
              <a:lumMod val="90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</a:lstStyle>
          <a:p>
            <a:r>
              <a:rPr lang="en-US" dirty="0" smtClean="0"/>
              <a:t>Insert picture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38252"/>
            <a:ext cx="8229600" cy="796092"/>
          </a:xfrm>
        </p:spPr>
        <p:txBody>
          <a:bodyPr lIns="0" anchor="t">
            <a:normAutofit/>
          </a:bodyPr>
          <a:lstStyle>
            <a:lvl1pPr algn="l">
              <a:lnSpc>
                <a:spcPct val="100000"/>
              </a:lnSpc>
              <a:defRPr sz="3200" b="0" i="0">
                <a:latin typeface="华文楷体" pitchFamily="2" charset="-122"/>
                <a:ea typeface="华文楷体" pitchFamily="2" charset="-122"/>
                <a:cs typeface="华文楷体" pitchFamily="2" charset="-122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11337" y="6327919"/>
            <a:ext cx="402934" cy="365125"/>
          </a:xfrm>
        </p:spPr>
        <p:txBody>
          <a:bodyPr anchor="t"/>
          <a:lstStyle>
            <a:lvl1pPr>
              <a:defRPr b="0" i="0">
                <a:latin typeface="Myriad Pro Light"/>
                <a:cs typeface="Myriad Pro Light"/>
              </a:defRPr>
            </a:lvl1pPr>
          </a:lstStyle>
          <a:p>
            <a:fld id="{9380A3BF-C42B-5B4A-8FD1-FDF44958D93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-21898" y="6140586"/>
            <a:ext cx="8843513" cy="116996"/>
          </a:xfrm>
          <a:prstGeom prst="rect">
            <a:avLst/>
          </a:prstGeom>
          <a:gradFill flip="none" rotWithShape="1">
            <a:gsLst>
              <a:gs pos="0">
                <a:srgbClr val="00925F"/>
              </a:gs>
              <a:gs pos="100000">
                <a:srgbClr val="49B48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logo.gif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8056" y="339159"/>
            <a:ext cx="1779598" cy="525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95558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64188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33379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gray">
          <a:xfrm>
            <a:off x="250825" y="260350"/>
            <a:ext cx="8642350" cy="410527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72000" tIns="72000" rIns="72000" bIns="72000" anchor="ctr"/>
          <a:lstStyle/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kern="1200">
              <a:solidFill>
                <a:srgbClr val="0D1467"/>
              </a:solidFill>
              <a:latin typeface="Arial"/>
              <a:ea typeface="楷体_GB2312"/>
              <a:cs typeface="Arial"/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gray">
          <a:xfrm>
            <a:off x="250825" y="4511675"/>
            <a:ext cx="8642350" cy="2085975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72000" tIns="72000" rIns="72000" bIns="72000" anchor="ctr"/>
          <a:lstStyle/>
          <a:p>
            <a:pPr algn="l" rtl="0" fontAlgn="base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buClr>
                <a:srgbClr val="0D1467"/>
              </a:buClr>
              <a:buSzPct val="75000"/>
              <a:buFont typeface="Wingdings" pitchFamily="2" charset="2"/>
              <a:buNone/>
              <a:defRPr/>
            </a:pPr>
            <a:endParaRPr lang="zh-CN" altLang="en-US" sz="1200" b="1" kern="1200">
              <a:solidFill>
                <a:srgbClr val="0D1467"/>
              </a:solidFill>
              <a:latin typeface="Arial"/>
              <a:ea typeface="楷体_GB2312"/>
              <a:cs typeface="Arial"/>
            </a:endParaRPr>
          </a:p>
        </p:txBody>
      </p:sp>
      <p:sp>
        <p:nvSpPr>
          <p:cNvPr id="209924" name="Rectangle 4"/>
          <p:cNvSpPr>
            <a:spLocks noGrp="1" noChangeArrowheads="1"/>
          </p:cNvSpPr>
          <p:nvPr>
            <p:ph type="ctrTitle"/>
          </p:nvPr>
        </p:nvSpPr>
        <p:spPr>
          <a:xfrm>
            <a:off x="466725" y="5232400"/>
            <a:ext cx="6769100" cy="1152525"/>
          </a:xfrm>
        </p:spPr>
        <p:txBody>
          <a:bodyPr/>
          <a:lstStyle>
            <a:lvl1pPr>
              <a:defRPr sz="3600" b="0"/>
            </a:lvl1pPr>
          </a:lstStyle>
          <a:p>
            <a:r>
              <a:rPr lang="en-US" altLang="zh-CN"/>
              <a:t>Click to edit Master title</a:t>
            </a:r>
          </a:p>
        </p:txBody>
      </p:sp>
      <p:sp>
        <p:nvSpPr>
          <p:cNvPr id="209925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395288" y="2743200"/>
            <a:ext cx="6400800" cy="1989138"/>
          </a:xfrm>
          <a:ln w="9525" algn="ctr"/>
        </p:spPr>
        <p:txBody>
          <a:bodyPr anchor="b"/>
          <a:lstStyle>
            <a:lvl1pPr>
              <a:lnSpc>
                <a:spcPct val="90000"/>
              </a:lnSpc>
              <a:spcBef>
                <a:spcPct val="0"/>
              </a:spcBef>
              <a:buClrTx/>
              <a:buSzTx/>
              <a:buFontTx/>
              <a:buNone/>
              <a:tabLst/>
              <a:defRPr sz="13200">
                <a:solidFill>
                  <a:schemeClr val="bg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0" name="矩形 9"/>
          <p:cNvSpPr/>
          <p:nvPr userDrawn="1"/>
        </p:nvSpPr>
        <p:spPr bwMode="auto">
          <a:xfrm>
            <a:off x="7201718" y="245794"/>
            <a:ext cx="1728000" cy="468000"/>
          </a:xfrm>
          <a:prstGeom prst="rect">
            <a:avLst/>
          </a:prstGeom>
          <a:solidFill>
            <a:schemeClr val="bg1"/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54000" tIns="54000" rIns="54000" bIns="54000" numCol="1" rtlCol="0" anchor="ctr" anchorCtr="0" compatLnSpc="1">
            <a:prstTxWarp prst="textNoShape">
              <a:avLst/>
            </a:prstTxWarp>
          </a:bodyPr>
          <a:lstStyle/>
          <a:p>
            <a:pPr algn="ctr" rtl="0" fontAlgn="base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buClr>
                <a:srgbClr val="0D1467"/>
              </a:buClr>
              <a:buSzPct val="75000"/>
              <a:buFont typeface="Wingdings" pitchFamily="2" charset="2"/>
              <a:buNone/>
            </a:pPr>
            <a:endParaRPr lang="zh-CN" altLang="en-US" sz="1600" b="1" kern="1200" dirty="0">
              <a:solidFill>
                <a:srgbClr val="0D1467"/>
              </a:solidFill>
              <a:latin typeface="Arial" pitchFamily="34" charset="0"/>
              <a:ea typeface="楷体_GB2312"/>
              <a:cs typeface="Arial"/>
            </a:endParaRPr>
          </a:p>
        </p:txBody>
      </p:sp>
      <p:pic>
        <p:nvPicPr>
          <p:cNvPr id="11" name="Picture 36"/>
          <p:cNvPicPr/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8082" y="357166"/>
            <a:ext cx="1371600" cy="2235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13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0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Relationship Id="rId14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0A3BF-C42B-5B4A-8FD1-FDF44958D93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92708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4" r:id="rId3"/>
    <p:sldLayoutId id="2147483650" r:id="rId4"/>
    <p:sldLayoutId id="2147483657" r:id="rId5"/>
    <p:sldLayoutId id="2147483656" r:id="rId6"/>
    <p:sldLayoutId id="2147483655" r:id="rId7"/>
    <p:sldLayoutId id="2147483658" r:id="rId8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8" name="Rectangle 2"/>
          <p:cNvSpPr>
            <a:spLocks noChangeArrowheads="1"/>
          </p:cNvSpPr>
          <p:nvPr/>
        </p:nvSpPr>
        <p:spPr bwMode="gray">
          <a:xfrm>
            <a:off x="250825" y="260350"/>
            <a:ext cx="8642350" cy="1296988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 rtl="0" fontAlgn="base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buClr>
                <a:srgbClr val="0D1467"/>
              </a:buClr>
              <a:buSzPct val="75000"/>
              <a:buFont typeface="Wingdings" pitchFamily="2" charset="2"/>
              <a:buNone/>
              <a:defRPr/>
            </a:pPr>
            <a:endParaRPr lang="zh-CN" altLang="en-US" sz="1200" b="1" kern="1200">
              <a:solidFill>
                <a:srgbClr val="0D1467"/>
              </a:solidFill>
              <a:latin typeface="Arial"/>
              <a:ea typeface="楷体_GB2312"/>
              <a:cs typeface="Arial"/>
            </a:endParaRPr>
          </a:p>
        </p:txBody>
      </p:sp>
      <p:sp>
        <p:nvSpPr>
          <p:cNvPr id="208899" name="Rectangle 3"/>
          <p:cNvSpPr>
            <a:spLocks noChangeArrowheads="1"/>
          </p:cNvSpPr>
          <p:nvPr/>
        </p:nvSpPr>
        <p:spPr bwMode="gray">
          <a:xfrm>
            <a:off x="250825" y="1270000"/>
            <a:ext cx="8642350" cy="287338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kern="1200">
              <a:solidFill>
                <a:srgbClr val="606060"/>
              </a:solidFill>
              <a:latin typeface="Arial"/>
              <a:ea typeface="楷体_GB2312"/>
              <a:cs typeface="Arial"/>
            </a:endParaRP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title"/>
          </p:nvPr>
        </p:nvSpPr>
        <p:spPr bwMode="gray">
          <a:xfrm>
            <a:off x="755650" y="260350"/>
            <a:ext cx="5992813" cy="8651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body" idx="1"/>
          </p:nvPr>
        </p:nvSpPr>
        <p:spPr bwMode="gray">
          <a:xfrm>
            <a:off x="468313" y="1773238"/>
            <a:ext cx="8207375" cy="4535487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	</a:t>
            </a:r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208902" name="Rectangle 6"/>
          <p:cNvSpPr>
            <a:spLocks noChangeArrowheads="1"/>
          </p:cNvSpPr>
          <p:nvPr/>
        </p:nvSpPr>
        <p:spPr bwMode="gray">
          <a:xfrm>
            <a:off x="8723313" y="6524625"/>
            <a:ext cx="169862" cy="1682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b">
            <a:spAutoFit/>
          </a:bodyPr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3F48E962-5364-4445-9990-8468F722C045}" type="slidenum">
              <a:rPr lang="zh-CN" altLang="en-US" sz="1100" kern="1200">
                <a:solidFill>
                  <a:srgbClr val="B2B2B2"/>
                </a:solidFill>
                <a:latin typeface="Arial"/>
                <a:ea typeface="楷体_GB2312"/>
                <a:cs typeface="Arial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 sz="1100" kern="1200">
              <a:solidFill>
                <a:srgbClr val="B2B2B2"/>
              </a:solidFill>
              <a:latin typeface="Arial"/>
              <a:ea typeface="楷体_GB2312"/>
              <a:cs typeface="Arial"/>
            </a:endParaRPr>
          </a:p>
        </p:txBody>
      </p:sp>
      <p:sp>
        <p:nvSpPr>
          <p:cNvPr id="208903" name="Text Box 7"/>
          <p:cNvSpPr txBox="1">
            <a:spLocks noChangeArrowheads="1"/>
          </p:cNvSpPr>
          <p:nvPr/>
        </p:nvSpPr>
        <p:spPr bwMode="gray">
          <a:xfrm>
            <a:off x="250825" y="6580188"/>
            <a:ext cx="3390900" cy="212725"/>
          </a:xfrm>
          <a:prstGeom prst="rect">
            <a:avLst/>
          </a:prstGeom>
          <a:noFill/>
          <a:ln w="6350" algn="ctr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900" kern="1200" dirty="0">
                <a:solidFill>
                  <a:srgbClr val="C7C7C7"/>
                </a:solidFill>
                <a:latin typeface="Arial"/>
                <a:ea typeface="楷体_GB2312"/>
                <a:cs typeface="Arial"/>
              </a:rPr>
              <a:t>© 2008 Hay Group. All Rights Reserved</a:t>
            </a:r>
          </a:p>
        </p:txBody>
      </p:sp>
      <p:sp>
        <p:nvSpPr>
          <p:cNvPr id="208904" name="Line 8"/>
          <p:cNvSpPr>
            <a:spLocks noChangeShapeType="1"/>
          </p:cNvSpPr>
          <p:nvPr/>
        </p:nvSpPr>
        <p:spPr bwMode="gray">
          <a:xfrm>
            <a:off x="250825" y="6453188"/>
            <a:ext cx="8642350" cy="1587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pPr algn="l" rtl="0" fontAlgn="base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buClr>
                <a:srgbClr val="0D1467"/>
              </a:buClr>
              <a:buSzPct val="75000"/>
              <a:buFont typeface="Wingdings" pitchFamily="2" charset="2"/>
              <a:buNone/>
              <a:defRPr/>
            </a:pPr>
            <a:endParaRPr lang="zh-CN" altLang="en-US" sz="1200" b="1" kern="1200">
              <a:solidFill>
                <a:srgbClr val="0D1467"/>
              </a:solidFill>
              <a:latin typeface="Arial"/>
              <a:ea typeface="楷体_GB2312"/>
              <a:cs typeface="Arial"/>
            </a:endParaRPr>
          </a:p>
        </p:txBody>
      </p:sp>
      <p:sp>
        <p:nvSpPr>
          <p:cNvPr id="10" name="矩形 9"/>
          <p:cNvSpPr/>
          <p:nvPr userDrawn="1"/>
        </p:nvSpPr>
        <p:spPr bwMode="auto">
          <a:xfrm>
            <a:off x="7201718" y="245794"/>
            <a:ext cx="1728000" cy="468000"/>
          </a:xfrm>
          <a:prstGeom prst="rect">
            <a:avLst/>
          </a:prstGeom>
          <a:solidFill>
            <a:schemeClr val="bg1"/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54000" tIns="54000" rIns="54000" bIns="54000" numCol="1" rtlCol="0" anchor="ctr" anchorCtr="0" compatLnSpc="1">
            <a:prstTxWarp prst="textNoShape">
              <a:avLst/>
            </a:prstTxWarp>
          </a:bodyPr>
          <a:lstStyle/>
          <a:p>
            <a:pPr algn="ctr" rtl="0" fontAlgn="base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buClr>
                <a:srgbClr val="0D1467"/>
              </a:buClr>
              <a:buSzPct val="75000"/>
              <a:buFont typeface="Wingdings" pitchFamily="2" charset="2"/>
              <a:buNone/>
            </a:pPr>
            <a:endParaRPr lang="zh-CN" altLang="en-US" sz="1600" b="1" kern="1200" dirty="0">
              <a:solidFill>
                <a:srgbClr val="0D1467"/>
              </a:solidFill>
              <a:latin typeface="Arial" pitchFamily="34" charset="0"/>
              <a:ea typeface="楷体_GB2312"/>
              <a:cs typeface="Arial"/>
            </a:endParaRPr>
          </a:p>
        </p:txBody>
      </p:sp>
      <p:pic>
        <p:nvPicPr>
          <p:cNvPr id="11" name="Picture 36"/>
          <p:cNvPicPr/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8082" y="357166"/>
            <a:ext cx="1371600" cy="223520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6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600" b="1">
          <a:solidFill>
            <a:schemeClr val="bg1"/>
          </a:solidFill>
          <a:latin typeface="Arial" charset="0"/>
          <a:ea typeface="楷体_GB2312" pitchFamily="49" charset="-122"/>
          <a:cs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600" b="1">
          <a:solidFill>
            <a:schemeClr val="bg1"/>
          </a:solidFill>
          <a:latin typeface="Arial" charset="0"/>
          <a:ea typeface="楷体_GB2312" pitchFamily="49" charset="-122"/>
          <a:cs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600" b="1">
          <a:solidFill>
            <a:schemeClr val="bg1"/>
          </a:solidFill>
          <a:latin typeface="Arial" charset="0"/>
          <a:ea typeface="楷体_GB2312" pitchFamily="49" charset="-122"/>
          <a:cs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600" b="1">
          <a:solidFill>
            <a:schemeClr val="bg1"/>
          </a:solidFill>
          <a:latin typeface="Arial" charset="0"/>
          <a:ea typeface="楷体_GB2312" pitchFamily="49" charset="-122"/>
          <a:cs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2600" b="1">
          <a:solidFill>
            <a:schemeClr val="bg1"/>
          </a:solidFill>
          <a:latin typeface="Arial" charset="0"/>
          <a:ea typeface="楷体_GB2312" pitchFamily="49" charset="-122"/>
          <a:cs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2600" b="1">
          <a:solidFill>
            <a:schemeClr val="bg1"/>
          </a:solidFill>
          <a:latin typeface="Arial" charset="0"/>
          <a:ea typeface="楷体_GB2312" pitchFamily="49" charset="-122"/>
          <a:cs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2600" b="1">
          <a:solidFill>
            <a:schemeClr val="bg1"/>
          </a:solidFill>
          <a:latin typeface="Arial" charset="0"/>
          <a:ea typeface="楷体_GB2312" pitchFamily="49" charset="-122"/>
          <a:cs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2600" b="1">
          <a:solidFill>
            <a:schemeClr val="bg1"/>
          </a:solidFill>
          <a:latin typeface="Arial" charset="0"/>
          <a:ea typeface="楷体_GB2312" pitchFamily="49" charset="-122"/>
          <a:cs typeface="Arial" charset="0"/>
        </a:defRPr>
      </a:lvl9pPr>
    </p:titleStyle>
    <p:bodyStyle>
      <a:lvl1pPr marL="342900" indent="-342900" algn="l" rtl="0" eaLnBrk="0" fontAlgn="base" hangingPunct="0">
        <a:lnSpc>
          <a:spcPct val="110000"/>
        </a:lnSpc>
        <a:spcBef>
          <a:spcPct val="5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tabLst>
          <a:tab pos="287338" algn="l"/>
        </a:tabLst>
        <a:defRPr b="1">
          <a:solidFill>
            <a:srgbClr val="000000"/>
          </a:solidFill>
          <a:latin typeface="+mn-lt"/>
          <a:ea typeface="+mn-ea"/>
          <a:cs typeface="+mn-cs"/>
        </a:defRPr>
      </a:lvl1pPr>
      <a:lvl2pPr marL="276225" indent="-274638" algn="l" rtl="0" eaLnBrk="0" fontAlgn="base" hangingPunct="0">
        <a:lnSpc>
          <a:spcPct val="110000"/>
        </a:lnSpc>
        <a:spcBef>
          <a:spcPct val="5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n"/>
        <a:tabLst>
          <a:tab pos="287338" algn="l"/>
        </a:tabLst>
        <a:defRPr sz="1600">
          <a:solidFill>
            <a:schemeClr val="bg2"/>
          </a:solidFill>
          <a:latin typeface="+mn-lt"/>
          <a:ea typeface="+mn-ea"/>
          <a:cs typeface="+mn-cs"/>
        </a:defRPr>
      </a:lvl2pPr>
      <a:lvl3pPr marL="542925" indent="-265113" algn="l" rtl="0" eaLnBrk="0" fontAlgn="base" hangingPunct="0">
        <a:lnSpc>
          <a:spcPct val="110000"/>
        </a:lnSpc>
        <a:spcBef>
          <a:spcPct val="50000"/>
        </a:spcBef>
        <a:spcAft>
          <a:spcPct val="0"/>
        </a:spcAft>
        <a:buClr>
          <a:srgbClr val="777777"/>
        </a:buClr>
        <a:buSzPct val="75000"/>
        <a:buFont typeface="Symbol" pitchFamily="18" charset="2"/>
        <a:buChar char="-"/>
        <a:tabLst>
          <a:tab pos="287338" algn="l"/>
        </a:tabLst>
        <a:defRPr sz="1600">
          <a:solidFill>
            <a:schemeClr val="tx1"/>
          </a:solidFill>
          <a:latin typeface="+mn-lt"/>
          <a:ea typeface="+mn-ea"/>
          <a:cs typeface="+mn-cs"/>
        </a:defRPr>
      </a:lvl3pPr>
      <a:lvl4pPr marL="800100" indent="-255588" algn="l" rtl="0" eaLnBrk="0" fontAlgn="base" hangingPunct="0">
        <a:lnSpc>
          <a:spcPct val="110000"/>
        </a:lnSpc>
        <a:spcBef>
          <a:spcPct val="50000"/>
        </a:spcBef>
        <a:spcAft>
          <a:spcPct val="0"/>
        </a:spcAft>
        <a:buClr>
          <a:srgbClr val="777777"/>
        </a:buClr>
        <a:buSzPct val="75000"/>
        <a:buFont typeface="Symbol" pitchFamily="18" charset="2"/>
        <a:buChar char="-"/>
        <a:tabLst>
          <a:tab pos="287338" algn="l"/>
        </a:tabLst>
        <a:defRPr sz="1600">
          <a:solidFill>
            <a:schemeClr val="tx1"/>
          </a:solidFill>
          <a:latin typeface="+mn-lt"/>
          <a:ea typeface="+mn-ea"/>
          <a:cs typeface="+mn-cs"/>
        </a:defRPr>
      </a:lvl4pPr>
      <a:lvl5pPr marL="1073150" indent="-271463" algn="l" rtl="0" eaLnBrk="0" fontAlgn="base" hangingPunct="0">
        <a:lnSpc>
          <a:spcPct val="110000"/>
        </a:lnSpc>
        <a:spcBef>
          <a:spcPct val="50000"/>
        </a:spcBef>
        <a:spcAft>
          <a:spcPct val="0"/>
        </a:spcAft>
        <a:buClr>
          <a:srgbClr val="777777"/>
        </a:buClr>
        <a:buSzPct val="75000"/>
        <a:buFont typeface="Symbol" pitchFamily="18" charset="2"/>
        <a:buChar char="-"/>
        <a:tabLst>
          <a:tab pos="287338" algn="l"/>
        </a:tabLst>
        <a:defRPr sz="1600">
          <a:solidFill>
            <a:schemeClr val="tx1"/>
          </a:solidFill>
          <a:latin typeface="+mn-lt"/>
          <a:ea typeface="+mn-ea"/>
          <a:cs typeface="+mn-cs"/>
        </a:defRPr>
      </a:lvl5pPr>
      <a:lvl6pPr marL="1530350" indent="-271463" algn="l" rtl="0" fontAlgn="base">
        <a:lnSpc>
          <a:spcPct val="110000"/>
        </a:lnSpc>
        <a:spcBef>
          <a:spcPct val="50000"/>
        </a:spcBef>
        <a:spcAft>
          <a:spcPct val="0"/>
        </a:spcAft>
        <a:buClr>
          <a:srgbClr val="777777"/>
        </a:buClr>
        <a:buSzPct val="75000"/>
        <a:buFont typeface="Symbol" pitchFamily="18" charset="2"/>
        <a:buChar char="-"/>
        <a:tabLst>
          <a:tab pos="287338" algn="l"/>
        </a:tabLst>
        <a:defRPr sz="1600">
          <a:solidFill>
            <a:schemeClr val="tx1"/>
          </a:solidFill>
          <a:latin typeface="+mn-lt"/>
          <a:ea typeface="+mn-ea"/>
          <a:cs typeface="+mn-cs"/>
        </a:defRPr>
      </a:lvl6pPr>
      <a:lvl7pPr marL="1987550" indent="-271463" algn="l" rtl="0" fontAlgn="base">
        <a:lnSpc>
          <a:spcPct val="110000"/>
        </a:lnSpc>
        <a:spcBef>
          <a:spcPct val="50000"/>
        </a:spcBef>
        <a:spcAft>
          <a:spcPct val="0"/>
        </a:spcAft>
        <a:buClr>
          <a:srgbClr val="777777"/>
        </a:buClr>
        <a:buSzPct val="75000"/>
        <a:buFont typeface="Symbol" pitchFamily="18" charset="2"/>
        <a:buChar char="-"/>
        <a:tabLst>
          <a:tab pos="287338" algn="l"/>
        </a:tabLst>
        <a:defRPr sz="1600">
          <a:solidFill>
            <a:schemeClr val="tx1"/>
          </a:solidFill>
          <a:latin typeface="+mn-lt"/>
          <a:ea typeface="+mn-ea"/>
          <a:cs typeface="+mn-cs"/>
        </a:defRPr>
      </a:lvl7pPr>
      <a:lvl8pPr marL="2444750" indent="-271463" algn="l" rtl="0" fontAlgn="base">
        <a:lnSpc>
          <a:spcPct val="110000"/>
        </a:lnSpc>
        <a:spcBef>
          <a:spcPct val="50000"/>
        </a:spcBef>
        <a:spcAft>
          <a:spcPct val="0"/>
        </a:spcAft>
        <a:buClr>
          <a:srgbClr val="777777"/>
        </a:buClr>
        <a:buSzPct val="75000"/>
        <a:buFont typeface="Symbol" pitchFamily="18" charset="2"/>
        <a:buChar char="-"/>
        <a:tabLst>
          <a:tab pos="287338" algn="l"/>
        </a:tabLst>
        <a:defRPr sz="1600">
          <a:solidFill>
            <a:schemeClr val="tx1"/>
          </a:solidFill>
          <a:latin typeface="+mn-lt"/>
          <a:ea typeface="+mn-ea"/>
          <a:cs typeface="+mn-cs"/>
        </a:defRPr>
      </a:lvl8pPr>
      <a:lvl9pPr marL="2901950" indent="-271463" algn="l" rtl="0" fontAlgn="base">
        <a:lnSpc>
          <a:spcPct val="110000"/>
        </a:lnSpc>
        <a:spcBef>
          <a:spcPct val="50000"/>
        </a:spcBef>
        <a:spcAft>
          <a:spcPct val="0"/>
        </a:spcAft>
        <a:buClr>
          <a:srgbClr val="777777"/>
        </a:buClr>
        <a:buSzPct val="75000"/>
        <a:buFont typeface="Symbol" pitchFamily="18" charset="2"/>
        <a:buChar char="-"/>
        <a:tabLst>
          <a:tab pos="287338" algn="l"/>
        </a:tabLst>
        <a:defRPr sz="16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2852936"/>
            <a:ext cx="8229600" cy="1224136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b="0" i="0" kern="1200">
                <a:solidFill>
                  <a:schemeClr val="tx1"/>
                </a:solidFill>
                <a:latin typeface="Myriad Pro"/>
                <a:ea typeface="+mn-ea"/>
                <a:cs typeface="Myriad Pro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4400" smtClean="0">
                <a:latin typeface="Arial" pitchFamily="34" charset="0"/>
                <a:ea typeface="Arial Unicode MS" pitchFamily="34" charset="-122"/>
                <a:cs typeface="Arial" pitchFamily="34" charset="0"/>
              </a:rPr>
              <a:t>Motivation for new WI: Enhancements on scheduling and control for NR </a:t>
            </a:r>
            <a:endParaRPr lang="zh-CN" altLang="en-US" sz="4400" dirty="0">
              <a:latin typeface="Arial" pitchFamily="34" charset="0"/>
              <a:ea typeface="Arial Unicode MS" pitchFamily="34" charset="-122"/>
              <a:cs typeface="Arial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51520" y="1067808"/>
            <a:ext cx="71825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b="1"/>
              <a:t>3GPP TSG RAN Meeting #78				</a:t>
            </a:r>
          </a:p>
          <a:p>
            <a:r>
              <a:rPr lang="en-GB" altLang="zh-CN" b="1"/>
              <a:t>Lisbon, Portugal, December 18 - 21, 2017</a:t>
            </a:r>
          </a:p>
          <a:p>
            <a:r>
              <a:rPr lang="en-US" altLang="ko-KR" b="1"/>
              <a:t>Agenda </a:t>
            </a:r>
            <a:r>
              <a:rPr lang="en-US" altLang="ko-KR" b="1" smtClean="0"/>
              <a:t>Item</a:t>
            </a:r>
            <a:r>
              <a:rPr lang="en-US" altLang="ko-KR" b="1"/>
              <a:t>: 9.1.1</a:t>
            </a:r>
          </a:p>
        </p:txBody>
      </p:sp>
      <p:sp>
        <p:nvSpPr>
          <p:cNvPr id="6" name="矩形 5"/>
          <p:cNvSpPr/>
          <p:nvPr/>
        </p:nvSpPr>
        <p:spPr>
          <a:xfrm>
            <a:off x="7434064" y="1018573"/>
            <a:ext cx="13388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CN" b="1" smtClean="0"/>
              <a:t>RP-172511</a:t>
            </a:r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200264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0A3BF-C42B-5B4A-8FD1-FDF44958D935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491318" y="670430"/>
            <a:ext cx="7881125" cy="582594"/>
          </a:xfrm>
        </p:spPr>
        <p:txBody>
          <a:bodyPr>
            <a:noAutofit/>
          </a:bodyPr>
          <a:lstStyle/>
          <a:p>
            <a:r>
              <a:rPr lang="en-US" altLang="zh-CN" sz="320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Motivation</a:t>
            </a:r>
            <a:endParaRPr lang="en-US" altLang="zh-CN" sz="32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23528" y="1374442"/>
            <a:ext cx="8496944" cy="4862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600"/>
              </a:spcAft>
              <a:buFont typeface="Arial" pitchFamily="34" charset="0"/>
              <a:buChar char="•"/>
            </a:pPr>
            <a:r>
              <a:rPr lang="en-US" altLang="zh-CN" b="1" smtClean="0">
                <a:latin typeface="Times New Roman" pitchFamily="18" charset="0"/>
                <a:cs typeface="Times New Roman" pitchFamily="18" charset="0"/>
              </a:rPr>
              <a:t>More flexible, low-latency </a:t>
            </a:r>
            <a:r>
              <a:rPr lang="en-US" altLang="zh-CN" b="1">
                <a:latin typeface="Times New Roman" pitchFamily="18" charset="0"/>
                <a:cs typeface="Times New Roman" pitchFamily="18" charset="0"/>
              </a:rPr>
              <a:t>scheduling </a:t>
            </a:r>
            <a:r>
              <a:rPr lang="en-US" altLang="zh-CN" b="1" smtClean="0">
                <a:latin typeface="Times New Roman" pitchFamily="18" charset="0"/>
                <a:cs typeface="Times New Roman" pitchFamily="18" charset="0"/>
              </a:rPr>
              <a:t>for multi-service provision </a:t>
            </a:r>
            <a:r>
              <a:rPr lang="en-US" altLang="zh-CN" smtClean="0">
                <a:latin typeface="Times New Roman" pitchFamily="18" charset="0"/>
                <a:cs typeface="Times New Roman" pitchFamily="18" charset="0"/>
              </a:rPr>
              <a:t>is a key </a:t>
            </a:r>
            <a:r>
              <a:rPr lang="en-US" altLang="zh-CN">
                <a:latin typeface="Times New Roman" pitchFamily="18" charset="0"/>
                <a:cs typeface="Times New Roman" pitchFamily="18" charset="0"/>
              </a:rPr>
              <a:t>advantage of NR over </a:t>
            </a:r>
            <a:r>
              <a:rPr lang="en-US" altLang="zh-CN" smtClean="0">
                <a:latin typeface="Times New Roman" pitchFamily="18" charset="0"/>
                <a:cs typeface="Times New Roman" pitchFamily="18" charset="0"/>
              </a:rPr>
              <a:t>LTE.</a:t>
            </a:r>
          </a:p>
          <a:p>
            <a:pPr marL="285750" indent="-285750">
              <a:spcAft>
                <a:spcPts val="600"/>
              </a:spcAft>
              <a:buFont typeface="Arial" pitchFamily="34" charset="0"/>
              <a:buChar char="•"/>
            </a:pPr>
            <a:r>
              <a:rPr lang="en-US" altLang="zh-CN" smtClean="0">
                <a:latin typeface="Times New Roman" pitchFamily="18" charset="0"/>
                <a:cs typeface="Times New Roman" pitchFamily="18" charset="0"/>
              </a:rPr>
              <a:t>An innovative scheduling/resource allocation </a:t>
            </a:r>
            <a:r>
              <a:rPr lang="en-US" altLang="zh-CN">
                <a:latin typeface="Times New Roman" pitchFamily="18" charset="0"/>
                <a:cs typeface="Times New Roman" pitchFamily="18" charset="0"/>
              </a:rPr>
              <a:t>framework </a:t>
            </a:r>
            <a:r>
              <a:rPr lang="en-US" altLang="zh-CN" smtClean="0">
                <a:latin typeface="Times New Roman" pitchFamily="18" charset="0"/>
                <a:cs typeface="Times New Roman" pitchFamily="18" charset="0"/>
              </a:rPr>
              <a:t>was </a:t>
            </a:r>
            <a:r>
              <a:rPr lang="en-US" altLang="zh-CN">
                <a:latin typeface="Times New Roman" pitchFamily="18" charset="0"/>
                <a:cs typeface="Times New Roman" pitchFamily="18" charset="0"/>
              </a:rPr>
              <a:t>settled </a:t>
            </a:r>
            <a:r>
              <a:rPr lang="en-US" altLang="zh-CN" smtClean="0">
                <a:latin typeface="Times New Roman" pitchFamily="18" charset="0"/>
                <a:cs typeface="Times New Roman" pitchFamily="18" charset="0"/>
              </a:rPr>
              <a:t>down in </a:t>
            </a:r>
            <a:r>
              <a:rPr lang="en-US" altLang="zh-CN" b="1" smtClean="0">
                <a:latin typeface="Times New Roman" pitchFamily="18" charset="0"/>
                <a:cs typeface="Times New Roman" pitchFamily="18" charset="0"/>
              </a:rPr>
              <a:t>R15</a:t>
            </a:r>
            <a:r>
              <a:rPr lang="en-US" altLang="zh-CN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>
                <a:latin typeface="Times New Roman" pitchFamily="18" charset="0"/>
                <a:cs typeface="Times New Roman" pitchFamily="18" charset="0"/>
              </a:rPr>
              <a:t>by introducing </a:t>
            </a:r>
            <a:r>
              <a:rPr lang="en-US" altLang="zh-CN" smtClean="0">
                <a:latin typeface="Times New Roman" pitchFamily="18" charset="0"/>
                <a:cs typeface="Times New Roman" pitchFamily="18" charset="0"/>
              </a:rPr>
              <a:t>new tools, e.g. </a:t>
            </a:r>
            <a:r>
              <a:rPr lang="en-US" altLang="zh-CN" b="1" smtClean="0">
                <a:latin typeface="Times New Roman" pitchFamily="18" charset="0"/>
                <a:cs typeface="Times New Roman" pitchFamily="18" charset="0"/>
              </a:rPr>
              <a:t>BWP </a:t>
            </a:r>
            <a:r>
              <a:rPr lang="en-US" altLang="zh-CN" smtClean="0">
                <a:latin typeface="Times New Roman" pitchFamily="18" charset="0"/>
                <a:cs typeface="Times New Roman" pitchFamily="18" charset="0"/>
              </a:rPr>
              <a:t>and </a:t>
            </a:r>
            <a:r>
              <a:rPr lang="en-US" altLang="zh-CN" b="1" smtClean="0">
                <a:latin typeface="Times New Roman" pitchFamily="18" charset="0"/>
                <a:cs typeface="Times New Roman" pitchFamily="18" charset="0"/>
              </a:rPr>
              <a:t>symbol-level scheduling</a:t>
            </a:r>
            <a:r>
              <a:rPr lang="en-US" altLang="zh-CN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285750" indent="-285750">
              <a:spcAft>
                <a:spcPts val="600"/>
              </a:spcAft>
              <a:buFont typeface="Arial" pitchFamily="34" charset="0"/>
              <a:buChar char="•"/>
            </a:pPr>
            <a:r>
              <a:rPr lang="en-US" altLang="zh-CN" smtClean="0">
                <a:latin typeface="Times New Roman" pitchFamily="18" charset="0"/>
                <a:cs typeface="Times New Roman" pitchFamily="18" charset="0"/>
              </a:rPr>
              <a:t>In order to limit DCI overhead meanwhile realizing the flexible scheduling, a signaling framework of “</a:t>
            </a:r>
            <a:r>
              <a:rPr lang="en-US" altLang="zh-CN" b="1" smtClean="0">
                <a:latin typeface="Times New Roman" pitchFamily="18" charset="0"/>
                <a:cs typeface="Times New Roman" pitchFamily="18" charset="0"/>
              </a:rPr>
              <a:t>RRC-configured resource set + DCI-based indexing</a:t>
            </a:r>
            <a:r>
              <a:rPr lang="en-US" altLang="zh-CN" smtClean="0">
                <a:latin typeface="Times New Roman" pitchFamily="18" charset="0"/>
                <a:cs typeface="Times New Roman" pitchFamily="18" charset="0"/>
              </a:rPr>
              <a:t>” is employed.</a:t>
            </a:r>
            <a:endParaRPr lang="en-GB" altLang="zh-CN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spcAft>
                <a:spcPts val="600"/>
              </a:spcAft>
              <a:buFont typeface="Arial" pitchFamily="34" charset="0"/>
              <a:buChar char="•"/>
            </a:pPr>
            <a:r>
              <a:rPr lang="en-US" altLang="zh-CN">
                <a:latin typeface="Times New Roman" pitchFamily="18" charset="0"/>
                <a:cs typeface="Times New Roman" pitchFamily="18" charset="0"/>
              </a:rPr>
              <a:t>However, due to the </a:t>
            </a:r>
            <a:r>
              <a:rPr lang="en-GB" altLang="zh-CN">
                <a:latin typeface="Times New Roman" pitchFamily="18" charset="0"/>
                <a:cs typeface="Times New Roman" pitchFamily="18" charset="0"/>
              </a:rPr>
              <a:t>expedited standardization </a:t>
            </a:r>
            <a:r>
              <a:rPr lang="en-GB" altLang="zh-CN" smtClean="0">
                <a:latin typeface="Times New Roman" pitchFamily="18" charset="0"/>
                <a:cs typeface="Times New Roman" pitchFamily="18" charset="0"/>
              </a:rPr>
              <a:t>process (leading to a cautious design principle) </a:t>
            </a:r>
            <a:r>
              <a:rPr lang="en-GB" altLang="zh-CN">
                <a:latin typeface="Times New Roman" pitchFamily="18" charset="0"/>
                <a:cs typeface="Times New Roman" pitchFamily="18" charset="0"/>
              </a:rPr>
              <a:t>in R15, </a:t>
            </a:r>
            <a:r>
              <a:rPr lang="en-GB" altLang="zh-CN" smtClean="0">
                <a:latin typeface="Times New Roman" pitchFamily="18" charset="0"/>
                <a:cs typeface="Times New Roman" pitchFamily="18" charset="0"/>
              </a:rPr>
              <a:t>the potential </a:t>
            </a:r>
            <a:r>
              <a:rPr lang="en-US" altLang="zh-CN" smtClean="0">
                <a:latin typeface="Times New Roman" pitchFamily="18" charset="0"/>
                <a:cs typeface="Times New Roman" pitchFamily="18" charset="0"/>
              </a:rPr>
              <a:t>of </a:t>
            </a:r>
            <a:r>
              <a:rPr lang="en-US" altLang="zh-CN">
                <a:latin typeface="Times New Roman" pitchFamily="18" charset="0"/>
                <a:cs typeface="Times New Roman" pitchFamily="18" charset="0"/>
              </a:rPr>
              <a:t>the two tools were not fully </a:t>
            </a:r>
            <a:r>
              <a:rPr lang="en-US" altLang="zh-CN" smtClean="0">
                <a:latin typeface="Times New Roman" pitchFamily="18" charset="0"/>
                <a:cs typeface="Times New Roman" pitchFamily="18" charset="0"/>
              </a:rPr>
              <a:t>exploited, e.g. </a:t>
            </a:r>
            <a:endParaRPr lang="en-US" altLang="zh-CN" dirty="0">
              <a:latin typeface="Times New Roman" pitchFamily="18" charset="0"/>
              <a:cs typeface="Times New Roman" pitchFamily="18" charset="0"/>
            </a:endParaRPr>
          </a:p>
          <a:p>
            <a:pPr marL="742950" lvl="1" indent="-285750">
              <a:spcAft>
                <a:spcPts val="600"/>
              </a:spcAft>
              <a:buFont typeface="Arial" pitchFamily="34" charset="0"/>
              <a:buChar char="•"/>
            </a:pPr>
            <a:r>
              <a:rPr lang="en-US" altLang="zh-CN" smtClean="0">
                <a:latin typeface="Times New Roman" pitchFamily="18" charset="0"/>
                <a:cs typeface="Times New Roman" pitchFamily="18" charset="0"/>
              </a:rPr>
              <a:t>Only a </a:t>
            </a:r>
            <a:r>
              <a:rPr lang="en-US" altLang="zh-CN" b="1" smtClean="0">
                <a:latin typeface="Times New Roman" pitchFamily="18" charset="0"/>
                <a:cs typeface="Times New Roman" pitchFamily="18" charset="0"/>
              </a:rPr>
              <a:t>single resource table/set </a:t>
            </a:r>
            <a:r>
              <a:rPr lang="en-US" altLang="zh-CN" smtClean="0">
                <a:latin typeface="Times New Roman" pitchFamily="18" charset="0"/>
                <a:cs typeface="Times New Roman" pitchFamily="18" charset="0"/>
              </a:rPr>
              <a:t>can be configured for PDSCH/PUSCH/PUCCH.</a:t>
            </a:r>
          </a:p>
          <a:p>
            <a:pPr marL="742950" lvl="1" indent="-285750">
              <a:spcAft>
                <a:spcPts val="600"/>
              </a:spcAft>
              <a:buFont typeface="Arial" pitchFamily="34" charset="0"/>
              <a:buChar char="•"/>
            </a:pPr>
            <a:r>
              <a:rPr lang="en-US" altLang="zh-CN" smtClean="0">
                <a:latin typeface="Times New Roman" pitchFamily="18" charset="0"/>
                <a:cs typeface="Times New Roman" pitchFamily="18" charset="0"/>
              </a:rPr>
              <a:t>Only </a:t>
            </a:r>
            <a:r>
              <a:rPr lang="en-US" altLang="zh-CN" b="1" smtClean="0">
                <a:latin typeface="Times New Roman" pitchFamily="18" charset="0"/>
                <a:cs typeface="Times New Roman" pitchFamily="18" charset="0"/>
              </a:rPr>
              <a:t>contiguous time resource allocation </a:t>
            </a:r>
            <a:r>
              <a:rPr lang="en-US" altLang="zh-CN" smtClean="0">
                <a:latin typeface="Times New Roman" pitchFamily="18" charset="0"/>
                <a:cs typeface="Times New Roman" pitchFamily="18" charset="0"/>
              </a:rPr>
              <a:t>is supported.</a:t>
            </a:r>
          </a:p>
          <a:p>
            <a:pPr marL="742950" lvl="1" indent="-285750">
              <a:spcAft>
                <a:spcPts val="600"/>
              </a:spcAft>
              <a:buFont typeface="Arial" pitchFamily="34" charset="0"/>
              <a:buChar char="•"/>
            </a:pPr>
            <a:r>
              <a:rPr lang="en-US" altLang="zh-CN" smtClean="0">
                <a:latin typeface="Times New Roman" pitchFamily="18" charset="0"/>
                <a:cs typeface="Times New Roman" pitchFamily="18" charset="0"/>
              </a:rPr>
              <a:t>Only </a:t>
            </a:r>
            <a:r>
              <a:rPr lang="en-US" altLang="zh-CN" b="1" smtClean="0">
                <a:latin typeface="Times New Roman" pitchFamily="18" charset="0"/>
                <a:cs typeface="Times New Roman" pitchFamily="18" charset="0"/>
              </a:rPr>
              <a:t>single active BWP </a:t>
            </a:r>
            <a:r>
              <a:rPr lang="en-US" altLang="zh-CN" smtClean="0">
                <a:latin typeface="Times New Roman" pitchFamily="18" charset="0"/>
                <a:cs typeface="Times New Roman" pitchFamily="18" charset="0"/>
              </a:rPr>
              <a:t>is supported for a UE.</a:t>
            </a:r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spcAft>
                <a:spcPts val="600"/>
              </a:spcAft>
              <a:buFont typeface="Arial" pitchFamily="34" charset="0"/>
              <a:buChar char="•"/>
            </a:pPr>
            <a:r>
              <a:rPr lang="en-US" altLang="zh-CN" smtClean="0">
                <a:latin typeface="Times New Roman" pitchFamily="18" charset="0"/>
                <a:cs typeface="Times New Roman" pitchFamily="18" charset="0"/>
              </a:rPr>
              <a:t>Further enhancements on the time and frequency resource allocation should 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be taken 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into account </a:t>
            </a:r>
            <a:r>
              <a:rPr lang="en-US" altLang="zh-CN" smtClean="0">
                <a:latin typeface="Times New Roman" pitchFamily="18" charset="0"/>
                <a:cs typeface="Times New Roman" pitchFamily="18" charset="0"/>
              </a:rPr>
              <a:t>in R16 NR, together with some other potenital improvements on PDCCH/PUCCH. </a:t>
            </a:r>
            <a:endParaRPr lang="en-US" altLang="zh-CN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spcAft>
                <a:spcPts val="600"/>
              </a:spcAft>
              <a:buFont typeface="Arial" pitchFamily="34" charset="0"/>
              <a:buChar char="•"/>
            </a:pP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0A3BF-C42B-5B4A-8FD1-FDF44958D935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467544" y="857232"/>
            <a:ext cx="8147249" cy="582594"/>
          </a:xfrm>
        </p:spPr>
        <p:txBody>
          <a:bodyPr>
            <a:noAutofit/>
          </a:bodyPr>
          <a:lstStyle/>
          <a:p>
            <a:r>
              <a:rPr lang="en-US" altLang="zh-CN" sz="320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Multiple resource sets/tables (1)</a:t>
            </a:r>
            <a:endParaRPr lang="en-US" altLang="zh-CN" sz="32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23528" y="1581489"/>
            <a:ext cx="84969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altLang="zh-CN" sz="1600">
                <a:latin typeface="Times New Roman" pitchFamily="18" charset="0"/>
                <a:cs typeface="Times New Roman" pitchFamily="18" charset="0"/>
              </a:rPr>
              <a:t>The challenge </a:t>
            </a:r>
            <a:r>
              <a:rPr lang="en-US" altLang="zh-CN" sz="1600" smtClean="0">
                <a:latin typeface="Times New Roman" pitchFamily="18" charset="0"/>
                <a:cs typeface="Times New Roman" pitchFamily="18" charset="0"/>
              </a:rPr>
              <a:t>of NR resource allocation is the </a:t>
            </a:r>
            <a:r>
              <a:rPr lang="en-US" altLang="zh-CN" sz="1600" b="1" smtClean="0">
                <a:latin typeface="Times New Roman" pitchFamily="18" charset="0"/>
                <a:cs typeface="Times New Roman" pitchFamily="18" charset="0"/>
              </a:rPr>
              <a:t>limited </a:t>
            </a:r>
            <a:r>
              <a:rPr lang="en-US" altLang="zh-CN" sz="1600" b="1">
                <a:latin typeface="Times New Roman" pitchFamily="18" charset="0"/>
                <a:cs typeface="Times New Roman" pitchFamily="18" charset="0"/>
              </a:rPr>
              <a:t>number of configurable resources </a:t>
            </a:r>
            <a:r>
              <a:rPr lang="en-US" altLang="zh-CN" sz="1600" smtClean="0">
                <a:latin typeface="Times New Roman" pitchFamily="18" charset="0"/>
                <a:cs typeface="Times New Roman" pitchFamily="18" charset="0"/>
              </a:rPr>
              <a:t>(16 </a:t>
            </a:r>
            <a:r>
              <a:rPr lang="en-US" altLang="zh-CN" sz="1600">
                <a:latin typeface="Times New Roman" pitchFamily="18" charset="0"/>
                <a:cs typeface="Times New Roman" pitchFamily="18" charset="0"/>
              </a:rPr>
              <a:t>for PDSCH/PUSCH and </a:t>
            </a:r>
            <a:r>
              <a:rPr lang="en-US" altLang="zh-CN" sz="1600" smtClean="0">
                <a:latin typeface="Times New Roman" pitchFamily="18" charset="0"/>
                <a:cs typeface="Times New Roman" pitchFamily="18" charset="0"/>
              </a:rPr>
              <a:t>8 </a:t>
            </a:r>
            <a:r>
              <a:rPr lang="en-US" altLang="zh-CN" sz="1600">
                <a:latin typeface="Times New Roman" pitchFamily="18" charset="0"/>
                <a:cs typeface="Times New Roman" pitchFamily="18" charset="0"/>
              </a:rPr>
              <a:t>for PUCCH) </a:t>
            </a:r>
            <a:r>
              <a:rPr lang="en-US" altLang="zh-CN" sz="1600" b="1">
                <a:latin typeface="Times New Roman" pitchFamily="18" charset="0"/>
                <a:cs typeface="Times New Roman" pitchFamily="18" charset="0"/>
              </a:rPr>
              <a:t>covering </a:t>
            </a:r>
            <a:r>
              <a:rPr lang="en-US" altLang="zh-CN" sz="1600" b="1" smtClean="0">
                <a:latin typeface="Times New Roman" pitchFamily="18" charset="0"/>
                <a:cs typeface="Times New Roman" pitchFamily="18" charset="0"/>
              </a:rPr>
              <a:t>diverse use cases </a:t>
            </a:r>
            <a:r>
              <a:rPr lang="en-US" altLang="zh-CN" sz="1600" smtClean="0">
                <a:latin typeface="Times New Roman" pitchFamily="18" charset="0"/>
                <a:cs typeface="Times New Roman" pitchFamily="18" charset="0"/>
              </a:rPr>
              <a:t>due to bitwidth </a:t>
            </a:r>
            <a:r>
              <a:rPr lang="en-US" altLang="zh-CN" sz="1600">
                <a:latin typeface="Times New Roman" pitchFamily="18" charset="0"/>
                <a:cs typeface="Times New Roman" pitchFamily="18" charset="0"/>
              </a:rPr>
              <a:t>in </a:t>
            </a:r>
            <a:r>
              <a:rPr lang="en-US" altLang="zh-CN" sz="1600" smtClean="0">
                <a:latin typeface="Times New Roman" pitchFamily="18" charset="0"/>
                <a:cs typeface="Times New Roman" pitchFamily="18" charset="0"/>
              </a:rPr>
              <a:t>DCI.</a:t>
            </a: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0618933"/>
              </p:ext>
            </p:extLst>
          </p:nvPr>
        </p:nvGraphicFramePr>
        <p:xfrm>
          <a:off x="6300192" y="4136983"/>
          <a:ext cx="1656184" cy="18694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56184"/>
              </a:tblGrid>
              <a:tr h="0"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>
                    <a:solidFill>
                      <a:srgbClr val="0070C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>
                    <a:solidFill>
                      <a:srgbClr val="0070C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>
                    <a:solidFill>
                      <a:srgbClr val="0070C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>
                    <a:solidFill>
                      <a:srgbClr val="0070C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>
                    <a:solidFill>
                      <a:srgbClr val="0070C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>
                    <a:solidFill>
                      <a:srgbClr val="0070C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>
                    <a:solidFill>
                      <a:srgbClr val="0070C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>
                    <a:solidFill>
                      <a:srgbClr val="0070C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>
                    <a:solidFill>
                      <a:srgbClr val="C000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>
                    <a:solidFill>
                      <a:srgbClr val="C000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>
                    <a:solidFill>
                      <a:srgbClr val="C000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>
                    <a:solidFill>
                      <a:srgbClr val="C000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>
                    <a:solidFill>
                      <a:srgbClr val="C000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>
                    <a:solidFill>
                      <a:srgbClr val="C000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>
                    <a:solidFill>
                      <a:srgbClr val="C000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>
                    <a:solidFill>
                      <a:srgbClr val="C00000"/>
                    </a:solidFill>
                  </a:tcPr>
                </a:tc>
              </a:tr>
            </a:tbl>
          </a:graphicData>
        </a:graphic>
      </p:graphicFrame>
      <p:sp>
        <p:nvSpPr>
          <p:cNvPr id="9" name="矩形 8"/>
          <p:cNvSpPr/>
          <p:nvPr/>
        </p:nvSpPr>
        <p:spPr>
          <a:xfrm>
            <a:off x="5580112" y="2679612"/>
            <a:ext cx="2952328" cy="52322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1400" smtClean="0">
                <a:latin typeface="Times New Roman" pitchFamily="18" charset="0"/>
                <a:cs typeface="Times New Roman" pitchFamily="18" charset="0"/>
              </a:rPr>
              <a:t>Configurable resources for all cases are constrained in a single resource set.</a:t>
            </a:r>
            <a:endParaRPr lang="zh-CN" altLang="zh-CN" sz="1400" dirty="0"/>
          </a:p>
        </p:txBody>
      </p:sp>
      <p:sp>
        <p:nvSpPr>
          <p:cNvPr id="10" name="矩形 9"/>
          <p:cNvSpPr/>
          <p:nvPr/>
        </p:nvSpPr>
        <p:spPr>
          <a:xfrm>
            <a:off x="5512474" y="2310280"/>
            <a:ext cx="30919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smtClean="0">
                <a:solidFill>
                  <a:srgbClr val="00925F"/>
                </a:solidFill>
                <a:latin typeface="Times New Roman" pitchFamily="18" charset="0"/>
                <a:cs typeface="Times New Roman" pitchFamily="18" charset="0"/>
              </a:rPr>
              <a:t>Example for R15 NR</a:t>
            </a:r>
            <a:endParaRPr lang="zh-CN" altLang="zh-CN" sz="1600" b="1" dirty="0">
              <a:solidFill>
                <a:srgbClr val="00925F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436096" y="3216613"/>
            <a:ext cx="116106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smtClean="0">
                <a:latin typeface="Times New Roman" pitchFamily="18" charset="0"/>
                <a:cs typeface="Times New Roman" pitchFamily="18" charset="0"/>
              </a:rPr>
              <a:t>BWP 1 BWP 2</a:t>
            </a:r>
          </a:p>
          <a:p>
            <a:r>
              <a:rPr lang="en-US" altLang="zh-CN" sz="1200" smtClean="0">
                <a:latin typeface="Times New Roman" pitchFamily="18" charset="0"/>
                <a:cs typeface="Times New Roman" pitchFamily="18" charset="0"/>
              </a:rPr>
              <a:t>BWP 3 BWP 4</a:t>
            </a:r>
            <a:endParaRPr lang="zh-CN" altLang="zh-CN" sz="1200" dirty="0"/>
          </a:p>
        </p:txBody>
      </p:sp>
      <p:sp>
        <p:nvSpPr>
          <p:cNvPr id="12" name="矩形 11"/>
          <p:cNvSpPr/>
          <p:nvPr/>
        </p:nvSpPr>
        <p:spPr>
          <a:xfrm>
            <a:off x="6516216" y="3216613"/>
            <a:ext cx="14401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smtClean="0">
                <a:latin typeface="Times New Roman" pitchFamily="18" charset="0"/>
                <a:cs typeface="Times New Roman" pitchFamily="18" charset="0"/>
              </a:rPr>
              <a:t>PDSCH type A</a:t>
            </a:r>
          </a:p>
          <a:p>
            <a:r>
              <a:rPr lang="en-US" altLang="zh-CN" sz="1200">
                <a:latin typeface="Times New Roman" pitchFamily="18" charset="0"/>
                <a:cs typeface="Times New Roman" pitchFamily="18" charset="0"/>
              </a:rPr>
              <a:t>PDSCH type </a:t>
            </a:r>
            <a:r>
              <a:rPr lang="en-US" altLang="zh-CN" sz="1200" smtClean="0">
                <a:latin typeface="Times New Roman" pitchFamily="18" charset="0"/>
                <a:cs typeface="Times New Roman" pitchFamily="18" charset="0"/>
              </a:rPr>
              <a:t>B</a:t>
            </a:r>
            <a:endParaRPr lang="en-US" altLang="zh-CN" sz="12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668344" y="3216767"/>
            <a:ext cx="10801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smtClean="0">
                <a:latin typeface="Times New Roman" pitchFamily="18" charset="0"/>
                <a:cs typeface="Times New Roman" pitchFamily="18" charset="0"/>
              </a:rPr>
              <a:t>CP-OFDM</a:t>
            </a:r>
          </a:p>
          <a:p>
            <a:r>
              <a:rPr lang="en-US" altLang="zh-CN" sz="1200" smtClean="0">
                <a:latin typeface="Times New Roman" pitchFamily="18" charset="0"/>
                <a:cs typeface="Times New Roman" pitchFamily="18" charset="0"/>
              </a:rPr>
              <a:t>DFT-s-OFDM</a:t>
            </a:r>
            <a:endParaRPr lang="en-US" altLang="zh-CN" sz="12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右大括号 13"/>
          <p:cNvSpPr/>
          <p:nvPr/>
        </p:nvSpPr>
        <p:spPr>
          <a:xfrm rot="5400000">
            <a:off x="6896443" y="2283278"/>
            <a:ext cx="252028" cy="3019965"/>
          </a:xfrm>
          <a:prstGeom prst="rightBrace">
            <a:avLst>
              <a:gd name="adj1" fmla="val 25287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右大括号 14"/>
          <p:cNvSpPr/>
          <p:nvPr/>
        </p:nvSpPr>
        <p:spPr>
          <a:xfrm rot="10800000">
            <a:off x="5985090" y="4182487"/>
            <a:ext cx="252028" cy="859724"/>
          </a:xfrm>
          <a:prstGeom prst="rightBrace">
            <a:avLst>
              <a:gd name="adj1" fmla="val 25287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004048" y="4256237"/>
            <a:ext cx="108468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smtClean="0">
                <a:latin typeface="Times New Roman" pitchFamily="18" charset="0"/>
                <a:cs typeface="Times New Roman" pitchFamily="18" charset="0"/>
              </a:rPr>
              <a:t>Long-duration resources (e.g. ≥4 symbols)</a:t>
            </a:r>
            <a:endParaRPr lang="en-US" altLang="zh-CN" sz="12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右大括号 16"/>
          <p:cNvSpPr/>
          <p:nvPr/>
        </p:nvSpPr>
        <p:spPr>
          <a:xfrm rot="10800000">
            <a:off x="6007460" y="5118591"/>
            <a:ext cx="252028" cy="861995"/>
          </a:xfrm>
          <a:prstGeom prst="rightBrace">
            <a:avLst>
              <a:gd name="adj1" fmla="val 25287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5026418" y="5194612"/>
            <a:ext cx="108468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smtClean="0">
                <a:latin typeface="Times New Roman" pitchFamily="18" charset="0"/>
                <a:cs typeface="Times New Roman" pitchFamily="18" charset="0"/>
              </a:rPr>
              <a:t>Short-duration resources (e.g. 1-3 symbols)</a:t>
            </a:r>
            <a:endParaRPr lang="en-US" altLang="zh-CN" sz="12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300192" y="3905489"/>
            <a:ext cx="181852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b="1" smtClean="0">
                <a:latin typeface="Times New Roman" pitchFamily="18" charset="0"/>
                <a:cs typeface="Times New Roman" pitchFamily="18" charset="0"/>
              </a:rPr>
              <a:t>Single resource set/table</a:t>
            </a:r>
            <a:endParaRPr lang="en-US" altLang="zh-CN" sz="12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67544" y="4432367"/>
            <a:ext cx="280831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b="1">
                <a:solidFill>
                  <a:srgbClr val="00925F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1400" b="1" smtClean="0">
                <a:solidFill>
                  <a:srgbClr val="00925F"/>
                </a:solidFill>
                <a:latin typeface="Times New Roman" pitchFamily="18" charset="0"/>
                <a:cs typeface="Times New Roman" pitchFamily="18" charset="0"/>
              </a:rPr>
              <a:t>greement in RAN1#91 meeting:</a:t>
            </a:r>
            <a:endParaRPr lang="en-US" altLang="zh-CN" sz="1400" b="1">
              <a:solidFill>
                <a:srgbClr val="00925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31103" y="2094837"/>
            <a:ext cx="416889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>
              <a:buFont typeface="Arial" pitchFamily="34" charset="0"/>
              <a:buChar char="•"/>
            </a:pPr>
            <a:r>
              <a:rPr lang="en-US" altLang="zh-CN" sz="1600" smtClean="0">
                <a:latin typeface="Times New Roman" pitchFamily="18" charset="0"/>
                <a:cs typeface="Times New Roman" pitchFamily="18" charset="0"/>
              </a:rPr>
              <a:t>Only a </a:t>
            </a:r>
            <a:r>
              <a:rPr lang="en-US" altLang="zh-CN" sz="1600" b="1" smtClean="0">
                <a:latin typeface="Times New Roman" pitchFamily="18" charset="0"/>
                <a:cs typeface="Times New Roman" pitchFamily="18" charset="0"/>
              </a:rPr>
              <a:t>single resource set/table </a:t>
            </a:r>
            <a:r>
              <a:rPr lang="en-US" altLang="zh-CN" sz="1600" smtClean="0">
                <a:latin typeface="Times New Roman" pitchFamily="18" charset="0"/>
                <a:cs typeface="Times New Roman" pitchFamily="18" charset="0"/>
              </a:rPr>
              <a:t>is configurable in R15 NR for a PHY channel. 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altLang="zh-CN" sz="1600" b="1" smtClean="0">
                <a:latin typeface="Times New Roman" pitchFamily="18" charset="0"/>
                <a:cs typeface="Times New Roman" pitchFamily="18" charset="0"/>
              </a:rPr>
              <a:t>Number of each type of resources (e.g. long or short-duration) is very limited.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altLang="zh-CN" sz="1600" smtClean="0">
                <a:latin typeface="Times New Roman" pitchFamily="18" charset="0"/>
                <a:cs typeface="Times New Roman" pitchFamily="18" charset="0"/>
              </a:rPr>
              <a:t>Not all durations and staring symbols are well supported.</a:t>
            </a:r>
          </a:p>
        </p:txBody>
      </p:sp>
      <p:pic>
        <p:nvPicPr>
          <p:cNvPr id="2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261" y="4771675"/>
            <a:ext cx="4153739" cy="8197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0A3BF-C42B-5B4A-8FD1-FDF44958D935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6" name="矩形 5"/>
          <p:cNvSpPr/>
          <p:nvPr/>
        </p:nvSpPr>
        <p:spPr>
          <a:xfrm>
            <a:off x="7838746" y="5870459"/>
            <a:ext cx="820165" cy="48102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lnSpc>
                <a:spcPts val="1000"/>
              </a:lnSpc>
            </a:pPr>
            <a:r>
              <a:rPr lang="en-US" altLang="zh-CN" sz="1200" smtClean="0">
                <a:latin typeface="Times New Roman" pitchFamily="18" charset="0"/>
                <a:cs typeface="Times New Roman" pitchFamily="18" charset="0"/>
              </a:rPr>
              <a:t>Long-duration resources</a:t>
            </a:r>
            <a:endParaRPr lang="en-US" altLang="zh-CN" sz="12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 rot="16200000">
            <a:off x="738901" y="5787681"/>
            <a:ext cx="1188132" cy="27699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en-US" altLang="zh-CN" sz="1200" smtClean="0">
                <a:latin typeface="Times New Roman" pitchFamily="18" charset="0"/>
                <a:cs typeface="Times New Roman" pitchFamily="18" charset="0"/>
              </a:rPr>
              <a:t>Resource set 2</a:t>
            </a:r>
            <a:endParaRPr lang="en-US" altLang="zh-CN" sz="12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402925" y="362109"/>
            <a:ext cx="8229600" cy="582594"/>
          </a:xfrm>
        </p:spPr>
        <p:txBody>
          <a:bodyPr>
            <a:noAutofit/>
          </a:bodyPr>
          <a:lstStyle/>
          <a:p>
            <a:r>
              <a:rPr lang="en-US" altLang="zh-CN" sz="320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Multiple resource sets/tables (2)</a:t>
            </a:r>
            <a:endParaRPr lang="en-US" altLang="zh-CN" sz="32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23528" y="998426"/>
            <a:ext cx="86409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altLang="zh-CN" sz="1600" smtClean="0">
                <a:latin typeface="Times New Roman" pitchFamily="18" charset="0"/>
                <a:cs typeface="Times New Roman" pitchFamily="18" charset="0"/>
              </a:rPr>
              <a:t>In R16 NR, multiple configurable resource sets for different use cases can provide </a:t>
            </a:r>
            <a:r>
              <a:rPr lang="en-US" altLang="zh-CN" sz="1600" b="1" smtClean="0">
                <a:latin typeface="Times New Roman" pitchFamily="18" charset="0"/>
                <a:cs typeface="Times New Roman" pitchFamily="18" charset="0"/>
              </a:rPr>
              <a:t>N-fold increase of configurable resources</a:t>
            </a:r>
            <a:r>
              <a:rPr lang="en-US" altLang="zh-CN" sz="1600" smtClean="0">
                <a:latin typeface="Times New Roman" pitchFamily="18" charset="0"/>
                <a:cs typeface="Times New Roman" pitchFamily="18" charset="0"/>
              </a:rPr>
              <a:t>, and then </a:t>
            </a:r>
            <a:r>
              <a:rPr lang="en-US" altLang="zh-CN" sz="1600" b="1" smtClean="0">
                <a:latin typeface="Times New Roman" pitchFamily="18" charset="0"/>
                <a:cs typeface="Times New Roman" pitchFamily="18" charset="0"/>
              </a:rPr>
              <a:t>more scheduling flexibility </a:t>
            </a:r>
            <a:r>
              <a:rPr lang="en-US" altLang="zh-CN" sz="1600" smtClean="0">
                <a:latin typeface="Times New Roman" pitchFamily="18" charset="0"/>
                <a:cs typeface="Times New Roman" pitchFamily="18" charset="0"/>
              </a:rPr>
              <a:t>and </a:t>
            </a:r>
            <a:r>
              <a:rPr lang="en-US" altLang="zh-CN" sz="1600" b="1" smtClean="0">
                <a:latin typeface="Times New Roman" pitchFamily="18" charset="0"/>
                <a:cs typeface="Times New Roman" pitchFamily="18" charset="0"/>
              </a:rPr>
              <a:t>reduced resource collision</a:t>
            </a:r>
            <a:r>
              <a:rPr lang="en-US" altLang="zh-CN" sz="160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altLang="zh-CN" sz="1600" smtClean="0">
                <a:latin typeface="Times New Roman" pitchFamily="18" charset="0"/>
                <a:cs typeface="Times New Roman" pitchFamily="18" charset="0"/>
              </a:rPr>
              <a:t>Use </a:t>
            </a:r>
            <a:r>
              <a:rPr lang="en-US" altLang="zh-CN" sz="1600">
                <a:latin typeface="Times New Roman" pitchFamily="18" charset="0"/>
                <a:cs typeface="Times New Roman" pitchFamily="18" charset="0"/>
              </a:rPr>
              <a:t>legacy PHY </a:t>
            </a:r>
            <a:r>
              <a:rPr lang="en-US" altLang="zh-CN" sz="1600" smtClean="0">
                <a:latin typeface="Times New Roman" pitchFamily="18" charset="0"/>
                <a:cs typeface="Times New Roman" pitchFamily="18" charset="0"/>
              </a:rPr>
              <a:t>differentations</a:t>
            </a:r>
            <a:r>
              <a:rPr lang="en-US" altLang="zh-CN" sz="160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smtClean="0">
                <a:latin typeface="Times New Roman" pitchFamily="18" charset="0"/>
                <a:cs typeface="Times New Roman" pitchFamily="18" charset="0"/>
              </a:rPr>
              <a:t>(e.g. active </a:t>
            </a:r>
            <a:r>
              <a:rPr lang="en-US" altLang="zh-CN" sz="1600">
                <a:latin typeface="Times New Roman" pitchFamily="18" charset="0"/>
                <a:cs typeface="Times New Roman" pitchFamily="18" charset="0"/>
              </a:rPr>
              <a:t>BWP, PDSCH mapping type, UL waveforms) </a:t>
            </a:r>
            <a:r>
              <a:rPr lang="en-US" altLang="zh-CN" sz="1600" smtClean="0">
                <a:latin typeface="Times New Roman" pitchFamily="18" charset="0"/>
                <a:cs typeface="Times New Roman" pitchFamily="18" charset="0"/>
              </a:rPr>
              <a:t>and </a:t>
            </a:r>
            <a:r>
              <a:rPr lang="en-US" altLang="zh-CN" sz="1600" b="1" smtClean="0">
                <a:latin typeface="Times New Roman" pitchFamily="18" charset="0"/>
                <a:cs typeface="Times New Roman" pitchFamily="18" charset="0"/>
              </a:rPr>
              <a:t>no additional DCI overhead </a:t>
            </a:r>
            <a:r>
              <a:rPr lang="en-US" altLang="zh-CN" sz="1600" smtClean="0">
                <a:latin typeface="Times New Roman" pitchFamily="18" charset="0"/>
                <a:cs typeface="Times New Roman" pitchFamily="18" charset="0"/>
              </a:rPr>
              <a:t>is needed.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altLang="zh-CN" sz="1600" b="1" smtClean="0">
                <a:latin typeface="Times New Roman" pitchFamily="18" charset="0"/>
                <a:cs typeface="Times New Roman" pitchFamily="18" charset="0"/>
              </a:rPr>
              <a:t>1-symbol</a:t>
            </a:r>
            <a:r>
              <a:rPr lang="en-US" altLang="zh-CN" sz="1600" smtClean="0">
                <a:latin typeface="Times New Roman" pitchFamily="18" charset="0"/>
                <a:cs typeface="Times New Roman" pitchFamily="18" charset="0"/>
              </a:rPr>
              <a:t> duration, transmission </a:t>
            </a:r>
            <a:r>
              <a:rPr lang="en-US" altLang="zh-CN" sz="1600" b="1" smtClean="0">
                <a:latin typeface="Times New Roman" pitchFamily="18" charset="0"/>
                <a:cs typeface="Times New Roman" pitchFamily="18" charset="0"/>
              </a:rPr>
              <a:t>starting from any symbol </a:t>
            </a:r>
            <a:r>
              <a:rPr lang="en-US" altLang="zh-CN" sz="1600" smtClean="0">
                <a:latin typeface="Times New Roman" pitchFamily="18" charset="0"/>
                <a:cs typeface="Times New Roman" pitchFamily="18" charset="0"/>
              </a:rPr>
              <a:t>and multi-slot scheduling with </a:t>
            </a:r>
            <a:r>
              <a:rPr lang="en-US" altLang="zh-CN" sz="1600" b="1" smtClean="0">
                <a:latin typeface="Times New Roman" pitchFamily="18" charset="0"/>
                <a:cs typeface="Times New Roman" pitchFamily="18" charset="0"/>
              </a:rPr>
              <a:t>different symbol allocations in different slots </a:t>
            </a:r>
            <a:r>
              <a:rPr lang="en-US" altLang="zh-CN" sz="1600" smtClean="0">
                <a:latin typeface="Times New Roman" pitchFamily="18" charset="0"/>
                <a:cs typeface="Times New Roman" pitchFamily="18" charset="0"/>
              </a:rPr>
              <a:t>can be supported in R16 NR.</a:t>
            </a:r>
            <a:endParaRPr lang="zh-CN" altLang="zh-CN" sz="1600" dirty="0"/>
          </a:p>
        </p:txBody>
      </p:sp>
      <p:sp>
        <p:nvSpPr>
          <p:cNvPr id="10" name="矩形 9"/>
          <p:cNvSpPr/>
          <p:nvPr/>
        </p:nvSpPr>
        <p:spPr>
          <a:xfrm>
            <a:off x="1043608" y="2859902"/>
            <a:ext cx="7056784" cy="52322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1400" smtClean="0">
                <a:latin typeface="Times New Roman" pitchFamily="18" charset="0"/>
                <a:cs typeface="Times New Roman" pitchFamily="18" charset="0"/>
              </a:rPr>
              <a:t>Different resource sets/tables can be configured for different </a:t>
            </a:r>
            <a:r>
              <a:rPr lang="en-US" altLang="zh-CN" sz="1400" b="1" smtClean="0">
                <a:latin typeface="Times New Roman" pitchFamily="18" charset="0"/>
                <a:cs typeface="Times New Roman" pitchFamily="18" charset="0"/>
              </a:rPr>
              <a:t>BWP configurations, PDSCH mapping type A and B, UL CP-OFDM and DFT-s-OFDM</a:t>
            </a:r>
            <a:r>
              <a:rPr lang="en-US" altLang="zh-CN" sz="140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1400" dirty="0"/>
          </a:p>
        </p:txBody>
      </p:sp>
      <p:sp>
        <p:nvSpPr>
          <p:cNvPr id="11" name="矩形 10"/>
          <p:cNvSpPr/>
          <p:nvPr/>
        </p:nvSpPr>
        <p:spPr>
          <a:xfrm>
            <a:off x="3131840" y="2514510"/>
            <a:ext cx="27363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Example for R16 NR</a:t>
            </a:r>
            <a:endParaRPr lang="zh-CN" altLang="zh-CN" sz="1600" b="1" dirty="0">
              <a:solidFill>
                <a:srgbClr val="C0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763688" y="3416643"/>
            <a:ext cx="612068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b="1" smtClean="0">
                <a:latin typeface="Times New Roman" pitchFamily="18" charset="0"/>
                <a:cs typeface="Times New Roman" pitchFamily="18" charset="0"/>
              </a:rPr>
              <a:t>BWP 1    	                    BWP 2    	                           BWP 3	                       BWP 4</a:t>
            </a:r>
            <a:endParaRPr lang="zh-CN" altLang="zh-CN" sz="1200" b="1" dirty="0"/>
          </a:p>
        </p:txBody>
      </p:sp>
      <p:sp>
        <p:nvSpPr>
          <p:cNvPr id="13" name="矩形 12"/>
          <p:cNvSpPr/>
          <p:nvPr/>
        </p:nvSpPr>
        <p:spPr>
          <a:xfrm>
            <a:off x="467544" y="4103103"/>
            <a:ext cx="7920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b="1" smtClean="0">
                <a:latin typeface="Times New Roman" pitchFamily="18" charset="0"/>
                <a:cs typeface="Times New Roman" pitchFamily="18" charset="0"/>
              </a:rPr>
              <a:t>PDSCH type A</a:t>
            </a:r>
          </a:p>
          <a:p>
            <a:pPr algn="ctr"/>
            <a:endParaRPr lang="en-US" altLang="zh-CN" sz="1200" b="1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altLang="zh-CN" sz="1200" b="1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altLang="zh-CN" sz="1200" b="1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altLang="zh-CN" sz="1200" b="1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altLang="zh-CN" sz="1200" b="1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altLang="zh-CN" sz="1200" b="1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altLang="zh-CN" sz="1200" b="1">
                <a:latin typeface="Times New Roman" pitchFamily="18" charset="0"/>
                <a:cs typeface="Times New Roman" pitchFamily="18" charset="0"/>
              </a:rPr>
              <a:t>PDSCH type </a:t>
            </a:r>
            <a:r>
              <a:rPr lang="en-US" altLang="zh-CN" sz="1200" b="1" smtClean="0">
                <a:latin typeface="Times New Roman" pitchFamily="18" charset="0"/>
                <a:cs typeface="Times New Roman" pitchFamily="18" charset="0"/>
              </a:rPr>
              <a:t>B</a:t>
            </a:r>
            <a:endParaRPr lang="en-US" altLang="zh-CN" sz="12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右大括号 13"/>
          <p:cNvSpPr/>
          <p:nvPr/>
        </p:nvSpPr>
        <p:spPr>
          <a:xfrm>
            <a:off x="7622979" y="3671241"/>
            <a:ext cx="252028" cy="936104"/>
          </a:xfrm>
          <a:prstGeom prst="rightBrace">
            <a:avLst>
              <a:gd name="adj1" fmla="val 25287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812360" y="3916722"/>
            <a:ext cx="820165" cy="481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000"/>
              </a:lnSpc>
            </a:pPr>
            <a:r>
              <a:rPr lang="en-US" altLang="zh-CN" sz="1200" smtClean="0">
                <a:latin typeface="Times New Roman" pitchFamily="18" charset="0"/>
                <a:cs typeface="Times New Roman" pitchFamily="18" charset="0"/>
              </a:rPr>
              <a:t>Long-duration resources</a:t>
            </a:r>
            <a:endParaRPr lang="en-US" altLang="zh-CN" sz="12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右大括号 15"/>
          <p:cNvSpPr/>
          <p:nvPr/>
        </p:nvSpPr>
        <p:spPr>
          <a:xfrm>
            <a:off x="7632340" y="4654490"/>
            <a:ext cx="252028" cy="317584"/>
          </a:xfrm>
          <a:prstGeom prst="rightBrace">
            <a:avLst>
              <a:gd name="adj1" fmla="val 14756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833921" y="4563053"/>
            <a:ext cx="842535" cy="481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000"/>
              </a:lnSpc>
            </a:pPr>
            <a:r>
              <a:rPr lang="en-US" altLang="zh-CN" sz="1200" smtClean="0">
                <a:latin typeface="Times New Roman" pitchFamily="18" charset="0"/>
                <a:cs typeface="Times New Roman" pitchFamily="18" charset="0"/>
              </a:rPr>
              <a:t>Short-duration resources</a:t>
            </a:r>
            <a:endParaRPr lang="en-US" altLang="zh-CN" sz="120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3623731"/>
            <a:ext cx="6262876" cy="30045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矩形 18"/>
          <p:cNvSpPr/>
          <p:nvPr/>
        </p:nvSpPr>
        <p:spPr>
          <a:xfrm rot="16200000">
            <a:off x="743090" y="4216928"/>
            <a:ext cx="118813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smtClean="0">
                <a:latin typeface="Times New Roman" pitchFamily="18" charset="0"/>
                <a:cs typeface="Times New Roman" pitchFamily="18" charset="0"/>
              </a:rPr>
              <a:t>Resource set 1</a:t>
            </a:r>
            <a:endParaRPr lang="en-US" altLang="zh-CN" sz="12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右大括号 19"/>
          <p:cNvSpPr/>
          <p:nvPr/>
        </p:nvSpPr>
        <p:spPr>
          <a:xfrm>
            <a:off x="7632340" y="5287919"/>
            <a:ext cx="252028" cy="317584"/>
          </a:xfrm>
          <a:prstGeom prst="rightBrace">
            <a:avLst>
              <a:gd name="adj1" fmla="val 14756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7833921" y="5196482"/>
            <a:ext cx="842535" cy="481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000"/>
              </a:lnSpc>
            </a:pPr>
            <a:r>
              <a:rPr lang="en-US" altLang="zh-CN" sz="1200" smtClean="0">
                <a:latin typeface="Times New Roman" pitchFamily="18" charset="0"/>
                <a:cs typeface="Times New Roman" pitchFamily="18" charset="0"/>
              </a:rPr>
              <a:t>Short-duration resources</a:t>
            </a:r>
            <a:endParaRPr lang="en-US" altLang="zh-CN" sz="12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右大括号 21"/>
          <p:cNvSpPr/>
          <p:nvPr/>
        </p:nvSpPr>
        <p:spPr>
          <a:xfrm>
            <a:off x="7649365" y="5624978"/>
            <a:ext cx="252028" cy="936104"/>
          </a:xfrm>
          <a:prstGeom prst="rightBrace">
            <a:avLst>
              <a:gd name="adj1" fmla="val 25287"/>
              <a:gd name="adj2" fmla="val 50000"/>
            </a:avLst>
          </a:prstGeom>
          <a:solidFill>
            <a:schemeClr val="bg1"/>
          </a:solidFill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 rot="16200000">
            <a:off x="2460250" y="5774258"/>
            <a:ext cx="118813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200" smtClean="0">
                <a:latin typeface="Times New Roman" pitchFamily="18" charset="0"/>
                <a:cs typeface="Times New Roman" pitchFamily="18" charset="0"/>
              </a:rPr>
              <a:t>Resource set 4</a:t>
            </a:r>
            <a:endParaRPr lang="en-US" altLang="zh-CN" sz="12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矩形 23"/>
          <p:cNvSpPr/>
          <p:nvPr/>
        </p:nvSpPr>
        <p:spPr>
          <a:xfrm rot="16200000">
            <a:off x="2460250" y="4203505"/>
            <a:ext cx="118813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200" smtClean="0">
                <a:latin typeface="Times New Roman" pitchFamily="18" charset="0"/>
                <a:cs typeface="Times New Roman" pitchFamily="18" charset="0"/>
              </a:rPr>
              <a:t>Resource set 3</a:t>
            </a:r>
            <a:endParaRPr lang="en-US" altLang="zh-CN" sz="12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矩形 24"/>
          <p:cNvSpPr/>
          <p:nvPr/>
        </p:nvSpPr>
        <p:spPr>
          <a:xfrm rot="16200000">
            <a:off x="4116434" y="5774258"/>
            <a:ext cx="118813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200" smtClean="0">
                <a:latin typeface="Times New Roman" pitchFamily="18" charset="0"/>
                <a:cs typeface="Times New Roman" pitchFamily="18" charset="0"/>
              </a:rPr>
              <a:t>Resource set 6</a:t>
            </a:r>
            <a:endParaRPr lang="en-US" altLang="zh-CN" sz="12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矩形 25"/>
          <p:cNvSpPr/>
          <p:nvPr/>
        </p:nvSpPr>
        <p:spPr>
          <a:xfrm rot="16200000">
            <a:off x="4116434" y="4203505"/>
            <a:ext cx="118813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200" smtClean="0">
                <a:latin typeface="Times New Roman" pitchFamily="18" charset="0"/>
                <a:cs typeface="Times New Roman" pitchFamily="18" charset="0"/>
              </a:rPr>
              <a:t>Resource set 5</a:t>
            </a:r>
            <a:endParaRPr lang="en-US" altLang="zh-CN" sz="12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矩形 26"/>
          <p:cNvSpPr/>
          <p:nvPr/>
        </p:nvSpPr>
        <p:spPr>
          <a:xfrm rot="16200000">
            <a:off x="5844626" y="5774258"/>
            <a:ext cx="118813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200" smtClean="0">
                <a:latin typeface="Times New Roman" pitchFamily="18" charset="0"/>
                <a:cs typeface="Times New Roman" pitchFamily="18" charset="0"/>
              </a:rPr>
              <a:t>Resource set 8</a:t>
            </a:r>
            <a:endParaRPr lang="en-US" altLang="zh-CN" sz="12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矩形 27"/>
          <p:cNvSpPr/>
          <p:nvPr/>
        </p:nvSpPr>
        <p:spPr>
          <a:xfrm rot="16200000">
            <a:off x="5844626" y="4203505"/>
            <a:ext cx="118813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200" smtClean="0">
                <a:latin typeface="Times New Roman" pitchFamily="18" charset="0"/>
                <a:cs typeface="Times New Roman" pitchFamily="18" charset="0"/>
              </a:rPr>
              <a:t>Resource se 7</a:t>
            </a:r>
            <a:endParaRPr lang="en-US" altLang="zh-CN" sz="120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9265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 txBox="1">
            <a:spLocks/>
          </p:cNvSpPr>
          <p:nvPr/>
        </p:nvSpPr>
        <p:spPr>
          <a:xfrm>
            <a:off x="7677813" y="5833662"/>
            <a:ext cx="402934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defPPr>
              <a:defRPr lang="en-US"/>
            </a:defPPr>
            <a:lvl1pPr marL="0" algn="r" defTabSz="457200" rtl="0" eaLnBrk="1" latinLnBrk="0" hangingPunct="1">
              <a:defRPr sz="1200" b="0" i="0" kern="1200">
                <a:solidFill>
                  <a:schemeClr val="tx1">
                    <a:tint val="75000"/>
                  </a:schemeClr>
                </a:solidFill>
                <a:latin typeface="Myriad Pro Light"/>
                <a:ea typeface="+mn-ea"/>
                <a:cs typeface="Myriad Pro Light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380A3BF-C42B-5B4A-8FD1-FDF44958D935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24" name="右大括号 23"/>
          <p:cNvSpPr/>
          <p:nvPr/>
        </p:nvSpPr>
        <p:spPr>
          <a:xfrm rot="16200000">
            <a:off x="7318746" y="2152509"/>
            <a:ext cx="106697" cy="2849049"/>
          </a:xfrm>
          <a:prstGeom prst="rightBrace">
            <a:avLst>
              <a:gd name="adj1" fmla="val 25287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5002585" y="3094106"/>
            <a:ext cx="3958537" cy="1629006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463631" y="5808478"/>
            <a:ext cx="402934" cy="365125"/>
          </a:xfrm>
        </p:spPr>
        <p:txBody>
          <a:bodyPr/>
          <a:lstStyle/>
          <a:p>
            <a:fld id="{9380A3BF-C42B-5B4A-8FD1-FDF44958D935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9" name="标题 1"/>
          <p:cNvSpPr>
            <a:spLocks noGrp="1"/>
          </p:cNvSpPr>
          <p:nvPr>
            <p:ph type="title"/>
          </p:nvPr>
        </p:nvSpPr>
        <p:spPr>
          <a:xfrm>
            <a:off x="438360" y="656286"/>
            <a:ext cx="8382111" cy="582594"/>
          </a:xfrm>
          <a:noFill/>
        </p:spPr>
        <p:txBody>
          <a:bodyPr>
            <a:noAutofit/>
          </a:bodyPr>
          <a:lstStyle/>
          <a:p>
            <a:r>
              <a:rPr lang="en-US" altLang="zh-CN" sz="320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Non-contiguous time resource allocation (1)</a:t>
            </a:r>
            <a:endParaRPr lang="en-US" altLang="zh-CN" sz="32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36067" y="1237405"/>
            <a:ext cx="8496944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600"/>
              </a:spcAft>
              <a:buFont typeface="Arial" pitchFamily="34" charset="0"/>
              <a:buChar char="•"/>
            </a:pPr>
            <a:r>
              <a:rPr lang="en-US" altLang="zh-CN" sz="1600" b="1" smtClean="0">
                <a:latin typeface="Times New Roman" pitchFamily="18" charset="0"/>
                <a:cs typeface="Times New Roman" pitchFamily="18" charset="0"/>
              </a:rPr>
              <a:t>“Fragmented resource” issue in NR</a:t>
            </a:r>
            <a:r>
              <a:rPr lang="en-US" altLang="zh-CN" sz="1600" smtClean="0">
                <a:latin typeface="Times New Roman" pitchFamily="18" charset="0"/>
                <a:cs typeface="Times New Roman" pitchFamily="18" charset="0"/>
              </a:rPr>
              <a:t>: Due to semi-static DL/UL assignment, dynamic SFI and </a:t>
            </a:r>
            <a:r>
              <a:rPr lang="en-US" altLang="zh-CN" sz="1600">
                <a:latin typeface="Times New Roman" pitchFamily="18" charset="0"/>
                <a:cs typeface="Times New Roman" pitchFamily="18" charset="0"/>
              </a:rPr>
              <a:t>multiplexing between long and short </a:t>
            </a:r>
            <a:r>
              <a:rPr lang="en-US" altLang="zh-CN" sz="1600" smtClean="0">
                <a:latin typeface="Times New Roman" pitchFamily="18" charset="0"/>
                <a:cs typeface="Times New Roman" pitchFamily="18" charset="0"/>
              </a:rPr>
              <a:t>durations.</a:t>
            </a:r>
          </a:p>
          <a:p>
            <a:pPr marL="285750" indent="-285750">
              <a:spcAft>
                <a:spcPts val="600"/>
              </a:spcAft>
              <a:buFont typeface="Arial" pitchFamily="34" charset="0"/>
              <a:buChar char="•"/>
            </a:pPr>
            <a:r>
              <a:rPr lang="en-US" altLang="zh-CN" sz="1600" smtClean="0">
                <a:latin typeface="Times New Roman" pitchFamily="18" charset="0"/>
                <a:cs typeface="Times New Roman" pitchFamily="18" charset="0"/>
              </a:rPr>
              <a:t>Since </a:t>
            </a:r>
            <a:r>
              <a:rPr lang="en-US" altLang="zh-CN" sz="1600" b="1" smtClean="0">
                <a:latin typeface="Times New Roman" pitchFamily="18" charset="0"/>
                <a:cs typeface="Times New Roman" pitchFamily="18" charset="0"/>
              </a:rPr>
              <a:t>only </a:t>
            </a:r>
            <a:r>
              <a:rPr lang="en-US" altLang="zh-CN" sz="1600" b="1">
                <a:latin typeface="Times New Roman" pitchFamily="18" charset="0"/>
                <a:cs typeface="Times New Roman" pitchFamily="18" charset="0"/>
              </a:rPr>
              <a:t>contiguous resource allocation is </a:t>
            </a:r>
            <a:r>
              <a:rPr lang="en-US" altLang="zh-CN" sz="1600" b="1" smtClean="0">
                <a:latin typeface="Times New Roman" pitchFamily="18" charset="0"/>
                <a:cs typeface="Times New Roman" pitchFamily="18" charset="0"/>
              </a:rPr>
              <a:t>supported in R15</a:t>
            </a:r>
            <a:r>
              <a:rPr lang="en-US" altLang="zh-CN" sz="1600" smtClean="0">
                <a:latin typeface="Times New Roman" pitchFamily="18" charset="0"/>
                <a:cs typeface="Times New Roman" pitchFamily="18" charset="0"/>
              </a:rPr>
              <a:t>, the fragmented resource </a:t>
            </a:r>
            <a:r>
              <a:rPr lang="en-US" altLang="zh-CN" sz="1600" b="1" smtClean="0">
                <a:latin typeface="Times New Roman" pitchFamily="18" charset="0"/>
                <a:cs typeface="Times New Roman" pitchFamily="18" charset="0"/>
              </a:rPr>
              <a:t>cannot</a:t>
            </a:r>
            <a:r>
              <a:rPr lang="en-US" altLang="zh-CN" sz="1600" smtClean="0">
                <a:latin typeface="Times New Roman" pitchFamily="18" charset="0"/>
                <a:cs typeface="Times New Roman" pitchFamily="18" charset="0"/>
              </a:rPr>
              <a:t> be effectively scheduled.</a:t>
            </a:r>
          </a:p>
        </p:txBody>
      </p:sp>
      <p:sp>
        <p:nvSpPr>
          <p:cNvPr id="11" name="矩形 10"/>
          <p:cNvSpPr/>
          <p:nvPr/>
        </p:nvSpPr>
        <p:spPr>
          <a:xfrm>
            <a:off x="5464768" y="2349329"/>
            <a:ext cx="30919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smtClean="0">
                <a:solidFill>
                  <a:srgbClr val="00925F"/>
                </a:solidFill>
                <a:latin typeface="Times New Roman" pitchFamily="18" charset="0"/>
                <a:cs typeface="Times New Roman" pitchFamily="18" charset="0"/>
              </a:rPr>
              <a:t>Example for R15 NR</a:t>
            </a:r>
            <a:endParaRPr lang="zh-CN" altLang="zh-CN" sz="1600" b="1" dirty="0">
              <a:solidFill>
                <a:srgbClr val="00925F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67544" y="4348753"/>
            <a:ext cx="280831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b="1">
                <a:solidFill>
                  <a:srgbClr val="00925F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1400" b="1" smtClean="0">
                <a:solidFill>
                  <a:srgbClr val="00925F"/>
                </a:solidFill>
                <a:latin typeface="Times New Roman" pitchFamily="18" charset="0"/>
                <a:cs typeface="Times New Roman" pitchFamily="18" charset="0"/>
              </a:rPr>
              <a:t>greement in RAN1#90 meeting:</a:t>
            </a:r>
            <a:endParaRPr lang="en-US" altLang="zh-CN" sz="1400" b="1">
              <a:solidFill>
                <a:srgbClr val="00925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36067" y="2308814"/>
            <a:ext cx="4502910" cy="1969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>
              <a:spcAft>
                <a:spcPts val="600"/>
              </a:spcAft>
              <a:buFont typeface="Arial" pitchFamily="34" charset="0"/>
              <a:buChar char="•"/>
            </a:pPr>
            <a:r>
              <a:rPr lang="en-US" altLang="zh-CN" sz="1600" smtClean="0">
                <a:latin typeface="Times New Roman" pitchFamily="18" charset="0"/>
                <a:cs typeface="Times New Roman" pitchFamily="18" charset="0"/>
              </a:rPr>
              <a:t>Starting symbol + number of symbols</a:t>
            </a:r>
          </a:p>
          <a:p>
            <a:pPr marL="742950" lvl="1" indent="-285750">
              <a:spcAft>
                <a:spcPts val="600"/>
              </a:spcAft>
              <a:buFont typeface="Arial" pitchFamily="34" charset="0"/>
              <a:buChar char="•"/>
            </a:pPr>
            <a:r>
              <a:rPr lang="en-US" altLang="zh-CN" sz="1600" smtClean="0">
                <a:latin typeface="Times New Roman" pitchFamily="18" charset="0"/>
                <a:cs typeface="Times New Roman" pitchFamily="18" charset="0"/>
              </a:rPr>
              <a:t>Starting slot + number of slots</a:t>
            </a:r>
          </a:p>
          <a:p>
            <a:pPr marL="285750" indent="-285750">
              <a:spcAft>
                <a:spcPts val="600"/>
              </a:spcAft>
              <a:buFont typeface="Arial" pitchFamily="34" charset="0"/>
              <a:buChar char="•"/>
            </a:pPr>
            <a:r>
              <a:rPr lang="en-US" altLang="zh-CN" sz="1600" b="1" smtClean="0">
                <a:latin typeface="Times New Roman" pitchFamily="18" charset="0"/>
                <a:cs typeface="Times New Roman" pitchFamily="18" charset="0"/>
              </a:rPr>
              <a:t>UE-side determination </a:t>
            </a:r>
            <a:r>
              <a:rPr lang="en-US" altLang="zh-CN" sz="1600" smtClean="0">
                <a:latin typeface="Times New Roman" pitchFamily="18" charset="0"/>
                <a:cs typeface="Times New Roman" pitchFamily="18" charset="0"/>
              </a:rPr>
              <a:t>of available slots/symbols based on DL/UL assignment or SFI </a:t>
            </a:r>
            <a:r>
              <a:rPr lang="en-US" altLang="zh-CN" sz="1600" b="1" smtClean="0">
                <a:latin typeface="Times New Roman" pitchFamily="18" charset="0"/>
                <a:cs typeface="Times New Roman" pitchFamily="18" charset="0"/>
              </a:rPr>
              <a:t>is not specified </a:t>
            </a:r>
            <a:r>
              <a:rPr lang="en-US" altLang="zh-CN" sz="1600" smtClean="0">
                <a:latin typeface="Times New Roman" pitchFamily="18" charset="0"/>
                <a:cs typeface="Times New Roman" pitchFamily="18" charset="0"/>
              </a:rPr>
              <a:t>for PDSCH/PUSCH with concerns about robustness </a:t>
            </a:r>
            <a:r>
              <a:rPr lang="en-US" altLang="zh-CN" sz="1600" i="1" smtClean="0">
                <a:latin typeface="Times New Roman" pitchFamily="18" charset="0"/>
                <a:cs typeface="Times New Roman" pitchFamily="18" charset="0"/>
              </a:rPr>
              <a:t>(specified for multi-slot PUCCH)</a:t>
            </a:r>
            <a:r>
              <a:rPr lang="en-US" altLang="zh-CN" sz="160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en-US" altLang="zh-CN" sz="160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362" y="4684706"/>
            <a:ext cx="4046178" cy="11422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3610800"/>
              </p:ext>
            </p:extLst>
          </p:nvPr>
        </p:nvGraphicFramePr>
        <p:xfrm>
          <a:off x="5923717" y="3681423"/>
          <a:ext cx="2915920" cy="243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</a:tblGrid>
              <a:tr h="21468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b="1" smtClean="0">
                          <a:latin typeface="Arial Unicode MS" pitchFamily="34" charset="-122"/>
                          <a:ea typeface="Arial Unicode MS" pitchFamily="34" charset="-122"/>
                          <a:cs typeface="Arial Unicode MS" pitchFamily="34" charset="-122"/>
                        </a:rPr>
                        <a:t>↓</a:t>
                      </a:r>
                      <a:endParaRPr lang="zh-CN" altLang="en-US" sz="1000" b="1">
                        <a:latin typeface="Arial Unicode MS" pitchFamily="34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b="1" smtClean="0">
                          <a:latin typeface="Arial Unicode MS" pitchFamily="34" charset="-122"/>
                          <a:ea typeface="Arial Unicode MS" pitchFamily="34" charset="-122"/>
                          <a:cs typeface="Arial Unicode MS" pitchFamily="34" charset="-122"/>
                        </a:rPr>
                        <a:t>↓</a:t>
                      </a:r>
                      <a:endParaRPr lang="zh-CN" altLang="en-US" sz="1000" b="1">
                        <a:latin typeface="Arial Unicode MS" pitchFamily="34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b="1" smtClean="0">
                          <a:latin typeface="Arial Unicode MS" pitchFamily="34" charset="-122"/>
                          <a:ea typeface="Arial Unicode MS" pitchFamily="34" charset="-122"/>
                          <a:cs typeface="Arial Unicode MS" pitchFamily="34" charset="-122"/>
                        </a:rPr>
                        <a:t>↓</a:t>
                      </a:r>
                      <a:endParaRPr lang="zh-CN" altLang="en-US" sz="1000" b="1">
                        <a:latin typeface="Arial Unicode MS" pitchFamily="34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b="1" smtClean="0">
                          <a:latin typeface="Arial Unicode MS" pitchFamily="34" charset="-122"/>
                          <a:ea typeface="Arial Unicode MS" pitchFamily="34" charset="-122"/>
                          <a:cs typeface="Arial Unicode MS" pitchFamily="34" charset="-122"/>
                        </a:rPr>
                        <a:t>↓</a:t>
                      </a:r>
                      <a:endParaRPr lang="zh-CN" altLang="en-US" sz="1000" b="1">
                        <a:latin typeface="Arial Unicode MS" pitchFamily="34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000" b="1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zh-CN" altLang="en-US" sz="1000" b="1" smtClean="0">
                          <a:latin typeface="Arial Unicode MS" pitchFamily="34" charset="-122"/>
                          <a:ea typeface="Arial Unicode MS" pitchFamily="34" charset="-122"/>
                          <a:cs typeface="Arial Unicode MS" pitchFamily="34" charset="-122"/>
                        </a:rPr>
                        <a:t>↑</a:t>
                      </a:r>
                      <a:endParaRPr lang="zh-CN" altLang="en-US" sz="1000" b="1">
                        <a:latin typeface="Arial Unicode MS" pitchFamily="34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zh-CN" altLang="en-US" sz="1000" b="1" smtClean="0">
                          <a:latin typeface="Arial Unicode MS" pitchFamily="34" charset="-122"/>
                          <a:ea typeface="Arial Unicode MS" pitchFamily="34" charset="-122"/>
                          <a:cs typeface="Arial Unicode MS" pitchFamily="34" charset="-122"/>
                        </a:rPr>
                        <a:t>↑</a:t>
                      </a:r>
                      <a:endParaRPr lang="zh-CN" altLang="en-US" sz="1000" b="1">
                        <a:latin typeface="Arial Unicode MS" pitchFamily="34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b="1" smtClean="0">
                          <a:latin typeface="Arial Unicode MS" pitchFamily="34" charset="-122"/>
                          <a:ea typeface="Arial Unicode MS" pitchFamily="34" charset="-122"/>
                          <a:cs typeface="Arial Unicode MS" pitchFamily="34" charset="-122"/>
                        </a:rPr>
                        <a:t>↓</a:t>
                      </a:r>
                      <a:endParaRPr lang="zh-CN" altLang="en-US" sz="1000" b="1">
                        <a:latin typeface="Arial Unicode MS" pitchFamily="34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b="1" smtClean="0">
                          <a:latin typeface="Arial Unicode MS" pitchFamily="34" charset="-122"/>
                          <a:ea typeface="Arial Unicode MS" pitchFamily="34" charset="-122"/>
                          <a:cs typeface="Arial Unicode MS" pitchFamily="34" charset="-122"/>
                        </a:rPr>
                        <a:t>↓</a:t>
                      </a:r>
                      <a:endParaRPr lang="zh-CN" altLang="en-US" sz="1000" b="1">
                        <a:latin typeface="Arial Unicode MS" pitchFamily="34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b="1" smtClean="0">
                          <a:latin typeface="Arial Unicode MS" pitchFamily="34" charset="-122"/>
                          <a:ea typeface="Arial Unicode MS" pitchFamily="34" charset="-122"/>
                          <a:cs typeface="Arial Unicode MS" pitchFamily="34" charset="-122"/>
                        </a:rPr>
                        <a:t>↓</a:t>
                      </a:r>
                      <a:endParaRPr lang="zh-CN" altLang="en-US" sz="1000" b="1">
                        <a:latin typeface="Arial Unicode MS" pitchFamily="34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b="1" smtClean="0">
                          <a:latin typeface="Arial Unicode MS" pitchFamily="34" charset="-122"/>
                          <a:ea typeface="Arial Unicode MS" pitchFamily="34" charset="-122"/>
                          <a:cs typeface="Arial Unicode MS" pitchFamily="34" charset="-122"/>
                        </a:rPr>
                        <a:t>↓</a:t>
                      </a:r>
                      <a:endParaRPr lang="zh-CN" altLang="en-US" sz="1000" b="1">
                        <a:latin typeface="Arial Unicode MS" pitchFamily="34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zh-CN" altLang="en-US" sz="1000" b="1" smtClean="0">
                          <a:latin typeface="Arial Unicode MS" pitchFamily="34" charset="-122"/>
                          <a:ea typeface="Arial Unicode MS" pitchFamily="34" charset="-122"/>
                          <a:cs typeface="Arial Unicode MS" pitchFamily="34" charset="-122"/>
                        </a:rPr>
                        <a:t>↑</a:t>
                      </a:r>
                      <a:endParaRPr lang="zh-CN" altLang="en-US" sz="1000" b="1">
                        <a:latin typeface="Arial Unicode MS" pitchFamily="34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zh-CN" altLang="en-US" sz="1000" b="1" smtClean="0">
                          <a:latin typeface="Arial Unicode MS" pitchFamily="34" charset="-122"/>
                          <a:ea typeface="Arial Unicode MS" pitchFamily="34" charset="-122"/>
                          <a:cs typeface="Arial Unicode MS" pitchFamily="34" charset="-122"/>
                        </a:rPr>
                        <a:t>↑</a:t>
                      </a:r>
                      <a:endParaRPr lang="zh-CN" altLang="en-US" sz="1000" b="1">
                        <a:latin typeface="Arial Unicode MS" pitchFamily="34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6" name="表格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5290290"/>
              </p:ext>
            </p:extLst>
          </p:nvPr>
        </p:nvGraphicFramePr>
        <p:xfrm>
          <a:off x="5923717" y="4076992"/>
          <a:ext cx="2915920" cy="21468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</a:tblGrid>
              <a:tr h="214687"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5464768" y="3697526"/>
            <a:ext cx="498704" cy="225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000"/>
              </a:lnSpc>
            </a:pPr>
            <a:r>
              <a:rPr lang="en-US" altLang="zh-CN" sz="120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SFI</a:t>
            </a:r>
            <a:endParaRPr lang="zh-CN" altLang="en-US" sz="120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944569" y="4019839"/>
            <a:ext cx="1082525" cy="348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000"/>
              </a:lnSpc>
            </a:pPr>
            <a:r>
              <a:rPr lang="en-US" altLang="zh-CN" sz="120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DL resource allocation</a:t>
            </a:r>
            <a:endParaRPr lang="zh-CN" altLang="en-US" sz="120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120646" y="3094106"/>
            <a:ext cx="374592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u="sng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F</a:t>
            </a:r>
            <a:r>
              <a:rPr lang="en-US" altLang="zh-CN" sz="1200" u="sng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ragmented DL resource due to SFI</a:t>
            </a:r>
            <a:endParaRPr lang="zh-CN" altLang="en-US" sz="1200" u="sng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0" name="右大括号 19"/>
          <p:cNvSpPr/>
          <p:nvPr/>
        </p:nvSpPr>
        <p:spPr>
          <a:xfrm rot="5400000">
            <a:off x="6285201" y="3968022"/>
            <a:ext cx="103973" cy="826942"/>
          </a:xfrm>
          <a:prstGeom prst="rightBrace">
            <a:avLst>
              <a:gd name="adj1" fmla="val 25287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5803875" y="4423454"/>
            <a:ext cx="1082525" cy="225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000"/>
              </a:lnSpc>
            </a:pPr>
            <a:r>
              <a:rPr lang="en-US" altLang="zh-CN" sz="100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DL grant 1</a:t>
            </a:r>
            <a:endParaRPr lang="zh-CN" altLang="en-US" sz="100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2" name="右大括号 21"/>
          <p:cNvSpPr/>
          <p:nvPr/>
        </p:nvSpPr>
        <p:spPr>
          <a:xfrm rot="5400000">
            <a:off x="7733663" y="3963947"/>
            <a:ext cx="103973" cy="826942"/>
          </a:xfrm>
          <a:prstGeom prst="rightBrace">
            <a:avLst>
              <a:gd name="adj1" fmla="val 25287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7252337" y="4419379"/>
            <a:ext cx="1082525" cy="225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000"/>
              </a:lnSpc>
            </a:pPr>
            <a:r>
              <a:rPr lang="en-US" altLang="zh-CN" sz="100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DL grant 2</a:t>
            </a:r>
            <a:endParaRPr lang="zh-CN" altLang="en-US" sz="100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830831" y="3351202"/>
            <a:ext cx="1082525" cy="225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000"/>
              </a:lnSpc>
            </a:pPr>
            <a:r>
              <a:rPr lang="en-US" altLang="zh-CN" sz="120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Slot</a:t>
            </a:r>
            <a:endParaRPr lang="zh-CN" altLang="en-US" sz="120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144500" y="2631015"/>
            <a:ext cx="38404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smtClean="0">
                <a:solidFill>
                  <a:srgbClr val="00925F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To schedule fragmented DL resource, two DL grants are needed with doubled DCI overhead.</a:t>
            </a:r>
            <a:endParaRPr lang="zh-CN" altLang="en-US" sz="1200">
              <a:solidFill>
                <a:srgbClr val="00925F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999509" y="4803953"/>
            <a:ext cx="3958537" cy="1629006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30" name="表格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9861437"/>
              </p:ext>
            </p:extLst>
          </p:nvPr>
        </p:nvGraphicFramePr>
        <p:xfrm>
          <a:off x="5920641" y="5596015"/>
          <a:ext cx="2915920" cy="21468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</a:tblGrid>
              <a:tr h="214687"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>
                    <a:solidFill>
                      <a:srgbClr val="C00000"/>
                    </a:solidFill>
                  </a:tcPr>
                </a:tc>
              </a:tr>
            </a:tbl>
          </a:graphicData>
        </a:graphic>
      </p:graphicFrame>
      <p:sp>
        <p:nvSpPr>
          <p:cNvPr id="32" name="矩形 31"/>
          <p:cNvSpPr/>
          <p:nvPr/>
        </p:nvSpPr>
        <p:spPr>
          <a:xfrm>
            <a:off x="4941493" y="5538862"/>
            <a:ext cx="1082525" cy="348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000"/>
              </a:lnSpc>
            </a:pPr>
            <a:r>
              <a:rPr lang="en-US" altLang="zh-CN" sz="120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DL resource allocation</a:t>
            </a:r>
            <a:endParaRPr lang="zh-CN" altLang="en-US" sz="120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117570" y="4803953"/>
            <a:ext cx="37459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u="sng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Fragmented DL assignment due to multiplexing between long and short durations </a:t>
            </a:r>
            <a:endParaRPr lang="zh-CN" altLang="en-US" sz="1200" u="sng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4" name="右大括号 33"/>
          <p:cNvSpPr/>
          <p:nvPr/>
        </p:nvSpPr>
        <p:spPr>
          <a:xfrm rot="5400000">
            <a:off x="6375384" y="5417637"/>
            <a:ext cx="103975" cy="965761"/>
          </a:xfrm>
          <a:prstGeom prst="rightBrace">
            <a:avLst>
              <a:gd name="adj1" fmla="val 25287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5904162" y="5942477"/>
            <a:ext cx="10825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200"/>
              </a:lnSpc>
            </a:pPr>
            <a:r>
              <a:rPr lang="en-US" altLang="zh-CN" sz="100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DL grant 1</a:t>
            </a:r>
          </a:p>
          <a:p>
            <a:pPr algn="ctr">
              <a:lnSpc>
                <a:spcPts val="1200"/>
              </a:lnSpc>
            </a:pPr>
            <a:r>
              <a:rPr lang="en-US" altLang="zh-CN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f</a:t>
            </a:r>
            <a:r>
              <a:rPr lang="en-US" altLang="zh-CN" sz="100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or UE1</a:t>
            </a:r>
            <a:endParaRPr lang="zh-CN" altLang="en-US" sz="100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6" name="右大括号 35"/>
          <p:cNvSpPr/>
          <p:nvPr/>
        </p:nvSpPr>
        <p:spPr>
          <a:xfrm rot="5400000">
            <a:off x="8183945" y="5289860"/>
            <a:ext cx="98022" cy="1207211"/>
          </a:xfrm>
          <a:prstGeom prst="rightBrace">
            <a:avLst>
              <a:gd name="adj1" fmla="val 25287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6830915" y="5286880"/>
            <a:ext cx="1082525" cy="225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000"/>
              </a:lnSpc>
            </a:pPr>
            <a:r>
              <a:rPr lang="en-US" altLang="zh-CN" sz="120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Slot</a:t>
            </a:r>
            <a:endParaRPr lang="zh-CN" altLang="en-US" sz="120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7693805" y="5941283"/>
            <a:ext cx="10825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200"/>
              </a:lnSpc>
            </a:pPr>
            <a:r>
              <a:rPr lang="en-US" altLang="zh-CN" sz="100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DL grant 2</a:t>
            </a:r>
          </a:p>
          <a:p>
            <a:pPr algn="ctr">
              <a:lnSpc>
                <a:spcPts val="1200"/>
              </a:lnSpc>
            </a:pPr>
            <a:r>
              <a:rPr lang="en-US" altLang="zh-CN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f</a:t>
            </a:r>
            <a:r>
              <a:rPr lang="en-US" altLang="zh-CN" sz="100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or UE1</a:t>
            </a:r>
            <a:endParaRPr lang="zh-CN" altLang="en-US" sz="100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41" name="右大括号 40"/>
          <p:cNvSpPr/>
          <p:nvPr/>
        </p:nvSpPr>
        <p:spPr>
          <a:xfrm rot="16200000">
            <a:off x="7320077" y="4093884"/>
            <a:ext cx="106697" cy="2849049"/>
          </a:xfrm>
          <a:prstGeom prst="rightBrace">
            <a:avLst>
              <a:gd name="adj1" fmla="val 25287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右大括号 42"/>
          <p:cNvSpPr/>
          <p:nvPr/>
        </p:nvSpPr>
        <p:spPr>
          <a:xfrm rot="5400000">
            <a:off x="7216091" y="5640221"/>
            <a:ext cx="103972" cy="520592"/>
          </a:xfrm>
          <a:prstGeom prst="rightBrace">
            <a:avLst>
              <a:gd name="adj1" fmla="val 25287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6784568" y="5944027"/>
            <a:ext cx="9881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200"/>
              </a:lnSpc>
            </a:pPr>
            <a:r>
              <a:rPr lang="en-US" altLang="zh-CN" sz="100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UE2’s transmission</a:t>
            </a:r>
            <a:endParaRPr lang="zh-CN" altLang="en-US" sz="100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69694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511337" y="6054959"/>
            <a:ext cx="402934" cy="365125"/>
          </a:xfrm>
        </p:spPr>
        <p:txBody>
          <a:bodyPr/>
          <a:lstStyle/>
          <a:p>
            <a:fld id="{9380A3BF-C42B-5B4A-8FD1-FDF44958D935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9" name="标题 1"/>
          <p:cNvSpPr>
            <a:spLocks noGrp="1"/>
          </p:cNvSpPr>
          <p:nvPr>
            <p:ph type="title"/>
          </p:nvPr>
        </p:nvSpPr>
        <p:spPr>
          <a:xfrm>
            <a:off x="438360" y="711943"/>
            <a:ext cx="8382111" cy="582594"/>
          </a:xfrm>
          <a:noFill/>
        </p:spPr>
        <p:txBody>
          <a:bodyPr>
            <a:noAutofit/>
          </a:bodyPr>
          <a:lstStyle/>
          <a:p>
            <a:r>
              <a:rPr lang="en-US" altLang="zh-CN" sz="320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Non-contiguous time resource allocation (2)</a:t>
            </a:r>
            <a:endParaRPr lang="en-US" altLang="zh-CN" sz="32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23528" y="1388474"/>
            <a:ext cx="8496944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600"/>
              </a:spcAft>
              <a:buFont typeface="Arial" pitchFamily="34" charset="0"/>
              <a:buChar char="•"/>
            </a:pPr>
            <a:r>
              <a:rPr lang="en-US" altLang="zh-CN" sz="1600" smtClean="0">
                <a:latin typeface="Times New Roman" pitchFamily="18" charset="0"/>
                <a:cs typeface="Times New Roman" pitchFamily="18" charset="0"/>
              </a:rPr>
              <a:t>In R16 NR, fragmented time resource can be scheduled with two options:</a:t>
            </a:r>
          </a:p>
          <a:p>
            <a:pPr marL="742950" lvl="1" indent="-285750">
              <a:spcAft>
                <a:spcPts val="600"/>
              </a:spcAft>
              <a:buFont typeface="Arial" pitchFamily="34" charset="0"/>
              <a:buChar char="•"/>
            </a:pPr>
            <a:r>
              <a:rPr lang="en-US" altLang="zh-CN" sz="1600" smtClean="0">
                <a:latin typeface="Times New Roman" pitchFamily="18" charset="0"/>
                <a:cs typeface="Times New Roman" pitchFamily="18" charset="0"/>
              </a:rPr>
              <a:t>Option 1: </a:t>
            </a:r>
            <a:r>
              <a:rPr lang="en-US" altLang="zh-CN" sz="1600">
                <a:latin typeface="Times New Roman" pitchFamily="18" charset="0"/>
                <a:cs typeface="Times New Roman" pitchFamily="18" charset="0"/>
              </a:rPr>
              <a:t>Support </a:t>
            </a:r>
            <a:r>
              <a:rPr lang="en-US" altLang="zh-CN" sz="1600" b="1">
                <a:latin typeface="Times New Roman" pitchFamily="18" charset="0"/>
                <a:cs typeface="Times New Roman" pitchFamily="18" charset="0"/>
              </a:rPr>
              <a:t>non-contiguous resource allocation</a:t>
            </a:r>
            <a:r>
              <a:rPr lang="en-US" altLang="zh-CN" sz="1600">
                <a:latin typeface="Times New Roman" pitchFamily="18" charset="0"/>
                <a:cs typeface="Times New Roman" pitchFamily="18" charset="0"/>
              </a:rPr>
              <a:t>, e.g. slot/symbol-level </a:t>
            </a:r>
            <a:r>
              <a:rPr lang="en-US" altLang="zh-CN" sz="1600" smtClean="0">
                <a:latin typeface="Times New Roman" pitchFamily="18" charset="0"/>
                <a:cs typeface="Times New Roman" pitchFamily="18" charset="0"/>
              </a:rPr>
              <a:t>bitmap</a:t>
            </a:r>
          </a:p>
          <a:p>
            <a:pPr marL="1200150" lvl="2" indent="-285750">
              <a:spcAft>
                <a:spcPts val="600"/>
              </a:spcAft>
              <a:buFont typeface="Arial" pitchFamily="34" charset="0"/>
              <a:buChar char="•"/>
            </a:pPr>
            <a:r>
              <a:rPr lang="en-US" altLang="zh-CN" sz="1600" smtClean="0">
                <a:latin typeface="Times New Roman" pitchFamily="18" charset="0"/>
                <a:cs typeface="Times New Roman" pitchFamily="18" charset="0"/>
              </a:rPr>
              <a:t>Slightly larger </a:t>
            </a:r>
            <a:r>
              <a:rPr lang="en-US" altLang="zh-CN" sz="1600">
                <a:latin typeface="Times New Roman" pitchFamily="18" charset="0"/>
                <a:cs typeface="Times New Roman" pitchFamily="18" charset="0"/>
              </a:rPr>
              <a:t>RRC overhead. No additional DCI </a:t>
            </a:r>
            <a:r>
              <a:rPr lang="en-US" altLang="zh-CN" sz="1600" smtClean="0">
                <a:latin typeface="Times New Roman" pitchFamily="18" charset="0"/>
                <a:cs typeface="Times New Roman" pitchFamily="18" charset="0"/>
              </a:rPr>
              <a:t>overhead.</a:t>
            </a:r>
          </a:p>
          <a:p>
            <a:pPr marL="1200150" lvl="2" indent="-285750">
              <a:spcAft>
                <a:spcPts val="600"/>
              </a:spcAft>
              <a:buFont typeface="Arial" pitchFamily="34" charset="0"/>
              <a:buChar char="•"/>
            </a:pPr>
            <a:r>
              <a:rPr lang="en-US" altLang="zh-CN" sz="1600" smtClean="0">
                <a:latin typeface="Times New Roman" pitchFamily="18" charset="0"/>
                <a:cs typeface="Times New Roman" pitchFamily="18" charset="0"/>
              </a:rPr>
              <a:t>Subframe-level bitmap has been specified for NB-IoT</a:t>
            </a:r>
            <a:endParaRPr lang="en-US" altLang="zh-CN" sz="1600">
              <a:latin typeface="Times New Roman" pitchFamily="18" charset="0"/>
              <a:cs typeface="Times New Roman" pitchFamily="18" charset="0"/>
            </a:endParaRPr>
          </a:p>
          <a:p>
            <a:pPr marL="742950" lvl="1" indent="-285750">
              <a:spcAft>
                <a:spcPts val="600"/>
              </a:spcAft>
              <a:buFont typeface="Arial" pitchFamily="34" charset="0"/>
              <a:buChar char="•"/>
            </a:pPr>
            <a:r>
              <a:rPr lang="en-US" altLang="zh-CN" sz="1600">
                <a:latin typeface="Times New Roman" pitchFamily="18" charset="0"/>
                <a:cs typeface="Times New Roman" pitchFamily="18" charset="0"/>
              </a:rPr>
              <a:t>Option </a:t>
            </a:r>
            <a:r>
              <a:rPr lang="en-US" altLang="zh-CN" sz="1600" smtClean="0">
                <a:latin typeface="Times New Roman" pitchFamily="18" charset="0"/>
                <a:cs typeface="Times New Roman" pitchFamily="18" charset="0"/>
              </a:rPr>
              <a:t>2: Support </a:t>
            </a:r>
            <a:r>
              <a:rPr lang="en-US" altLang="zh-CN" sz="1600" b="1" smtClean="0">
                <a:latin typeface="Times New Roman" pitchFamily="18" charset="0"/>
                <a:cs typeface="Times New Roman" pitchFamily="18" charset="0"/>
              </a:rPr>
              <a:t>UE-side </a:t>
            </a:r>
            <a:r>
              <a:rPr lang="en-US" altLang="zh-CN" sz="1600" b="1">
                <a:latin typeface="Times New Roman" pitchFamily="18" charset="0"/>
                <a:cs typeface="Times New Roman" pitchFamily="18" charset="0"/>
              </a:rPr>
              <a:t>determination </a:t>
            </a:r>
            <a:r>
              <a:rPr lang="en-US" altLang="zh-CN" sz="1600">
                <a:latin typeface="Times New Roman" pitchFamily="18" charset="0"/>
                <a:cs typeface="Times New Roman" pitchFamily="18" charset="0"/>
              </a:rPr>
              <a:t>of available </a:t>
            </a:r>
            <a:r>
              <a:rPr lang="en-US" altLang="zh-CN" sz="1600" smtClean="0">
                <a:latin typeface="Times New Roman" pitchFamily="18" charset="0"/>
                <a:cs typeface="Times New Roman" pitchFamily="18" charset="0"/>
              </a:rPr>
              <a:t>slots/symbols </a:t>
            </a:r>
            <a:r>
              <a:rPr lang="en-US" altLang="zh-CN" sz="1600">
                <a:latin typeface="Times New Roman" pitchFamily="18" charset="0"/>
                <a:cs typeface="Times New Roman" pitchFamily="18" charset="0"/>
              </a:rPr>
              <a:t>based on DL/UL assignment or </a:t>
            </a:r>
            <a:r>
              <a:rPr lang="en-US" altLang="zh-CN" sz="1600" smtClean="0">
                <a:latin typeface="Times New Roman" pitchFamily="18" charset="0"/>
                <a:cs typeface="Times New Roman" pitchFamily="18" charset="0"/>
              </a:rPr>
              <a:t>SFI.</a:t>
            </a:r>
          </a:p>
        </p:txBody>
      </p:sp>
      <p:sp>
        <p:nvSpPr>
          <p:cNvPr id="17" name="矩形 16"/>
          <p:cNvSpPr/>
          <p:nvPr/>
        </p:nvSpPr>
        <p:spPr>
          <a:xfrm>
            <a:off x="500933" y="3385176"/>
            <a:ext cx="3458834" cy="2657812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8" name="表格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1901163"/>
              </p:ext>
            </p:extLst>
          </p:nvPr>
        </p:nvGraphicFramePr>
        <p:xfrm>
          <a:off x="784138" y="4633888"/>
          <a:ext cx="2915920" cy="21468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</a:tblGrid>
              <a:tr h="214687"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>
                    <a:solidFill>
                      <a:srgbClr val="C00000"/>
                    </a:solidFill>
                  </a:tcPr>
                </a:tc>
              </a:tr>
            </a:tbl>
          </a:graphicData>
        </a:graphic>
      </p:graphicFrame>
      <p:sp>
        <p:nvSpPr>
          <p:cNvPr id="20" name="矩形 19"/>
          <p:cNvSpPr/>
          <p:nvPr/>
        </p:nvSpPr>
        <p:spPr>
          <a:xfrm>
            <a:off x="812397" y="3547639"/>
            <a:ext cx="28490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u="sng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Example of Option 1:</a:t>
            </a:r>
          </a:p>
          <a:p>
            <a:pPr algn="ctr"/>
            <a:r>
              <a:rPr lang="en-US" altLang="zh-CN" sz="1200" u="sng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Bitmap-based resource allocation </a:t>
            </a:r>
            <a:endParaRPr lang="zh-CN" altLang="en-US" sz="1200" u="sng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694412" y="4324753"/>
            <a:ext cx="1082525" cy="225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000"/>
              </a:lnSpc>
            </a:pPr>
            <a:r>
              <a:rPr lang="en-US" altLang="zh-CN" sz="120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Slot</a:t>
            </a:r>
            <a:endParaRPr lang="zh-CN" altLang="en-US" sz="120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6" name="右大括号 25"/>
          <p:cNvSpPr/>
          <p:nvPr/>
        </p:nvSpPr>
        <p:spPr>
          <a:xfrm rot="16200000">
            <a:off x="2183574" y="3131757"/>
            <a:ext cx="106697" cy="2849049"/>
          </a:xfrm>
          <a:prstGeom prst="rightBrace">
            <a:avLst>
              <a:gd name="adj1" fmla="val 25287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737761" y="4925548"/>
            <a:ext cx="3083782" cy="225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000"/>
              </a:lnSpc>
            </a:pPr>
            <a:r>
              <a:rPr lang="en-US" altLang="zh-CN" sz="120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1    1   1   1   1  0   0   0   1   1   1   1  1   1</a:t>
            </a:r>
            <a:endParaRPr lang="zh-CN" altLang="en-US" sz="120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0" name="右大括号 29"/>
          <p:cNvSpPr/>
          <p:nvPr/>
        </p:nvSpPr>
        <p:spPr>
          <a:xfrm rot="5400000">
            <a:off x="2107375" y="3748313"/>
            <a:ext cx="259095" cy="2849049"/>
          </a:xfrm>
          <a:prstGeom prst="rightBrace">
            <a:avLst>
              <a:gd name="adj1" fmla="val 25287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1383548" y="5302958"/>
            <a:ext cx="1709531" cy="2205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000"/>
              </a:lnSpc>
            </a:pPr>
            <a:r>
              <a:rPr lang="en-US" altLang="zh-CN" sz="120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Symbol-level bitmap</a:t>
            </a:r>
            <a:endParaRPr lang="zh-CN" altLang="en-US" sz="120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163437" y="3385177"/>
            <a:ext cx="4511426" cy="2657812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4572000" y="3545846"/>
            <a:ext cx="37459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u="sng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Example of Option 1:</a:t>
            </a:r>
          </a:p>
          <a:p>
            <a:pPr algn="ctr"/>
            <a:r>
              <a:rPr lang="en-US" altLang="zh-CN" sz="1200" u="sng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UE-side determination of Bitmap-based resource allocation </a:t>
            </a:r>
            <a:endParaRPr lang="zh-CN" altLang="en-US" sz="1200" u="sng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458539" y="5798368"/>
            <a:ext cx="1082525" cy="225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000"/>
              </a:lnSpc>
            </a:pPr>
            <a:r>
              <a:rPr lang="en-US" altLang="zh-CN" sz="120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Slot</a:t>
            </a:r>
            <a:endParaRPr lang="zh-CN" altLang="en-US" sz="120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graphicFrame>
        <p:nvGraphicFramePr>
          <p:cNvPr id="40" name="表格 3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9505913"/>
              </p:ext>
            </p:extLst>
          </p:nvPr>
        </p:nvGraphicFramePr>
        <p:xfrm>
          <a:off x="5548265" y="4430727"/>
          <a:ext cx="1666240" cy="21468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</a:tblGrid>
              <a:tr h="214687"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>
                    <a:solidFill>
                      <a:srgbClr val="FF66FF"/>
                    </a:solidFill>
                  </a:tcPr>
                </a:tc>
              </a:tr>
            </a:tbl>
          </a:graphicData>
        </a:graphic>
      </p:graphicFrame>
      <p:cxnSp>
        <p:nvCxnSpPr>
          <p:cNvPr id="3" name="直接连接符 2"/>
          <p:cNvCxnSpPr/>
          <p:nvPr/>
        </p:nvCxnSpPr>
        <p:spPr>
          <a:xfrm>
            <a:off x="5548265" y="4645414"/>
            <a:ext cx="0" cy="285706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>
            <a:stCxn id="40" idx="2"/>
          </p:cNvCxnSpPr>
          <p:nvPr/>
        </p:nvCxnSpPr>
        <p:spPr>
          <a:xfrm>
            <a:off x="6381385" y="4645414"/>
            <a:ext cx="0" cy="310918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>
            <a:endCxn id="50" idx="0"/>
          </p:cNvCxnSpPr>
          <p:nvPr/>
        </p:nvCxnSpPr>
        <p:spPr>
          <a:xfrm>
            <a:off x="6392436" y="4645414"/>
            <a:ext cx="624613" cy="310918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7214505" y="4645413"/>
            <a:ext cx="635890" cy="310919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49" name="表格 4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3902197"/>
              </p:ext>
            </p:extLst>
          </p:nvPr>
        </p:nvGraphicFramePr>
        <p:xfrm>
          <a:off x="5559089" y="5363704"/>
          <a:ext cx="2915920" cy="243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</a:tblGrid>
              <a:tr h="21468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b="1" smtClean="0">
                          <a:latin typeface="Arial Unicode MS" pitchFamily="34" charset="-122"/>
                          <a:ea typeface="Arial Unicode MS" pitchFamily="34" charset="-122"/>
                          <a:cs typeface="Arial Unicode MS" pitchFamily="34" charset="-122"/>
                        </a:rPr>
                        <a:t>↓</a:t>
                      </a:r>
                      <a:endParaRPr lang="zh-CN" altLang="en-US" sz="1000" b="1">
                        <a:latin typeface="Arial Unicode MS" pitchFamily="34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b="1" smtClean="0">
                          <a:latin typeface="Arial Unicode MS" pitchFamily="34" charset="-122"/>
                          <a:ea typeface="Arial Unicode MS" pitchFamily="34" charset="-122"/>
                          <a:cs typeface="Arial Unicode MS" pitchFamily="34" charset="-122"/>
                        </a:rPr>
                        <a:t>↓</a:t>
                      </a:r>
                      <a:endParaRPr lang="zh-CN" altLang="en-US" sz="1000" b="1">
                        <a:latin typeface="Arial Unicode MS" pitchFamily="34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b="1" smtClean="0">
                          <a:latin typeface="Arial Unicode MS" pitchFamily="34" charset="-122"/>
                          <a:ea typeface="Arial Unicode MS" pitchFamily="34" charset="-122"/>
                          <a:cs typeface="Arial Unicode MS" pitchFamily="34" charset="-122"/>
                        </a:rPr>
                        <a:t>↓</a:t>
                      </a:r>
                      <a:endParaRPr lang="zh-CN" altLang="en-US" sz="1000" b="1">
                        <a:latin typeface="Arial Unicode MS" pitchFamily="34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b="1" smtClean="0">
                          <a:latin typeface="Arial Unicode MS" pitchFamily="34" charset="-122"/>
                          <a:ea typeface="Arial Unicode MS" pitchFamily="34" charset="-122"/>
                          <a:cs typeface="Arial Unicode MS" pitchFamily="34" charset="-122"/>
                        </a:rPr>
                        <a:t>↓</a:t>
                      </a:r>
                      <a:endParaRPr lang="zh-CN" altLang="en-US" sz="1000" b="1">
                        <a:latin typeface="Arial Unicode MS" pitchFamily="34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000" b="1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zh-CN" altLang="en-US" sz="1000" b="1" smtClean="0">
                          <a:latin typeface="Arial Unicode MS" pitchFamily="34" charset="-122"/>
                          <a:ea typeface="Arial Unicode MS" pitchFamily="34" charset="-122"/>
                          <a:cs typeface="Arial Unicode MS" pitchFamily="34" charset="-122"/>
                        </a:rPr>
                        <a:t>↑</a:t>
                      </a:r>
                      <a:endParaRPr lang="zh-CN" altLang="en-US" sz="1000" b="1">
                        <a:latin typeface="Arial Unicode MS" pitchFamily="34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zh-CN" altLang="en-US" sz="1000" b="1" smtClean="0">
                          <a:latin typeface="Arial Unicode MS" pitchFamily="34" charset="-122"/>
                          <a:ea typeface="Arial Unicode MS" pitchFamily="34" charset="-122"/>
                          <a:cs typeface="Arial Unicode MS" pitchFamily="34" charset="-122"/>
                        </a:rPr>
                        <a:t>↑</a:t>
                      </a:r>
                      <a:endParaRPr lang="zh-CN" altLang="en-US" sz="1000" b="1">
                        <a:latin typeface="Arial Unicode MS" pitchFamily="34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b="1" smtClean="0">
                          <a:latin typeface="Arial Unicode MS" pitchFamily="34" charset="-122"/>
                          <a:ea typeface="Arial Unicode MS" pitchFamily="34" charset="-122"/>
                          <a:cs typeface="Arial Unicode MS" pitchFamily="34" charset="-122"/>
                        </a:rPr>
                        <a:t>↓</a:t>
                      </a:r>
                      <a:endParaRPr lang="zh-CN" altLang="en-US" sz="1000" b="1">
                        <a:latin typeface="Arial Unicode MS" pitchFamily="34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b="1" smtClean="0">
                          <a:latin typeface="Arial Unicode MS" pitchFamily="34" charset="-122"/>
                          <a:ea typeface="Arial Unicode MS" pitchFamily="34" charset="-122"/>
                          <a:cs typeface="Arial Unicode MS" pitchFamily="34" charset="-122"/>
                        </a:rPr>
                        <a:t>↓</a:t>
                      </a:r>
                      <a:endParaRPr lang="zh-CN" altLang="en-US" sz="1000" b="1">
                        <a:latin typeface="Arial Unicode MS" pitchFamily="34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b="1" smtClean="0">
                          <a:latin typeface="Arial Unicode MS" pitchFamily="34" charset="-122"/>
                          <a:ea typeface="Arial Unicode MS" pitchFamily="34" charset="-122"/>
                          <a:cs typeface="Arial Unicode MS" pitchFamily="34" charset="-122"/>
                        </a:rPr>
                        <a:t>↓</a:t>
                      </a:r>
                      <a:endParaRPr lang="zh-CN" altLang="en-US" sz="1000" b="1">
                        <a:latin typeface="Arial Unicode MS" pitchFamily="34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b="1" smtClean="0">
                          <a:latin typeface="Arial Unicode MS" pitchFamily="34" charset="-122"/>
                          <a:ea typeface="Arial Unicode MS" pitchFamily="34" charset="-122"/>
                          <a:cs typeface="Arial Unicode MS" pitchFamily="34" charset="-122"/>
                        </a:rPr>
                        <a:t>↓</a:t>
                      </a:r>
                      <a:endParaRPr lang="zh-CN" altLang="en-US" sz="1000" b="1">
                        <a:latin typeface="Arial Unicode MS" pitchFamily="34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zh-CN" altLang="en-US" sz="1000" b="1" smtClean="0">
                          <a:latin typeface="Arial Unicode MS" pitchFamily="34" charset="-122"/>
                          <a:ea typeface="Arial Unicode MS" pitchFamily="34" charset="-122"/>
                          <a:cs typeface="Arial Unicode MS" pitchFamily="34" charset="-122"/>
                        </a:rPr>
                        <a:t>↑</a:t>
                      </a:r>
                      <a:endParaRPr lang="zh-CN" altLang="en-US" sz="1000" b="1">
                        <a:latin typeface="Arial Unicode MS" pitchFamily="34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zh-CN" altLang="en-US" sz="1000" b="1" smtClean="0">
                          <a:latin typeface="Arial Unicode MS" pitchFamily="34" charset="-122"/>
                          <a:ea typeface="Arial Unicode MS" pitchFamily="34" charset="-122"/>
                          <a:cs typeface="Arial Unicode MS" pitchFamily="34" charset="-122"/>
                        </a:rPr>
                        <a:t>↑</a:t>
                      </a:r>
                      <a:endParaRPr lang="zh-CN" altLang="en-US" sz="1000" b="1">
                        <a:latin typeface="Arial Unicode MS" pitchFamily="34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0" name="表格 4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6444360"/>
              </p:ext>
            </p:extLst>
          </p:nvPr>
        </p:nvGraphicFramePr>
        <p:xfrm>
          <a:off x="5559089" y="4956332"/>
          <a:ext cx="2915920" cy="21468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</a:tblGrid>
              <a:tr h="214687"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1" name="矩形 50"/>
          <p:cNvSpPr/>
          <p:nvPr/>
        </p:nvSpPr>
        <p:spPr>
          <a:xfrm>
            <a:off x="5100140" y="5379807"/>
            <a:ext cx="498704" cy="225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000"/>
              </a:lnSpc>
            </a:pPr>
            <a:r>
              <a:rPr lang="en-US" altLang="zh-CN" sz="120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SFI</a:t>
            </a:r>
            <a:endParaRPr lang="zh-CN" altLang="en-US" sz="120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4331725" y="4841293"/>
            <a:ext cx="1201774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000"/>
              </a:lnSpc>
            </a:pPr>
            <a:r>
              <a:rPr lang="en-US" altLang="zh-CN" sz="120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Determined symbols by UE based on SFI</a:t>
            </a:r>
            <a:endParaRPr lang="zh-CN" altLang="en-US" sz="120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66" name="右大括号 65"/>
          <p:cNvSpPr/>
          <p:nvPr/>
        </p:nvSpPr>
        <p:spPr>
          <a:xfrm rot="5400000">
            <a:off x="6935025" y="4300586"/>
            <a:ext cx="129548" cy="2849049"/>
          </a:xfrm>
          <a:prstGeom prst="rightBrace">
            <a:avLst>
              <a:gd name="adj1" fmla="val 25287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矩形 66"/>
          <p:cNvSpPr/>
          <p:nvPr/>
        </p:nvSpPr>
        <p:spPr>
          <a:xfrm>
            <a:off x="4129413" y="4299544"/>
            <a:ext cx="1506314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000"/>
              </a:lnSpc>
            </a:pPr>
            <a:r>
              <a:rPr lang="en-US" altLang="zh-CN" sz="120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A number of symbols indicated by DL grant</a:t>
            </a:r>
            <a:endParaRPr lang="zh-CN" altLang="en-US" sz="120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4543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3079669" y="6040343"/>
            <a:ext cx="909223" cy="276999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zh-CN" sz="1200" smtClean="0">
                <a:solidFill>
                  <a:srgbClr val="00925F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Frequency</a:t>
            </a:r>
            <a:endParaRPr lang="zh-CN" altLang="en-US" sz="1200">
              <a:solidFill>
                <a:srgbClr val="00925F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511337" y="6054959"/>
            <a:ext cx="402934" cy="365125"/>
          </a:xfrm>
        </p:spPr>
        <p:txBody>
          <a:bodyPr/>
          <a:lstStyle/>
          <a:p>
            <a:fld id="{9380A3BF-C42B-5B4A-8FD1-FDF44958D935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9" name="标题 1"/>
          <p:cNvSpPr>
            <a:spLocks noGrp="1"/>
          </p:cNvSpPr>
          <p:nvPr>
            <p:ph type="title"/>
          </p:nvPr>
        </p:nvSpPr>
        <p:spPr>
          <a:xfrm>
            <a:off x="438360" y="696041"/>
            <a:ext cx="8382111" cy="582594"/>
          </a:xfrm>
          <a:noFill/>
        </p:spPr>
        <p:txBody>
          <a:bodyPr>
            <a:noAutofit/>
          </a:bodyPr>
          <a:lstStyle/>
          <a:p>
            <a:r>
              <a:rPr lang="en-US" altLang="zh-CN" sz="320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Multiple active BWPs for a UE</a:t>
            </a:r>
            <a:endParaRPr lang="en-US" altLang="zh-CN" sz="32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56678" y="1343405"/>
            <a:ext cx="3717764" cy="1600804"/>
            <a:chOff x="679306" y="1581935"/>
            <a:chExt cx="3717764" cy="1600804"/>
          </a:xfrm>
        </p:grpSpPr>
        <p:sp>
          <p:nvSpPr>
            <p:cNvPr id="10" name="矩形 9"/>
            <p:cNvSpPr/>
            <p:nvPr/>
          </p:nvSpPr>
          <p:spPr>
            <a:xfrm>
              <a:off x="697239" y="1581935"/>
              <a:ext cx="3509001" cy="6924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altLang="zh-CN" b="1">
                  <a:solidFill>
                    <a:srgbClr val="00925F"/>
                  </a:solidFill>
                  <a:latin typeface="Times New Roman" pitchFamily="18" charset="0"/>
                  <a:cs typeface="Times New Roman" pitchFamily="18" charset="0"/>
                </a:rPr>
                <a:t>R15 NR</a:t>
              </a:r>
            </a:p>
            <a:p>
              <a:pPr>
                <a:spcAft>
                  <a:spcPts val="600"/>
                </a:spcAft>
              </a:pPr>
              <a:r>
                <a:rPr lang="en-US" altLang="zh-CN" sz="1600" smtClean="0">
                  <a:latin typeface="Times New Roman" pitchFamily="18" charset="0"/>
                  <a:cs typeface="Times New Roman" pitchFamily="18" charset="0"/>
                </a:rPr>
                <a:t>Focus on “</a:t>
              </a:r>
              <a:r>
                <a:rPr lang="en-US" altLang="zh-CN" sz="1600" b="1" smtClean="0">
                  <a:latin typeface="Times New Roman" pitchFamily="18" charset="0"/>
                  <a:cs typeface="Times New Roman" pitchFamily="18" charset="0"/>
                </a:rPr>
                <a:t>single active BWP</a:t>
              </a:r>
              <a:r>
                <a:rPr lang="en-US" altLang="zh-CN" sz="1600" smtClean="0">
                  <a:latin typeface="Times New Roman" pitchFamily="18" charset="0"/>
                  <a:cs typeface="Times New Roman" pitchFamily="18" charset="0"/>
                </a:rPr>
                <a:t>” case.</a:t>
              </a:r>
            </a:p>
          </p:txBody>
        </p:sp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8572" y="2575112"/>
              <a:ext cx="3598498" cy="60762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矩形 5"/>
            <p:cNvSpPr/>
            <p:nvPr/>
          </p:nvSpPr>
          <p:spPr>
            <a:xfrm>
              <a:off x="679306" y="2274432"/>
              <a:ext cx="2808312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>
                  <a:solidFill>
                    <a:srgbClr val="00925F"/>
                  </a:solidFill>
                  <a:latin typeface="Times New Roman" pitchFamily="18" charset="0"/>
                  <a:cs typeface="Times New Roman" pitchFamily="18" charset="0"/>
                </a:rPr>
                <a:t>A</a:t>
              </a:r>
              <a:r>
                <a:rPr lang="en-US" altLang="zh-CN" sz="1400" b="1" smtClean="0">
                  <a:solidFill>
                    <a:srgbClr val="00925F"/>
                  </a:solidFill>
                  <a:latin typeface="Times New Roman" pitchFamily="18" charset="0"/>
                  <a:cs typeface="Times New Roman" pitchFamily="18" charset="0"/>
                </a:rPr>
                <a:t>greement in RAN1#90 meeting:</a:t>
              </a:r>
              <a:endParaRPr lang="en-US" altLang="zh-CN" sz="1400" b="1">
                <a:solidFill>
                  <a:srgbClr val="00925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2190095"/>
              </p:ext>
            </p:extLst>
          </p:nvPr>
        </p:nvGraphicFramePr>
        <p:xfrm>
          <a:off x="1007172" y="4855342"/>
          <a:ext cx="2698144" cy="2336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74536"/>
                <a:gridCol w="674536"/>
                <a:gridCol w="674536"/>
                <a:gridCol w="674536"/>
              </a:tblGrid>
              <a:tr h="0"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>
                    <a:solidFill>
                      <a:srgbClr val="C000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>
                    <a:solidFill>
                      <a:srgbClr val="C000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9056069"/>
              </p:ext>
            </p:extLst>
          </p:nvPr>
        </p:nvGraphicFramePr>
        <p:xfrm>
          <a:off x="1007165" y="5112876"/>
          <a:ext cx="2698151" cy="50866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3401"/>
                <a:gridCol w="169650"/>
                <a:gridCol w="169650"/>
                <a:gridCol w="169650"/>
                <a:gridCol w="169650"/>
                <a:gridCol w="169650"/>
                <a:gridCol w="169650"/>
                <a:gridCol w="169650"/>
                <a:gridCol w="169650"/>
                <a:gridCol w="169650"/>
                <a:gridCol w="169650"/>
                <a:gridCol w="169650"/>
                <a:gridCol w="169650"/>
                <a:gridCol w="169650"/>
                <a:gridCol w="169650"/>
                <a:gridCol w="169650"/>
              </a:tblGrid>
              <a:tr h="508663"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 marL="36000" marR="3600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 marL="36000" marR="3600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 marL="36000" marR="3600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 marL="36000" marR="3600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 marL="36000" marR="3600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 marL="36000" marR="3600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 marL="36000" marR="3600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 marL="36000" marR="3600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 marL="36000" marR="3600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 marL="36000" marR="3600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 marL="36000" marR="3600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 marL="36000" marR="3600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 marL="36000" marR="3600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 marL="36000" marR="3600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 marL="36000" marR="3600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 marL="36000" marR="36000"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3627550"/>
              </p:ext>
            </p:extLst>
          </p:nvPr>
        </p:nvGraphicFramePr>
        <p:xfrm>
          <a:off x="1007165" y="5643646"/>
          <a:ext cx="2698144" cy="2336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74536"/>
                <a:gridCol w="674536"/>
                <a:gridCol w="674536"/>
                <a:gridCol w="674536"/>
              </a:tblGrid>
              <a:tr h="0"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>
                    <a:solidFill>
                      <a:srgbClr val="C000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>
                    <a:solidFill>
                      <a:srgbClr val="C00000"/>
                    </a:solidFill>
                  </a:tcPr>
                </a:tc>
              </a:tr>
            </a:tbl>
          </a:graphicData>
        </a:graphic>
      </p:graphicFrame>
      <p:cxnSp>
        <p:nvCxnSpPr>
          <p:cNvPr id="7" name="直接箭头连接符 6"/>
          <p:cNvCxnSpPr/>
          <p:nvPr/>
        </p:nvCxnSpPr>
        <p:spPr>
          <a:xfrm flipV="1">
            <a:off x="795130" y="4651718"/>
            <a:ext cx="0" cy="138330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/>
          <p:nvPr/>
        </p:nvCxnSpPr>
        <p:spPr>
          <a:xfrm>
            <a:off x="795130" y="6035025"/>
            <a:ext cx="3093058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269024" y="4695495"/>
            <a:ext cx="52610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smtClean="0">
                <a:solidFill>
                  <a:srgbClr val="00925F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Time</a:t>
            </a:r>
            <a:endParaRPr lang="zh-CN" altLang="en-US" sz="1200">
              <a:solidFill>
                <a:srgbClr val="00925F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7" name="右大括号 16"/>
          <p:cNvSpPr/>
          <p:nvPr/>
        </p:nvSpPr>
        <p:spPr>
          <a:xfrm rot="16200000">
            <a:off x="2220954" y="2598521"/>
            <a:ext cx="241412" cy="3093060"/>
          </a:xfrm>
          <a:prstGeom prst="rightBrace">
            <a:avLst>
              <a:gd name="adj1" fmla="val 25287"/>
              <a:gd name="adj2" fmla="val 41774"/>
            </a:avLst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右大括号 17"/>
          <p:cNvSpPr/>
          <p:nvPr/>
        </p:nvSpPr>
        <p:spPr>
          <a:xfrm rot="16200000">
            <a:off x="2220955" y="2941745"/>
            <a:ext cx="241412" cy="3093060"/>
          </a:xfrm>
          <a:prstGeom prst="rightBrace">
            <a:avLst>
              <a:gd name="adj1" fmla="val 25287"/>
              <a:gd name="adj2" fmla="val 57712"/>
            </a:avLst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290787" y="3817951"/>
            <a:ext cx="160653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smtClean="0">
                <a:solidFill>
                  <a:srgbClr val="0070C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BWP1 (SCS=15kHz)</a:t>
            </a:r>
            <a:endParaRPr lang="zh-CN" altLang="en-US" sz="1200">
              <a:solidFill>
                <a:srgbClr val="0070C0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2" name="右箭头 21"/>
          <p:cNvSpPr/>
          <p:nvPr/>
        </p:nvSpPr>
        <p:spPr>
          <a:xfrm>
            <a:off x="4428891" y="1948070"/>
            <a:ext cx="421420" cy="714098"/>
          </a:xfrm>
          <a:prstGeom prst="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5039518" y="1317829"/>
            <a:ext cx="3699831" cy="14311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altLang="zh-CN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R16 </a:t>
            </a:r>
            <a:r>
              <a:rPr lang="en-US" altLang="zh-CN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NR</a:t>
            </a:r>
          </a:p>
          <a:p>
            <a:pPr>
              <a:spcAft>
                <a:spcPts val="600"/>
              </a:spcAft>
            </a:pPr>
            <a:r>
              <a:rPr lang="en-US" altLang="zh-CN" sz="1600">
                <a:latin typeface="Times New Roman" pitchFamily="18" charset="0"/>
                <a:cs typeface="Times New Roman" pitchFamily="18" charset="0"/>
              </a:rPr>
              <a:t>“multiple active BWPs” case can be taken into account to support more effective </a:t>
            </a:r>
            <a:r>
              <a:rPr lang="en-US" altLang="zh-CN" sz="1600" b="1">
                <a:latin typeface="Times New Roman" pitchFamily="18" charset="0"/>
                <a:cs typeface="Times New Roman" pitchFamily="18" charset="0"/>
              </a:rPr>
              <a:t>multi-numerology</a:t>
            </a:r>
            <a:r>
              <a:rPr lang="en-US" altLang="zh-CN" sz="1600">
                <a:latin typeface="Times New Roman" pitchFamily="18" charset="0"/>
                <a:cs typeface="Times New Roman" pitchFamily="18" charset="0"/>
              </a:rPr>
              <a:t> transmission </a:t>
            </a:r>
            <a:r>
              <a:rPr lang="en-US" altLang="zh-CN" sz="1600" b="1">
                <a:latin typeface="Times New Roman" pitchFamily="18" charset="0"/>
                <a:cs typeface="Times New Roman" pitchFamily="18" charset="0"/>
              </a:rPr>
              <a:t>for multi-service</a:t>
            </a:r>
            <a:r>
              <a:rPr lang="en-US" altLang="zh-CN" sz="1600">
                <a:latin typeface="Times New Roman" pitchFamily="18" charset="0"/>
                <a:cs typeface="Times New Roman" pitchFamily="18" charset="0"/>
              </a:rPr>
              <a:t> provision</a:t>
            </a:r>
            <a:r>
              <a:rPr lang="en-US" altLang="zh-CN" sz="160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8" name="矩形 27"/>
          <p:cNvSpPr/>
          <p:nvPr/>
        </p:nvSpPr>
        <p:spPr>
          <a:xfrm>
            <a:off x="149759" y="3259784"/>
            <a:ext cx="41598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ctr">
              <a:spcAft>
                <a:spcPts val="600"/>
              </a:spcAft>
            </a:pPr>
            <a:r>
              <a:rPr lang="en-US" altLang="zh-CN" sz="1400" u="sng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Enable fast switching between different </a:t>
            </a:r>
            <a:r>
              <a:rPr lang="en-US" altLang="zh-CN" sz="1400" u="sng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numerologies without BWP switching </a:t>
            </a:r>
            <a:r>
              <a:rPr lang="en-US" altLang="zh-CN" sz="1400" u="sng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(TDM)</a:t>
            </a:r>
          </a:p>
        </p:txBody>
      </p:sp>
      <p:cxnSp>
        <p:nvCxnSpPr>
          <p:cNvPr id="29" name="直接连接符 28"/>
          <p:cNvCxnSpPr/>
          <p:nvPr/>
        </p:nvCxnSpPr>
        <p:spPr>
          <a:xfrm>
            <a:off x="0" y="3124617"/>
            <a:ext cx="9144000" cy="0"/>
          </a:xfrm>
          <a:prstGeom prst="line">
            <a:avLst/>
          </a:prstGeom>
          <a:ln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矩形 30"/>
          <p:cNvSpPr/>
          <p:nvPr/>
        </p:nvSpPr>
        <p:spPr>
          <a:xfrm>
            <a:off x="1785080" y="4153224"/>
            <a:ext cx="160653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smtClean="0">
                <a:solidFill>
                  <a:srgbClr val="C0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BWP2 (SCS=60kHz)</a:t>
            </a:r>
            <a:endParaRPr lang="zh-CN" altLang="en-US" sz="1200">
              <a:solidFill>
                <a:srgbClr val="C00000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427652" y="6038461"/>
            <a:ext cx="909223" cy="276999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zh-CN" sz="1200" smtClean="0">
                <a:solidFill>
                  <a:srgbClr val="00925F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Frequency</a:t>
            </a:r>
            <a:endParaRPr lang="zh-CN" altLang="en-US" sz="1200">
              <a:solidFill>
                <a:srgbClr val="00925F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graphicFrame>
        <p:nvGraphicFramePr>
          <p:cNvPr id="33" name="表格 3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9799932"/>
              </p:ext>
            </p:extLst>
          </p:nvPr>
        </p:nvGraphicFramePr>
        <p:xfrm>
          <a:off x="6936328" y="4876011"/>
          <a:ext cx="1349072" cy="934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74536"/>
                <a:gridCol w="674536"/>
              </a:tblGrid>
              <a:tr h="0"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>
                    <a:solidFill>
                      <a:srgbClr val="C000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>
                    <a:solidFill>
                      <a:srgbClr val="C000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>
                    <a:solidFill>
                      <a:srgbClr val="C000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>
                    <a:solidFill>
                      <a:srgbClr val="C000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>
                    <a:solidFill>
                      <a:srgbClr val="C000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>
                    <a:solidFill>
                      <a:srgbClr val="C000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>
                    <a:solidFill>
                      <a:srgbClr val="C000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>
                    <a:solidFill>
                      <a:srgbClr val="C000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4" name="表格 3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9357282"/>
              </p:ext>
            </p:extLst>
          </p:nvPr>
        </p:nvGraphicFramePr>
        <p:xfrm>
          <a:off x="5302001" y="4876011"/>
          <a:ext cx="1340951" cy="934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3401"/>
                <a:gridCol w="169650"/>
                <a:gridCol w="169650"/>
                <a:gridCol w="169650"/>
                <a:gridCol w="169650"/>
                <a:gridCol w="169650"/>
                <a:gridCol w="169650"/>
                <a:gridCol w="169650"/>
              </a:tblGrid>
              <a:tr h="467360"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 marL="36000" marR="3600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 marL="36000" marR="3600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 marL="36000" marR="3600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 marL="36000" marR="3600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 marL="36000" marR="3600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 marL="36000" marR="3600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 marL="36000" marR="3600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 marL="36000" marR="36000">
                    <a:solidFill>
                      <a:srgbClr val="00B0F0"/>
                    </a:solidFill>
                  </a:tcPr>
                </a:tc>
              </a:tr>
              <a:tr h="467360"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 marL="36000" marR="3600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 marL="36000" marR="3600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 marL="36000" marR="3600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 marL="36000" marR="3600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 marL="36000" marR="3600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 marL="36000" marR="3600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 marL="36000" marR="3600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"/>
                    </a:p>
                  </a:txBody>
                  <a:tcPr marL="36000" marR="36000"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  <p:cxnSp>
        <p:nvCxnSpPr>
          <p:cNvPr id="36" name="直接箭头连接符 35"/>
          <p:cNvCxnSpPr/>
          <p:nvPr/>
        </p:nvCxnSpPr>
        <p:spPr>
          <a:xfrm flipV="1">
            <a:off x="5143113" y="4649836"/>
            <a:ext cx="0" cy="138330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直接箭头连接符 36"/>
          <p:cNvCxnSpPr/>
          <p:nvPr/>
        </p:nvCxnSpPr>
        <p:spPr>
          <a:xfrm>
            <a:off x="5143113" y="6033143"/>
            <a:ext cx="3093058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矩形 37"/>
          <p:cNvSpPr/>
          <p:nvPr/>
        </p:nvSpPr>
        <p:spPr>
          <a:xfrm>
            <a:off x="4617007" y="4693613"/>
            <a:ext cx="52610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smtClean="0">
                <a:solidFill>
                  <a:srgbClr val="00925F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Time</a:t>
            </a:r>
            <a:endParaRPr lang="zh-CN" altLang="en-US" sz="1200">
              <a:solidFill>
                <a:srgbClr val="00925F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9" name="右大括号 38"/>
          <p:cNvSpPr/>
          <p:nvPr/>
        </p:nvSpPr>
        <p:spPr>
          <a:xfrm rot="16200000">
            <a:off x="6568937" y="2596639"/>
            <a:ext cx="241412" cy="3093060"/>
          </a:xfrm>
          <a:prstGeom prst="rightBrace">
            <a:avLst>
              <a:gd name="adj1" fmla="val 25287"/>
              <a:gd name="adj2" fmla="val 41774"/>
            </a:avLst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右大括号 39"/>
          <p:cNvSpPr/>
          <p:nvPr/>
        </p:nvSpPr>
        <p:spPr>
          <a:xfrm rot="16200000">
            <a:off x="6568938" y="2939863"/>
            <a:ext cx="241412" cy="3093060"/>
          </a:xfrm>
          <a:prstGeom prst="rightBrace">
            <a:avLst>
              <a:gd name="adj1" fmla="val 25287"/>
              <a:gd name="adj2" fmla="val 57712"/>
            </a:avLst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5638770" y="3816069"/>
            <a:ext cx="160653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smtClean="0">
                <a:solidFill>
                  <a:srgbClr val="0070C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BWP1 (SCS=15kHz)</a:t>
            </a:r>
            <a:endParaRPr lang="zh-CN" altLang="en-US" sz="1200">
              <a:solidFill>
                <a:srgbClr val="0070C0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764912" y="3257902"/>
            <a:ext cx="37279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ctr">
              <a:spcAft>
                <a:spcPts val="600"/>
              </a:spcAft>
            </a:pPr>
            <a:r>
              <a:rPr lang="en-US" altLang="zh-CN" sz="1400" u="sng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Enable </a:t>
            </a:r>
            <a:r>
              <a:rPr lang="en-US" altLang="zh-CN" sz="1400" u="sng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simultaneous transmission between different numerologies (FDM)</a:t>
            </a:r>
          </a:p>
        </p:txBody>
      </p:sp>
      <p:sp>
        <p:nvSpPr>
          <p:cNvPr id="43" name="矩形 42"/>
          <p:cNvSpPr/>
          <p:nvPr/>
        </p:nvSpPr>
        <p:spPr>
          <a:xfrm>
            <a:off x="6133063" y="4151342"/>
            <a:ext cx="160653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smtClean="0">
                <a:solidFill>
                  <a:srgbClr val="C0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BWP2 (SCS=60kHz)</a:t>
            </a:r>
            <a:endParaRPr lang="zh-CN" altLang="en-US" sz="1200">
              <a:solidFill>
                <a:srgbClr val="C00000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56362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511337" y="6054959"/>
            <a:ext cx="402934" cy="365125"/>
          </a:xfrm>
        </p:spPr>
        <p:txBody>
          <a:bodyPr/>
          <a:lstStyle/>
          <a:p>
            <a:fld id="{9380A3BF-C42B-5B4A-8FD1-FDF44958D935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9" name="标题 1"/>
          <p:cNvSpPr>
            <a:spLocks noGrp="1"/>
          </p:cNvSpPr>
          <p:nvPr>
            <p:ph type="title"/>
          </p:nvPr>
        </p:nvSpPr>
        <p:spPr>
          <a:xfrm>
            <a:off x="438360" y="711943"/>
            <a:ext cx="8382111" cy="582594"/>
          </a:xfrm>
          <a:noFill/>
        </p:spPr>
        <p:txBody>
          <a:bodyPr>
            <a:noAutofit/>
          </a:bodyPr>
          <a:lstStyle/>
          <a:p>
            <a:r>
              <a:rPr lang="en-US" altLang="zh-CN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Enhancements on NR control channels </a:t>
            </a:r>
            <a:endParaRPr lang="en-US" altLang="zh-CN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438360" y="1536595"/>
            <a:ext cx="8229600" cy="4108837"/>
          </a:xfrm>
        </p:spPr>
        <p:txBody>
          <a:bodyPr>
            <a:normAutofit/>
          </a:bodyPr>
          <a:lstStyle/>
          <a:p>
            <a:pPr marL="400050"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l"/>
              <a:defRPr/>
            </a:pPr>
            <a:r>
              <a:rPr lang="en-US" altLang="zh-CN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PDCCH enhancements</a:t>
            </a:r>
          </a:p>
          <a:p>
            <a:pPr marL="800100" lvl="1"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l"/>
              <a:defRPr/>
            </a:pPr>
            <a:r>
              <a:rPr lang="en-US" altLang="zh-CN" sz="16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DCI formats for PHY commands</a:t>
            </a:r>
          </a:p>
          <a:p>
            <a:pPr marL="800100" lvl="1"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l"/>
              <a:defRPr/>
            </a:pPr>
            <a:r>
              <a:rPr lang="en-US" altLang="zh-CN" sz="16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2-stage DCI</a:t>
            </a:r>
          </a:p>
          <a:p>
            <a:pPr marL="400050"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l"/>
              <a:defRPr/>
            </a:pPr>
            <a:r>
              <a:rPr lang="en-US" altLang="zh-CN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PUCCH enhancements</a:t>
            </a:r>
          </a:p>
          <a:p>
            <a:pPr marL="800100" lvl="1"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l"/>
              <a:defRPr/>
            </a:pPr>
            <a:r>
              <a:rPr lang="en-US" altLang="zh-CN" sz="16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HARQ-ACK UCI </a:t>
            </a:r>
            <a:r>
              <a:rPr lang="en-US" altLang="zh-CN" sz="16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compression:.</a:t>
            </a:r>
          </a:p>
          <a:p>
            <a:pPr marL="1200150" lvl="2"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l"/>
              <a:defRPr/>
            </a:pPr>
            <a:r>
              <a:rPr lang="en-US" altLang="zh-CN" sz="16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altLang="zh-CN" sz="16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or CBG-based transmission, varied transmission durations and carrier aggregation</a:t>
            </a:r>
          </a:p>
          <a:p>
            <a:pPr marL="1200150" lvl="2"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l"/>
              <a:defRPr/>
            </a:pPr>
            <a:r>
              <a:rPr lang="en-US" altLang="zh-CN" sz="16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Dynamic HARQ-ACK codebook </a:t>
            </a:r>
            <a:r>
              <a:rPr lang="en-US" altLang="zh-CN" sz="16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based on the </a:t>
            </a:r>
            <a:r>
              <a:rPr lang="en-US" altLang="zh-CN" sz="16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actual number of scheduled </a:t>
            </a:r>
            <a:r>
              <a:rPr lang="en-US" altLang="zh-CN" sz="16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PDSCHs and</a:t>
            </a:r>
            <a:r>
              <a:rPr lang="en-US" altLang="zh-CN" sz="16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altLang="zh-CN" sz="16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actual number of scheduled CBGs in each PDSCH</a:t>
            </a:r>
            <a:endParaRPr lang="en-US" altLang="zh-CN" sz="16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1657350" lvl="3"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l"/>
              <a:defRPr/>
            </a:pPr>
            <a:r>
              <a:rPr lang="en-US" altLang="zh-CN" sz="16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Reduce </a:t>
            </a:r>
            <a:r>
              <a:rPr lang="en-US" altLang="zh-CN" sz="16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HARQ-ACK payload </a:t>
            </a:r>
            <a:r>
              <a:rPr lang="en-US" altLang="zh-CN" sz="16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,and </a:t>
            </a:r>
            <a:r>
              <a:rPr lang="en-US" altLang="zh-CN" sz="16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thus improve PUCCH </a:t>
            </a:r>
            <a:r>
              <a:rPr lang="en-US" altLang="zh-CN" sz="16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coverage</a:t>
            </a:r>
          </a:p>
          <a:p>
            <a:pPr marL="1200150" lvl="2"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l"/>
              <a:defRPr/>
            </a:pPr>
            <a:r>
              <a:rPr lang="en-US" altLang="zh-CN" sz="16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Multi-level HARQ-ACK compression</a:t>
            </a:r>
          </a:p>
          <a:p>
            <a:pPr marL="1657350" lvl="3"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l"/>
              <a:defRPr/>
            </a:pPr>
            <a:r>
              <a:rPr lang="en-US" altLang="zh-CN" sz="16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Avoid the restriction on DL scheduling caused by the limitation of PUCCH, adapt to various coverage requirements, and minimize DL efficiency loss</a:t>
            </a:r>
          </a:p>
          <a:p>
            <a:pPr marL="800100" lvl="1"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l"/>
              <a:defRPr/>
            </a:pPr>
            <a:r>
              <a:rPr lang="en-US" altLang="zh-CN" sz="16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HARQ-ACK</a:t>
            </a:r>
            <a:r>
              <a:rPr lang="en-US" altLang="zh-CN" sz="16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in PUSCH in case DL grant after UL </a:t>
            </a:r>
            <a:r>
              <a:rPr lang="en-US" altLang="zh-CN" sz="16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grant</a:t>
            </a:r>
            <a:endParaRPr lang="en-US" altLang="zh-CN" sz="160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7950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0A3BF-C42B-5B4A-8FD1-FDF44958D935}" type="slidenum">
              <a:rPr lang="en-US" smtClean="0"/>
              <a:pPr/>
              <a:t>9</a:t>
            </a:fld>
            <a:endParaRPr lang="en-US" dirty="0"/>
          </a:p>
        </p:txBody>
      </p:sp>
      <p:pic>
        <p:nvPicPr>
          <p:cNvPr id="5" name="Picture 2" descr="E:\work\内部管理\通用文件\【首选】OPPO_Logo box_0.55+0.9_绿底白\OPPO_Logo_0.55+0.9_RGB_绿底白_线上及电子屏幕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6601" y="2210352"/>
            <a:ext cx="4746929" cy="2203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2883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1">
      <a:dk1>
        <a:srgbClr val="000000"/>
      </a:dk1>
      <a:lt1>
        <a:sysClr val="window" lastClr="FFFFFF"/>
      </a:lt1>
      <a:dk2>
        <a:srgbClr val="878787"/>
      </a:dk2>
      <a:lt2>
        <a:srgbClr val="F8F8F8"/>
      </a:lt2>
      <a:accent1>
        <a:srgbClr val="00925F"/>
      </a:accent1>
      <a:accent2>
        <a:srgbClr val="6CBE99"/>
      </a:accent2>
      <a:accent3>
        <a:srgbClr val="96D7B4"/>
      </a:accent3>
      <a:accent4>
        <a:srgbClr val="000000"/>
      </a:accent4>
      <a:accent5>
        <a:srgbClr val="575757"/>
      </a:accent5>
      <a:accent6>
        <a:srgbClr val="878787"/>
      </a:accent6>
      <a:hlink>
        <a:srgbClr val="5F5F5F"/>
      </a:hlink>
      <a:folHlink>
        <a:srgbClr val="919191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2_HayGroup Basic Template">
  <a:themeElements>
    <a:clrScheme name="2_HayGroup Basic Template 1">
      <a:dk1>
        <a:srgbClr val="606060"/>
      </a:dk1>
      <a:lt1>
        <a:srgbClr val="FFFFFF"/>
      </a:lt1>
      <a:dk2>
        <a:srgbClr val="00B7F1"/>
      </a:dk2>
      <a:lt2>
        <a:srgbClr val="0D1467"/>
      </a:lt2>
      <a:accent1>
        <a:srgbClr val="C7C7C7"/>
      </a:accent1>
      <a:accent2>
        <a:srgbClr val="DEDEDE"/>
      </a:accent2>
      <a:accent3>
        <a:srgbClr val="FFFFFF"/>
      </a:accent3>
      <a:accent4>
        <a:srgbClr val="515151"/>
      </a:accent4>
      <a:accent5>
        <a:srgbClr val="E0E0E0"/>
      </a:accent5>
      <a:accent6>
        <a:srgbClr val="C9C9C9"/>
      </a:accent6>
      <a:hlink>
        <a:srgbClr val="B2E9FB"/>
      </a:hlink>
      <a:folHlink>
        <a:srgbClr val="80DBF8"/>
      </a:folHlink>
    </a:clrScheme>
    <a:fontScheme name="2_HayGroup Basic Template">
      <a:majorFont>
        <a:latin typeface="Arial"/>
        <a:ea typeface="楷体_GB2312"/>
        <a:cs typeface="Arial"/>
      </a:majorFont>
      <a:minorFont>
        <a:latin typeface="Arial"/>
        <a:ea typeface="楷体_GB2312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9050" cap="flat" cmpd="sng" algn="ctr">
          <a:solidFill>
            <a:schemeClr val="tx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54000" tIns="54000" rIns="54000" bIns="5400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10000"/>
          </a:lnSpc>
          <a:spcBef>
            <a:spcPct val="50000"/>
          </a:spcBef>
          <a:spcAft>
            <a:spcPct val="0"/>
          </a:spcAft>
          <a:buClr>
            <a:schemeClr val="bg2"/>
          </a:buClr>
          <a:buSzPct val="75000"/>
          <a:buFont typeface="Wingdings" pitchFamily="2" charset="2"/>
          <a:buNone/>
          <a:tabLst/>
          <a:defRPr kumimoji="0" lang="en-US" sz="1200" b="1" i="0" u="none" strike="noStrike" cap="none" normalizeH="0" baseline="0" smtClean="0">
            <a:ln>
              <a:noFill/>
            </a:ln>
            <a:solidFill>
              <a:schemeClr val="bg2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9050" cap="flat" cmpd="sng" algn="ctr">
          <a:solidFill>
            <a:schemeClr val="tx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54000" tIns="54000" rIns="54000" bIns="5400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10000"/>
          </a:lnSpc>
          <a:spcBef>
            <a:spcPct val="50000"/>
          </a:spcBef>
          <a:spcAft>
            <a:spcPct val="0"/>
          </a:spcAft>
          <a:buClr>
            <a:schemeClr val="bg2"/>
          </a:buClr>
          <a:buSzPct val="75000"/>
          <a:buFont typeface="Wingdings" pitchFamily="2" charset="2"/>
          <a:buNone/>
          <a:tabLst/>
          <a:defRPr kumimoji="0" lang="en-US" sz="1200" b="1" i="0" u="none" strike="noStrike" cap="none" normalizeH="0" baseline="0" smtClean="0">
            <a:ln>
              <a:noFill/>
            </a:ln>
            <a:solidFill>
              <a:schemeClr val="bg2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2_HayGroup Basic Template 1">
        <a:dk1>
          <a:srgbClr val="606060"/>
        </a:dk1>
        <a:lt1>
          <a:srgbClr val="FFFFFF"/>
        </a:lt1>
        <a:dk2>
          <a:srgbClr val="00B7F1"/>
        </a:dk2>
        <a:lt2>
          <a:srgbClr val="0D1467"/>
        </a:lt2>
        <a:accent1>
          <a:srgbClr val="C7C7C7"/>
        </a:accent1>
        <a:accent2>
          <a:srgbClr val="DEDEDE"/>
        </a:accent2>
        <a:accent3>
          <a:srgbClr val="FFFFFF"/>
        </a:accent3>
        <a:accent4>
          <a:srgbClr val="515151"/>
        </a:accent4>
        <a:accent5>
          <a:srgbClr val="E0E0E0"/>
        </a:accent5>
        <a:accent6>
          <a:srgbClr val="C9C9C9"/>
        </a:accent6>
        <a:hlink>
          <a:srgbClr val="B2E9FB"/>
        </a:hlink>
        <a:folHlink>
          <a:srgbClr val="80DBF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HayGroup Basic Template 2">
        <a:dk1>
          <a:srgbClr val="606060"/>
        </a:dk1>
        <a:lt1>
          <a:srgbClr val="FFFFFF"/>
        </a:lt1>
        <a:dk2>
          <a:srgbClr val="8C54A2"/>
        </a:dk2>
        <a:lt2>
          <a:srgbClr val="0D1467"/>
        </a:lt2>
        <a:accent1>
          <a:srgbClr val="C7C7C7"/>
        </a:accent1>
        <a:accent2>
          <a:srgbClr val="DEDEDE"/>
        </a:accent2>
        <a:accent3>
          <a:srgbClr val="FFFFFF"/>
        </a:accent3>
        <a:accent4>
          <a:srgbClr val="515151"/>
        </a:accent4>
        <a:accent5>
          <a:srgbClr val="E0E0E0"/>
        </a:accent5>
        <a:accent6>
          <a:srgbClr val="C9C9C9"/>
        </a:accent6>
        <a:hlink>
          <a:srgbClr val="DCCCE3"/>
        </a:hlink>
        <a:folHlink>
          <a:srgbClr val="C5A9D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HayGroup Basic Template 3">
        <a:dk1>
          <a:srgbClr val="606060"/>
        </a:dk1>
        <a:lt1>
          <a:srgbClr val="FFFFFF"/>
        </a:lt1>
        <a:dk2>
          <a:srgbClr val="B5D333"/>
        </a:dk2>
        <a:lt2>
          <a:srgbClr val="0D1467"/>
        </a:lt2>
        <a:accent1>
          <a:srgbClr val="C7C7C7"/>
        </a:accent1>
        <a:accent2>
          <a:srgbClr val="DEDEDE"/>
        </a:accent2>
        <a:accent3>
          <a:srgbClr val="FFFFFF"/>
        </a:accent3>
        <a:accent4>
          <a:srgbClr val="515151"/>
        </a:accent4>
        <a:accent5>
          <a:srgbClr val="E0E0E0"/>
        </a:accent5>
        <a:accent6>
          <a:srgbClr val="C9C9C9"/>
        </a:accent6>
        <a:hlink>
          <a:srgbClr val="E9F2C2"/>
        </a:hlink>
        <a:folHlink>
          <a:srgbClr val="DAE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HayGroup Basic Template 4">
        <a:dk1>
          <a:srgbClr val="606060"/>
        </a:dk1>
        <a:lt1>
          <a:srgbClr val="FFFFFF"/>
        </a:lt1>
        <a:dk2>
          <a:srgbClr val="707814"/>
        </a:dk2>
        <a:lt2>
          <a:srgbClr val="0D1467"/>
        </a:lt2>
        <a:accent1>
          <a:srgbClr val="C7C7C7"/>
        </a:accent1>
        <a:accent2>
          <a:srgbClr val="DEDEDE"/>
        </a:accent2>
        <a:accent3>
          <a:srgbClr val="FFFFFF"/>
        </a:accent3>
        <a:accent4>
          <a:srgbClr val="515151"/>
        </a:accent4>
        <a:accent5>
          <a:srgbClr val="E0E0E0"/>
        </a:accent5>
        <a:accent6>
          <a:srgbClr val="C9C9C9"/>
        </a:accent6>
        <a:hlink>
          <a:srgbClr val="D4D6B8"/>
        </a:hlink>
        <a:folHlink>
          <a:srgbClr val="B7BB8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HayGroup Basic Template 5">
        <a:dk1>
          <a:srgbClr val="606060"/>
        </a:dk1>
        <a:lt1>
          <a:srgbClr val="FFFFFF"/>
        </a:lt1>
        <a:dk2>
          <a:srgbClr val="EC0088"/>
        </a:dk2>
        <a:lt2>
          <a:srgbClr val="0D1467"/>
        </a:lt2>
        <a:accent1>
          <a:srgbClr val="C7C7C7"/>
        </a:accent1>
        <a:accent2>
          <a:srgbClr val="DEDEDE"/>
        </a:accent2>
        <a:accent3>
          <a:srgbClr val="FFFFFF"/>
        </a:accent3>
        <a:accent4>
          <a:srgbClr val="515151"/>
        </a:accent4>
        <a:accent5>
          <a:srgbClr val="E0E0E0"/>
        </a:accent5>
        <a:accent6>
          <a:srgbClr val="C9C9C9"/>
        </a:accent6>
        <a:hlink>
          <a:srgbClr val="F9B2DB"/>
        </a:hlink>
        <a:folHlink>
          <a:srgbClr val="F580C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HayGroup Basic Template 6">
        <a:dk1>
          <a:srgbClr val="606060"/>
        </a:dk1>
        <a:lt1>
          <a:srgbClr val="FFFFFF"/>
        </a:lt1>
        <a:dk2>
          <a:srgbClr val="F17829"/>
        </a:dk2>
        <a:lt2>
          <a:srgbClr val="0D1467"/>
        </a:lt2>
        <a:accent1>
          <a:srgbClr val="C7C7C7"/>
        </a:accent1>
        <a:accent2>
          <a:srgbClr val="DEDEDE"/>
        </a:accent2>
        <a:accent3>
          <a:srgbClr val="FFFFFF"/>
        </a:accent3>
        <a:accent4>
          <a:srgbClr val="515151"/>
        </a:accent4>
        <a:accent5>
          <a:srgbClr val="E0E0E0"/>
        </a:accent5>
        <a:accent6>
          <a:srgbClr val="C9C9C9"/>
        </a:accent6>
        <a:hlink>
          <a:srgbClr val="FBD6BF"/>
        </a:hlink>
        <a:folHlink>
          <a:srgbClr val="F8BB9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HayGroup Basic Template 7">
        <a:dk1>
          <a:srgbClr val="606060"/>
        </a:dk1>
        <a:lt1>
          <a:srgbClr val="FFFFFF"/>
        </a:lt1>
        <a:dk2>
          <a:srgbClr val="FFD600"/>
        </a:dk2>
        <a:lt2>
          <a:srgbClr val="0D1467"/>
        </a:lt2>
        <a:accent1>
          <a:srgbClr val="C7C7C7"/>
        </a:accent1>
        <a:accent2>
          <a:srgbClr val="DEDEDE"/>
        </a:accent2>
        <a:accent3>
          <a:srgbClr val="FFFFFF"/>
        </a:accent3>
        <a:accent4>
          <a:srgbClr val="515151"/>
        </a:accent4>
        <a:accent5>
          <a:srgbClr val="E0E0E0"/>
        </a:accent5>
        <a:accent6>
          <a:srgbClr val="C9C9C9"/>
        </a:accent6>
        <a:hlink>
          <a:srgbClr val="FFF3B2"/>
        </a:hlink>
        <a:folHlink>
          <a:srgbClr val="FFEA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HayGroup Basic Template 8">
        <a:dk1>
          <a:srgbClr val="606060"/>
        </a:dk1>
        <a:lt1>
          <a:srgbClr val="FFFFFF"/>
        </a:lt1>
        <a:dk2>
          <a:srgbClr val="D09546"/>
        </a:dk2>
        <a:lt2>
          <a:srgbClr val="0D1467"/>
        </a:lt2>
        <a:accent1>
          <a:srgbClr val="C7C7C7"/>
        </a:accent1>
        <a:accent2>
          <a:srgbClr val="DEDEDE"/>
        </a:accent2>
        <a:accent3>
          <a:srgbClr val="FFFFFF"/>
        </a:accent3>
        <a:accent4>
          <a:srgbClr val="515151"/>
        </a:accent4>
        <a:accent5>
          <a:srgbClr val="E0E0E0"/>
        </a:accent5>
        <a:accent6>
          <a:srgbClr val="C9C9C9"/>
        </a:accent6>
        <a:hlink>
          <a:srgbClr val="F1DFC7"/>
        </a:hlink>
        <a:folHlink>
          <a:srgbClr val="E7CAA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HayGroup Basic Template 9">
        <a:dk1>
          <a:srgbClr val="606060"/>
        </a:dk1>
        <a:lt1>
          <a:srgbClr val="FFFFFF"/>
        </a:lt1>
        <a:dk2>
          <a:srgbClr val="D92131"/>
        </a:dk2>
        <a:lt2>
          <a:srgbClr val="0D1467"/>
        </a:lt2>
        <a:accent1>
          <a:srgbClr val="C7C7C7"/>
        </a:accent1>
        <a:accent2>
          <a:srgbClr val="DEDEDE"/>
        </a:accent2>
        <a:accent3>
          <a:srgbClr val="FFFFFF"/>
        </a:accent3>
        <a:accent4>
          <a:srgbClr val="515151"/>
        </a:accent4>
        <a:accent5>
          <a:srgbClr val="E0E0E0"/>
        </a:accent5>
        <a:accent6>
          <a:srgbClr val="C9C9C9"/>
        </a:accent6>
        <a:hlink>
          <a:srgbClr val="F4BCC1"/>
        </a:hlink>
        <a:folHlink>
          <a:srgbClr val="EC909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3941</TotalTime>
  <Words>963</Words>
  <Application>Microsoft Office PowerPoint</Application>
  <PresentationFormat>全屏显示(4:3)</PresentationFormat>
  <Paragraphs>166</Paragraphs>
  <Slides>9</Slides>
  <Notes>7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11" baseType="lpstr">
      <vt:lpstr>Office Theme</vt:lpstr>
      <vt:lpstr>2_HayGroup Basic Template</vt:lpstr>
      <vt:lpstr>PowerPoint 演示文稿</vt:lpstr>
      <vt:lpstr>Motivation</vt:lpstr>
      <vt:lpstr>Multiple resource sets/tables (1)</vt:lpstr>
      <vt:lpstr>Multiple resource sets/tables (2)</vt:lpstr>
      <vt:lpstr>Non-contiguous time resource allocation (1)</vt:lpstr>
      <vt:lpstr>Non-contiguous time resource allocation (2)</vt:lpstr>
      <vt:lpstr>Multiple active BWPs for a UE</vt:lpstr>
      <vt:lpstr>Enhancements on NR control channels 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Gee Hwee Lim</dc:creator>
  <cp:lastModifiedBy>oppo</cp:lastModifiedBy>
  <cp:revision>315</cp:revision>
  <dcterms:created xsi:type="dcterms:W3CDTF">2013-04-17T08:02:10Z</dcterms:created>
  <dcterms:modified xsi:type="dcterms:W3CDTF">2017-12-11T02:56:02Z</dcterms:modified>
</cp:coreProperties>
</file>