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0" r:id="rId2"/>
    <p:sldId id="355" r:id="rId3"/>
    <p:sldId id="357" r:id="rId4"/>
    <p:sldId id="358" r:id="rId5"/>
    <p:sldId id="359" r:id="rId6"/>
    <p:sldId id="360" r:id="rId7"/>
    <p:sldId id="361" r:id="rId8"/>
    <p:sldId id="262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386B"/>
    <a:srgbClr val="004597"/>
    <a:srgbClr val="222222"/>
    <a:srgbClr val="1915FF"/>
    <a:srgbClr val="FA0E1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 autoAdjust="0"/>
    <p:restoredTop sz="88433" autoAdjust="0"/>
  </p:normalViewPr>
  <p:slideViewPr>
    <p:cSldViewPr>
      <p:cViewPr>
        <p:scale>
          <a:sx n="90" d="100"/>
          <a:sy n="90" d="100"/>
        </p:scale>
        <p:origin x="-570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0" d="100"/>
          <a:sy n="50" d="100"/>
        </p:scale>
        <p:origin x="-275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093FB27-2E97-4719-B390-42BAFD132C06}" type="datetimeFigureOut">
              <a:rPr lang="zh-CN" altLang="en-US"/>
              <a:pPr>
                <a:defRPr/>
              </a:pPr>
              <a:t>2017/5/26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8580529-D3A4-49ED-8C25-353C33A774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19B763-0845-4777-B906-5080A39E0147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843B48-85ED-4BEA-A175-C1C47DCF60D0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4000" b="1" baseline="0">
                <a:solidFill>
                  <a:srgbClr val="FA0E1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方正综艺简体" pitchFamily="65" charset="-122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69262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000" baseline="0">
                <a:solidFill>
                  <a:srgbClr val="222222"/>
                </a:solidFill>
                <a:latin typeface="Calibri" pitchFamily="34" charset="0"/>
                <a:ea typeface="黑体" pitchFamily="2" charset="-122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C2A76-9E02-4648-82BC-DF5CEDE30FFE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9BEDCAE-DB35-4E99-81FE-00FD19C627C9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93FCA-32A2-4F04-AF4C-8C1B1F8F832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E7A7A-5DDC-4386-AE3D-83AF090269CD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62135-5AFF-4A5B-AE97-2BEAA96BF80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46FB9-B696-49D3-ADD8-9A4E6CAD5B15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C0D9A-8F27-4CDF-97CB-06E83081C0E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B1EA0-E76F-4B0F-8F03-F2BA6E6EB602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13D67-0ADA-42D4-BB6B-AB4054A86C64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188913"/>
            <a:ext cx="82296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68413"/>
            <a:ext cx="82296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316913" y="6308725"/>
            <a:ext cx="595312" cy="4333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10386B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9646CF42-C801-4458-9DC6-291E023CC1F6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Arial" pitchFamily="34" charset="0"/>
          <a:ea typeface="黑体" pitchFamily="2" charset="-122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itchFamily="34" charset="0"/>
          <a:ea typeface="黑体" pitchFamily="49" charset="-122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8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8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 kern="1200" baseline="0">
          <a:solidFill>
            <a:schemeClr val="tx1"/>
          </a:solidFill>
          <a:latin typeface="Calibri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614363" y="2276475"/>
            <a:ext cx="8061325" cy="1470025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altLang="zh-CN" dirty="0" smtClean="0">
                <a:solidFill>
                  <a:srgbClr val="1063A2"/>
                </a:solidFill>
                <a:ea typeface="黑体" pitchFamily="49" charset="-122"/>
              </a:rPr>
              <a:t>Motivation of UE Wakeup Mechanism in NR</a:t>
            </a:r>
            <a:endParaRPr lang="zh-CN" altLang="en-US" dirty="0" smtClean="0">
              <a:solidFill>
                <a:srgbClr val="1063A2"/>
              </a:solidFill>
              <a:ea typeface="黑体" pitchFamily="49" charset="-122"/>
            </a:endParaRPr>
          </a:p>
        </p:txBody>
      </p:sp>
      <p:sp>
        <p:nvSpPr>
          <p:cNvPr id="5123" name="标题 1"/>
          <p:cNvSpPr txBox="1">
            <a:spLocks/>
          </p:cNvSpPr>
          <p:nvPr/>
        </p:nvSpPr>
        <p:spPr bwMode="auto">
          <a:xfrm>
            <a:off x="2555875" y="4149725"/>
            <a:ext cx="424815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 b="1" dirty="0">
                <a:solidFill>
                  <a:srgbClr val="1063A2"/>
                </a:solidFill>
                <a:ea typeface="黑体" pitchFamily="49" charset="-122"/>
                <a:cs typeface="Arial" pitchFamily="34" charset="0"/>
              </a:rPr>
              <a:t>CATT</a:t>
            </a:r>
            <a:endParaRPr lang="zh-CN" altLang="en-US" sz="3200" b="1" dirty="0">
              <a:solidFill>
                <a:srgbClr val="1063A2"/>
              </a:solidFill>
              <a:ea typeface="黑体" pitchFamily="49" charset="-122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48272" y="5229200"/>
            <a:ext cx="48600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altLang="zh-CN" dirty="0" smtClean="0">
                <a:ea typeface="微软雅黑" pitchFamily="34" charset="-122"/>
              </a:rPr>
              <a:t>3GPP TSG RAN Meeting #</a:t>
            </a:r>
            <a:r>
              <a:rPr lang="en-US" altLang="zh-CN" dirty="0" smtClean="0">
                <a:ea typeface="微软雅黑" pitchFamily="34" charset="-122"/>
              </a:rPr>
              <a:t>76</a:t>
            </a:r>
            <a:endParaRPr lang="en-US" altLang="zh-CN" dirty="0" smtClean="0">
              <a:ea typeface="微软雅黑" pitchFamily="34" charset="-122"/>
            </a:endParaRPr>
          </a:p>
          <a:p>
            <a:pPr algn="ctr">
              <a:buNone/>
            </a:pPr>
            <a:r>
              <a:rPr lang="pt-BR" altLang="zh-CN" dirty="0" smtClean="0">
                <a:ea typeface="微软雅黑" pitchFamily="34" charset="-122"/>
              </a:rPr>
              <a:t>West Palm Beach, FL</a:t>
            </a:r>
            <a:r>
              <a:rPr lang="pt-BR" altLang="zh-CN" dirty="0" smtClean="0">
                <a:ea typeface="微软雅黑" pitchFamily="34" charset="-122"/>
              </a:rPr>
              <a:t>, USA, May 5–8, </a:t>
            </a:r>
            <a:r>
              <a:rPr lang="pt-BR" altLang="zh-CN" dirty="0" smtClean="0">
                <a:ea typeface="微软雅黑" pitchFamily="34" charset="-122"/>
              </a:rPr>
              <a:t>2017</a:t>
            </a:r>
            <a:endParaRPr lang="en-US" altLang="zh-CN" dirty="0" smtClean="0"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24328" y="692696"/>
            <a:ext cx="1317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RP-171112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 System Design - UE Power Saving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857750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UE power saving had been considered in the beginning of NR system design</a:t>
            </a:r>
          </a:p>
          <a:p>
            <a:pPr lvl="1"/>
            <a:r>
              <a:rPr lang="en-US" dirty="0" smtClean="0">
                <a:latin typeface="+mn-lt"/>
              </a:rPr>
              <a:t>System design considers UE power consumption</a:t>
            </a:r>
          </a:p>
          <a:p>
            <a:r>
              <a:rPr lang="en-US" dirty="0" smtClean="0">
                <a:latin typeface="+mn-lt"/>
              </a:rPr>
              <a:t>Most UE power consumptions are on the system monitoring  for potential data arrival</a:t>
            </a:r>
          </a:p>
          <a:p>
            <a:pPr lvl="1"/>
            <a:r>
              <a:rPr lang="en-US" dirty="0" smtClean="0">
                <a:latin typeface="+mn-lt"/>
              </a:rPr>
              <a:t>IDLE mode UEs:  UE will wake up periodically to decoding paging indication and retrieve paging information based on configured DRX cycle</a:t>
            </a:r>
          </a:p>
          <a:p>
            <a:pPr lvl="1"/>
            <a:r>
              <a:rPr lang="en-US" dirty="0" smtClean="0">
                <a:latin typeface="+mn-lt"/>
              </a:rPr>
              <a:t>CONNECTED mode UEs - active state PDCCH decoding dominate power consumption in LTE[Ref: R1-166368 </a:t>
            </a:r>
            <a:r>
              <a:rPr lang="en-US" dirty="0" smtClean="0"/>
              <a:t>UE Power Consideration based on Days-of-Use, Qualcomm]</a:t>
            </a:r>
          </a:p>
          <a:p>
            <a:pPr lvl="2"/>
            <a:r>
              <a:rPr lang="en-US" dirty="0" smtClean="0">
                <a:latin typeface="+mn-lt"/>
              </a:rPr>
              <a:t> UE decodes PDCCH every subframe with most of time no grant for its transmission</a:t>
            </a:r>
          </a:p>
          <a:p>
            <a:pPr lvl="2"/>
            <a:r>
              <a:rPr lang="en-US" dirty="0" smtClean="0">
                <a:latin typeface="+mn-lt"/>
              </a:rPr>
              <a:t>High speed network access and robust data arrival have the results of no one is scheduled for services in large fraction of time.  </a:t>
            </a:r>
          </a:p>
          <a:p>
            <a:pPr lvl="2"/>
            <a:r>
              <a:rPr lang="en-US" dirty="0" smtClean="0">
                <a:latin typeface="+mn-lt"/>
              </a:rPr>
              <a:t>Time of usage – quiet time in the night.</a:t>
            </a:r>
          </a:p>
          <a:p>
            <a:pPr lvl="3"/>
            <a:endParaRPr lang="en-US" dirty="0" smtClean="0">
              <a:latin typeface="+mn-lt"/>
            </a:endParaRPr>
          </a:p>
          <a:p>
            <a:pPr>
              <a:buNone/>
            </a:pPr>
            <a:endParaRPr lang="en-US" dirty="0">
              <a:latin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2</a:t>
            </a:fld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 Power Saving features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5184576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NR-PDCCH monitoring – RAN1#86bis agreements</a:t>
            </a:r>
          </a:p>
          <a:p>
            <a:pPr lvl="1"/>
            <a:r>
              <a:rPr lang="en-US" dirty="0" smtClean="0"/>
              <a:t>UE-specific DL control information monitoring occasions at least in time domain can be configured</a:t>
            </a:r>
          </a:p>
          <a:p>
            <a:pPr lvl="2"/>
            <a:r>
              <a:rPr lang="en-US" dirty="0" smtClean="0"/>
              <a:t>Network could configure longer duration for NR-PDCCH monitoring to reduce the power consumption on monitoring</a:t>
            </a:r>
          </a:p>
          <a:p>
            <a:r>
              <a:rPr lang="en-US" dirty="0" smtClean="0"/>
              <a:t>RAN1# 86 agrees on the study of UE power saving </a:t>
            </a:r>
          </a:p>
          <a:p>
            <a:pPr lvl="1"/>
            <a:r>
              <a:rPr lang="en-US" dirty="0" smtClean="0"/>
              <a:t> </a:t>
            </a:r>
            <a:r>
              <a:rPr lang="en-GB" dirty="0" smtClean="0"/>
              <a:t>Impact of UE DL reception energy consumption should be studied also considering the total power consumption mainly focusing on </a:t>
            </a:r>
            <a:r>
              <a:rPr lang="en-GB" dirty="0" err="1" smtClean="0"/>
              <a:t>DoU</a:t>
            </a:r>
            <a:endParaRPr lang="en-US" dirty="0" smtClean="0"/>
          </a:p>
          <a:p>
            <a:pPr lvl="2"/>
            <a:r>
              <a:rPr lang="en-US" dirty="0" smtClean="0"/>
              <a:t>e</a:t>
            </a:r>
            <a:r>
              <a:rPr lang="en-GB" dirty="0" smtClean="0"/>
              <a:t>.g., UE decoding power consumption in the physical layer DL control blind decoding in lack of grant</a:t>
            </a:r>
            <a:endParaRPr lang="en-US" dirty="0" smtClean="0"/>
          </a:p>
          <a:p>
            <a:pPr lvl="2"/>
            <a:r>
              <a:rPr lang="en-US" dirty="0" smtClean="0"/>
              <a:t>e</a:t>
            </a:r>
            <a:r>
              <a:rPr lang="en-GB" dirty="0" smtClean="0"/>
              <a:t>.g., UE decoding power consumption in the slot with the data</a:t>
            </a:r>
            <a:endParaRPr lang="en-US" dirty="0" smtClean="0"/>
          </a:p>
          <a:p>
            <a:pPr lvl="2"/>
            <a:r>
              <a:rPr lang="en-US" dirty="0" smtClean="0"/>
              <a:t>e</a:t>
            </a:r>
            <a:r>
              <a:rPr lang="en-GB" dirty="0" smtClean="0"/>
              <a:t>.g., UE decoding power consumption in the data reception process</a:t>
            </a:r>
            <a:endParaRPr lang="en-US" dirty="0" smtClean="0"/>
          </a:p>
          <a:p>
            <a:pPr lvl="2"/>
            <a:r>
              <a:rPr lang="en-US" dirty="0" smtClean="0"/>
              <a:t>e</a:t>
            </a:r>
            <a:r>
              <a:rPr lang="en-GB" dirty="0" smtClean="0"/>
              <a:t>.g., UE decoding power consumption in the measurement</a:t>
            </a:r>
            <a:endParaRPr lang="en-US" dirty="0" smtClean="0"/>
          </a:p>
          <a:p>
            <a:pPr lvl="2"/>
            <a:r>
              <a:rPr lang="en-US" dirty="0" smtClean="0"/>
              <a:t>e</a:t>
            </a:r>
            <a:r>
              <a:rPr lang="en-GB" dirty="0" smtClean="0"/>
              <a:t>.g., UE decoding power consumption in the SS</a:t>
            </a:r>
            <a:endParaRPr lang="en-US" dirty="0" smtClean="0"/>
          </a:p>
          <a:p>
            <a:pPr lvl="1"/>
            <a:r>
              <a:rPr lang="en-GB" dirty="0" smtClean="0"/>
              <a:t>UE power reduction techniques also should be studied</a:t>
            </a:r>
          </a:p>
          <a:p>
            <a:r>
              <a:rPr lang="en-GB" dirty="0" smtClean="0"/>
              <a:t>Enhance DRX – support multiple service with different service requirements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3</a:t>
            </a:fld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Power Saving with On-demand Access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280920" cy="2880667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On-demand Access – UE remains in sleeping mode unless it is triggered </a:t>
            </a:r>
          </a:p>
          <a:p>
            <a:pPr lvl="1"/>
            <a:r>
              <a:rPr lang="en-US" dirty="0" smtClean="0"/>
              <a:t>UL data arrival from higher layer:  UE will wake up and request for UL transmission</a:t>
            </a:r>
          </a:p>
          <a:p>
            <a:pPr lvl="1"/>
            <a:r>
              <a:rPr lang="en-US" dirty="0" smtClean="0"/>
              <a:t>Wakeup by network – Network wakes up UE on demand</a:t>
            </a:r>
          </a:p>
          <a:p>
            <a:pPr lvl="2"/>
            <a:r>
              <a:rPr lang="en-US" dirty="0" smtClean="0"/>
              <a:t>Arrival of DL data</a:t>
            </a:r>
          </a:p>
          <a:p>
            <a:pPr lvl="2"/>
            <a:r>
              <a:rPr lang="en-US" dirty="0" smtClean="0"/>
              <a:t>System information change</a:t>
            </a:r>
          </a:p>
          <a:p>
            <a:r>
              <a:rPr lang="en-US" dirty="0" smtClean="0"/>
              <a:t>Power saving – </a:t>
            </a:r>
          </a:p>
          <a:p>
            <a:pPr lvl="1"/>
            <a:r>
              <a:rPr lang="en-US" dirty="0" smtClean="0"/>
              <a:t>UE wakes up only being triggered by wakeup signals with extended sleeping mode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4</a:t>
            </a:fld>
            <a:endParaRPr lang="zh-CN" altLang="en-US" dirty="0"/>
          </a:p>
        </p:txBody>
      </p:sp>
      <p:grpSp>
        <p:nvGrpSpPr>
          <p:cNvPr id="60" name="组合 59"/>
          <p:cNvGrpSpPr/>
          <p:nvPr/>
        </p:nvGrpSpPr>
        <p:grpSpPr>
          <a:xfrm>
            <a:off x="755576" y="4221088"/>
            <a:ext cx="7704856" cy="2200310"/>
            <a:chOff x="755576" y="3717032"/>
            <a:chExt cx="7953642" cy="2632358"/>
          </a:xfrm>
        </p:grpSpPr>
        <p:cxnSp>
          <p:nvCxnSpPr>
            <p:cNvPr id="8" name="直接箭头连接符 7"/>
            <p:cNvCxnSpPr/>
            <p:nvPr/>
          </p:nvCxnSpPr>
          <p:spPr>
            <a:xfrm>
              <a:off x="755576" y="5661248"/>
              <a:ext cx="7848872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971600" y="4365104"/>
              <a:ext cx="936104" cy="246221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DL data </a:t>
              </a:r>
              <a:endParaRPr lang="en-US" sz="10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460432" y="5733256"/>
              <a:ext cx="2487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</a:t>
              </a:r>
              <a:endParaRPr lang="en-US" dirty="0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1907704" y="4005064"/>
              <a:ext cx="0" cy="165618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>
            <a:xfrm>
              <a:off x="2339752" y="4293096"/>
              <a:ext cx="0" cy="13681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1979712" y="3861048"/>
              <a:ext cx="10801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Wakeup signals</a:t>
              </a:r>
            </a:p>
            <a:p>
              <a:r>
                <a:rPr lang="en-US" sz="1000" dirty="0" smtClean="0"/>
                <a:t>Sent by gNB </a:t>
              </a:r>
              <a:endParaRPr lang="en-US" sz="1000" dirty="0"/>
            </a:p>
          </p:txBody>
        </p:sp>
        <p:sp>
          <p:nvSpPr>
            <p:cNvPr id="24" name="梯形 23"/>
            <p:cNvSpPr/>
            <p:nvPr/>
          </p:nvSpPr>
          <p:spPr>
            <a:xfrm>
              <a:off x="2915816" y="4869160"/>
              <a:ext cx="2880320" cy="792088"/>
            </a:xfrm>
            <a:prstGeom prst="trapezoid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411760" y="5949280"/>
              <a:ext cx="10801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  UE waking up</a:t>
              </a:r>
            </a:p>
          </p:txBody>
        </p:sp>
        <p:cxnSp>
          <p:nvCxnSpPr>
            <p:cNvPr id="28" name="直接箭头连接符 27"/>
            <p:cNvCxnSpPr/>
            <p:nvPr/>
          </p:nvCxnSpPr>
          <p:spPr>
            <a:xfrm flipV="1">
              <a:off x="2915816" y="5661248"/>
              <a:ext cx="0" cy="21602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/>
            <p:nvPr/>
          </p:nvCxnSpPr>
          <p:spPr>
            <a:xfrm>
              <a:off x="3275856" y="4293096"/>
              <a:ext cx="0" cy="13681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2987824" y="4077072"/>
              <a:ext cx="7200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  Paging</a:t>
              </a:r>
            </a:p>
          </p:txBody>
        </p:sp>
        <p:cxnSp>
          <p:nvCxnSpPr>
            <p:cNvPr id="34" name="直接箭头连接符 33"/>
            <p:cNvCxnSpPr/>
            <p:nvPr/>
          </p:nvCxnSpPr>
          <p:spPr>
            <a:xfrm>
              <a:off x="3707904" y="3861048"/>
              <a:ext cx="0" cy="18002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>
              <a:off x="4067944" y="4293096"/>
              <a:ext cx="0" cy="13681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箭头连接符 36"/>
            <p:cNvCxnSpPr/>
            <p:nvPr/>
          </p:nvCxnSpPr>
          <p:spPr>
            <a:xfrm flipV="1">
              <a:off x="5796136" y="5661248"/>
              <a:ext cx="0" cy="21602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3347864" y="3717032"/>
              <a:ext cx="720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  PDCCH decoding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779912" y="4077072"/>
              <a:ext cx="720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  PDSCH decoding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716016" y="3789040"/>
              <a:ext cx="86409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  Complete data reception</a:t>
              </a:r>
            </a:p>
          </p:txBody>
        </p:sp>
        <p:cxnSp>
          <p:nvCxnSpPr>
            <p:cNvPr id="41" name="直接箭头连接符 40"/>
            <p:cNvCxnSpPr/>
            <p:nvPr/>
          </p:nvCxnSpPr>
          <p:spPr>
            <a:xfrm>
              <a:off x="5148064" y="4293096"/>
              <a:ext cx="0" cy="1368152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5292080" y="5949280"/>
              <a:ext cx="10801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  UE backs to sleep</a:t>
              </a:r>
            </a:p>
          </p:txBody>
        </p:sp>
        <p:cxnSp>
          <p:nvCxnSpPr>
            <p:cNvPr id="45" name="直接箭头连接符 44"/>
            <p:cNvCxnSpPr/>
            <p:nvPr/>
          </p:nvCxnSpPr>
          <p:spPr>
            <a:xfrm>
              <a:off x="755576" y="5805264"/>
              <a:ext cx="216024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899592" y="5877272"/>
              <a:ext cx="10801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  UE sleeping</a:t>
              </a:r>
            </a:p>
          </p:txBody>
        </p:sp>
        <p:cxnSp>
          <p:nvCxnSpPr>
            <p:cNvPr id="58" name="直接箭头连接符 57"/>
            <p:cNvCxnSpPr/>
            <p:nvPr/>
          </p:nvCxnSpPr>
          <p:spPr>
            <a:xfrm>
              <a:off x="5796136" y="5805264"/>
              <a:ext cx="216024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6444208" y="5877272"/>
              <a:ext cx="108012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  UE sleeping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Wakeup Signals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19256" cy="2952328"/>
          </a:xfrm>
        </p:spPr>
        <p:txBody>
          <a:bodyPr/>
          <a:lstStyle/>
          <a:p>
            <a:r>
              <a:rPr lang="en-US" dirty="0" smtClean="0"/>
              <a:t>Wakeup signal receiver – a front-end device with low or no power consumption</a:t>
            </a:r>
          </a:p>
          <a:p>
            <a:pPr lvl="1"/>
            <a:r>
              <a:rPr lang="en-US" dirty="0" smtClean="0"/>
              <a:t>Low power circuit  </a:t>
            </a:r>
          </a:p>
          <a:p>
            <a:pPr lvl="1"/>
            <a:r>
              <a:rPr lang="en-US" dirty="0" smtClean="0"/>
              <a:t>Passive circuit: similar to RFID or ETC (Electrical Toll Collection) receiver</a:t>
            </a:r>
          </a:p>
          <a:p>
            <a:pPr lvl="2"/>
            <a:r>
              <a:rPr lang="en-US" dirty="0" smtClean="0"/>
              <a:t>Backscattering technology – </a:t>
            </a:r>
          </a:p>
          <a:p>
            <a:pPr lvl="3"/>
            <a:r>
              <a:rPr lang="en-US" dirty="0" smtClean="0"/>
              <a:t>Highly reactive RF front end to stimulate the electromagnetic wave of the received signals from the gNB.  The </a:t>
            </a:r>
          </a:p>
          <a:p>
            <a:pPr lvl="3"/>
            <a:r>
              <a:rPr lang="en-US" dirty="0" smtClean="0"/>
              <a:t>RF power is converted into DC power to power the control logic of wakeup trigger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5</a:t>
            </a:fld>
            <a:endParaRPr lang="zh-CN" altLang="en-US" dirty="0"/>
          </a:p>
        </p:txBody>
      </p:sp>
      <p:pic>
        <p:nvPicPr>
          <p:cNvPr id="5" name="图片 4" descr="http://www.ni.com/cms/images/devzone/tut/dhall_RFID_figure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149080"/>
            <a:ext cx="4104456" cy="2286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Wakeup Mechanism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Wakeup beacon – narrow band signals and waveform with high transmitted power</a:t>
            </a:r>
          </a:p>
          <a:p>
            <a:pPr lvl="1"/>
            <a:r>
              <a:rPr lang="en-US" dirty="0" smtClean="0"/>
              <a:t>NR physical channel structure </a:t>
            </a:r>
          </a:p>
          <a:p>
            <a:pPr lvl="2"/>
            <a:r>
              <a:rPr lang="en-US" dirty="0" err="1" smtClean="0"/>
              <a:t>Inband</a:t>
            </a:r>
            <a:r>
              <a:rPr lang="en-US" dirty="0" smtClean="0"/>
              <a:t> or out-of-band physical channel</a:t>
            </a:r>
          </a:p>
          <a:p>
            <a:pPr lvl="1"/>
            <a:r>
              <a:rPr lang="en-US" dirty="0" smtClean="0"/>
              <a:t>Wakeup strategy</a:t>
            </a:r>
          </a:p>
          <a:p>
            <a:pPr lvl="1"/>
            <a:r>
              <a:rPr lang="en-US" dirty="0" smtClean="0"/>
              <a:t>Multi-cell broadcast mechanism</a:t>
            </a:r>
          </a:p>
          <a:p>
            <a:r>
              <a:rPr lang="en-US" dirty="0" smtClean="0"/>
              <a:t>Paging and DRX enhancement with UE wakeup signals</a:t>
            </a:r>
          </a:p>
          <a:p>
            <a:pPr lvl="1"/>
            <a:r>
              <a:rPr lang="en-US" dirty="0" smtClean="0"/>
              <a:t>Paging  channel and paging mechanism along with reception of wakeup signals</a:t>
            </a:r>
          </a:p>
          <a:p>
            <a:pPr lvl="1"/>
            <a:r>
              <a:rPr lang="en-US" dirty="0" smtClean="0"/>
              <a:t>Enhanced DRX – extended UE sleeping cycle with wakeup signals</a:t>
            </a:r>
          </a:p>
          <a:p>
            <a:pPr lvl="2"/>
            <a:r>
              <a:rPr lang="en-US" dirty="0" smtClean="0"/>
              <a:t>Consideration of UE mobility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6</a:t>
            </a:fld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On-demand access provides an mechanism for UE power saving</a:t>
            </a:r>
          </a:p>
          <a:p>
            <a:pPr lvl="1"/>
            <a:r>
              <a:rPr lang="en-US" dirty="0" smtClean="0"/>
              <a:t>UE wakeup mechanism to wake up UE right after data arrival</a:t>
            </a:r>
          </a:p>
          <a:p>
            <a:pPr lvl="2"/>
            <a:r>
              <a:rPr lang="en-US" dirty="0" smtClean="0"/>
              <a:t>Minimizing UE periodic wakeup to check for paging or data arrival</a:t>
            </a:r>
          </a:p>
          <a:p>
            <a:pPr lvl="2"/>
            <a:r>
              <a:rPr lang="en-US" dirty="0" smtClean="0"/>
              <a:t>Reducing PDCCH monitoring</a:t>
            </a:r>
          </a:p>
          <a:p>
            <a:pPr lvl="2"/>
            <a:r>
              <a:rPr lang="en-US" dirty="0" smtClean="0"/>
              <a:t>Optimizing DRX </a:t>
            </a:r>
          </a:p>
          <a:p>
            <a:pPr lvl="1"/>
            <a:r>
              <a:rPr lang="en-US" dirty="0" smtClean="0"/>
              <a:t>Study of UE wakeup mechanism</a:t>
            </a:r>
          </a:p>
          <a:p>
            <a:pPr lvl="2"/>
            <a:r>
              <a:rPr lang="en-US" dirty="0" smtClean="0"/>
              <a:t>Wakeup signal and waveform design</a:t>
            </a:r>
          </a:p>
          <a:p>
            <a:pPr lvl="2"/>
            <a:r>
              <a:rPr lang="en-US" dirty="0" smtClean="0"/>
              <a:t>Channel design and operation </a:t>
            </a:r>
          </a:p>
          <a:p>
            <a:pPr lvl="2"/>
            <a:r>
              <a:rPr lang="en-US" dirty="0" smtClean="0"/>
              <a:t> Enhancement </a:t>
            </a:r>
            <a:r>
              <a:rPr lang="en-US" smtClean="0"/>
              <a:t>of paging and DRX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EDCAE-DB35-4E99-81FE-00FD19C627C9}" type="slidenum">
              <a:rPr lang="zh-CN" altLang="en-US" smtClean="0"/>
              <a:pPr>
                <a:defRPr/>
              </a:pPr>
              <a:t>7</a:t>
            </a:fld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7931</TotalTime>
  <Words>612</Words>
  <Application>Microsoft Office PowerPoint</Application>
  <PresentationFormat>全屏显示(4:3)</PresentationFormat>
  <Paragraphs>83</Paragraphs>
  <Slides>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Motivation of UE Wakeup Mechanism in NR</vt:lpstr>
      <vt:lpstr>NR System Design - UE Power Saving</vt:lpstr>
      <vt:lpstr>NR Power Saving features</vt:lpstr>
      <vt:lpstr>UE Power Saving with On-demand Access</vt:lpstr>
      <vt:lpstr>UE Wakeup Signals</vt:lpstr>
      <vt:lpstr>UE Wakeup Mechanism</vt:lpstr>
      <vt:lpstr>Conclusion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创新中心</dc:title>
  <dc:creator>zhangyan1</dc:creator>
  <cp:lastModifiedBy>Fang-Chen cheng</cp:lastModifiedBy>
  <cp:revision>879</cp:revision>
  <dcterms:created xsi:type="dcterms:W3CDTF">2014-01-09T07:41:21Z</dcterms:created>
  <dcterms:modified xsi:type="dcterms:W3CDTF">2017-05-26T09:11:44Z</dcterms:modified>
</cp:coreProperties>
</file>