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2"/>
  </p:notesMasterIdLst>
  <p:sldIdLst>
    <p:sldId id="284" r:id="rId2"/>
    <p:sldId id="473" r:id="rId3"/>
    <p:sldId id="477" r:id="rId4"/>
    <p:sldId id="478" r:id="rId5"/>
    <p:sldId id="479" r:id="rId6"/>
    <p:sldId id="480" r:id="rId7"/>
    <p:sldId id="483" r:id="rId8"/>
    <p:sldId id="481" r:id="rId9"/>
    <p:sldId id="482" r:id="rId10"/>
    <p:sldId id="469" r:id="rId11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2A68"/>
    <a:srgbClr val="B10242"/>
    <a:srgbClr val="317293"/>
    <a:srgbClr val="4397C1"/>
    <a:srgbClr val="C32565"/>
    <a:srgbClr val="F3D3DF"/>
    <a:srgbClr val="FFFAEB"/>
    <a:srgbClr val="FFF8E5"/>
    <a:srgbClr val="1E000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728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4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18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RP-171046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88504" y="1699754"/>
            <a:ext cx="9001000" cy="1873262"/>
          </a:xfrm>
        </p:spPr>
        <p:txBody>
          <a:bodyPr/>
          <a:lstStyle/>
          <a:p>
            <a:r>
              <a:rPr lang="en-US" altLang="ko-KR" sz="28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 for New </a:t>
            </a:r>
            <a:r>
              <a:rPr lang="en-US" altLang="ko-KR" sz="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 </a:t>
            </a:r>
            <a:br>
              <a:rPr lang="en-US" altLang="ko-KR" sz="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n-NO" altLang="ko-KR" sz="4800" dirty="0">
                <a:latin typeface="Calibri" panose="020F0502020204030204" pitchFamily="34" charset="0"/>
                <a:cs typeface="Calibri" panose="020F0502020204030204" pitchFamily="34" charset="0"/>
              </a:rPr>
              <a:t>MBMS </a:t>
            </a:r>
            <a:r>
              <a:rPr lang="nn-NO" altLang="ko-KR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support for </a:t>
            </a:r>
            <a:br>
              <a:rPr lang="nn-NO" altLang="ko-KR" sz="4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n-NO" altLang="ko-KR" sz="4800" dirty="0" smtClean="0">
                <a:latin typeface="Calibri" panose="020F0502020204030204" pitchFamily="34" charset="0"/>
                <a:cs typeface="Calibri" panose="020F0502020204030204" pitchFamily="34" charset="0"/>
              </a:rPr>
              <a:t>non-standalone </a:t>
            </a:r>
            <a:r>
              <a:rPr lang="nn-NO" altLang="ko-KR" sz="4800" dirty="0">
                <a:latin typeface="Calibri" panose="020F0502020204030204" pitchFamily="34" charset="0"/>
                <a:cs typeface="Calibri" panose="020F0502020204030204" pitchFamily="34" charset="0"/>
              </a:rPr>
              <a:t>NR</a:t>
            </a:r>
            <a:endParaRPr lang="ko-KR" altLang="en-US" sz="4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 smtClean="0">
                <a:solidFill>
                  <a:prstClr val="black"/>
                </a:solidFill>
                <a:latin typeface="Calibri" pitchFamily="34" charset="0"/>
                <a:ea typeface="맑은 고딕" panose="020B0503020000020004" pitchFamily="50" charset="-127"/>
              </a:rPr>
              <a:t>3GPP TSG RAN Meeting #76	                  			    	</a:t>
            </a:r>
          </a:p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800" dirty="0" smtClean="0">
                <a:solidFill>
                  <a:prstClr val="black"/>
                </a:solidFill>
                <a:latin typeface="Calibri" pitchFamily="34" charset="0"/>
                <a:ea typeface="맑은 고딕" panose="020B0503020000020004" pitchFamily="50" charset="-127"/>
              </a:rPr>
              <a:t>West Palm Beach, USA, June 5 - 8, 2017</a:t>
            </a:r>
            <a:endParaRPr lang="en-US" altLang="ko-KR" sz="1800" dirty="0">
              <a:solidFill>
                <a:prstClr val="black"/>
              </a:solidFill>
              <a:latin typeface="Calibri" pitchFamily="34" charset="0"/>
              <a:ea typeface="맑은 고딕" panose="020B0503020000020004" pitchFamily="50" charset="-127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08" y="1043398"/>
            <a:ext cx="23607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9.1</a:t>
            </a:r>
            <a:endParaRPr lang="en-US" altLang="ko-KR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Motivations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90465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Cellular system is overwhelming conventional terrestrial broadcast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There are nowadays many users who watch TV programs by using </a:t>
            </a:r>
            <a:r>
              <a:rPr lang="en-US" altLang="ko-KR" sz="2000" b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smartphones or tablets instead of conventional TV screens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The percentage of those users is highly increasing in many countries</a:t>
            </a:r>
          </a:p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Many users are consuming TV/video on demand nowadays by using unicast bearers for </a:t>
            </a:r>
            <a:r>
              <a:rPr lang="en-US" altLang="ko-KR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eMBB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It is not likely that multiple users are consuming same contents at the same time. This chance in which broadcast transmission is beneficial would normally happen only in hot spot.</a:t>
            </a:r>
          </a:p>
          <a:p>
            <a:pPr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NR can provide higher quality of services than LTE MBMS e.g. for </a:t>
            </a:r>
            <a:r>
              <a:rPr lang="en-US" altLang="ko-KR" dirty="0" err="1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eMBB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and V2X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NR MBMS can provide more numbers of UHD TV channels and higher capacity over NR resources for basic V2X service in dense areas</a:t>
            </a:r>
            <a:endParaRPr lang="en-US" altLang="ko-KR" sz="24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 REL-14 study on V2X, it has been identified that small area broadcast is much beneficial than large area broadcast and unicast transmissions.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Large area broadcast requires high resource capacity to broadcast V2X messages in a range of several hundreds of meters from a source UE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Many small clusters of MBMS areas should be configured to provide V2V service over MBMS</a:t>
            </a:r>
            <a:endParaRPr lang="en-US" altLang="ko-KR" sz="24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MBMS in a hot spot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83264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For initial 5G, it is interesting to deploy NR </a:t>
            </a:r>
            <a:r>
              <a:rPr lang="en-US" altLang="ko-KR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gNBs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for capacity boosting as the secondary node of EN-DC. </a:t>
            </a:r>
          </a:p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Offloading PTP traffic to PTM traffic is beneficial in a hot spot during prime time, e.g. Football/Baseball Stadium and Apartment/Condominium where (many) multiple users are likely interested in the same content at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same time.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en-US" altLang="ko-KR" dirty="0" smtClean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en-US" altLang="ko-KR" dirty="0" smtClean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endParaRPr lang="en-US" altLang="ko-KR" dirty="0" smtClean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Support of MBMS over NR </a:t>
            </a:r>
            <a:r>
              <a:rPr lang="en-US" altLang="ko-KR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SgNB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can provide 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efficiency. However, 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E-UTRAN supporting EN-DC cannot currently use NR </a:t>
            </a:r>
            <a:r>
              <a:rPr lang="en-US" altLang="ko-KR" dirty="0" err="1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SgNB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resource to provide MBMS services.</a:t>
            </a:r>
          </a:p>
          <a:p>
            <a:pPr>
              <a:lnSpc>
                <a:spcPct val="120000"/>
              </a:lnSpc>
            </a:pP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타원 42"/>
          <p:cNvSpPr/>
          <p:nvPr/>
        </p:nvSpPr>
        <p:spPr>
          <a:xfrm>
            <a:off x="5121843" y="3661970"/>
            <a:ext cx="792088" cy="286661"/>
          </a:xfrm>
          <a:prstGeom prst="ellipse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44" name="타원 43"/>
          <p:cNvSpPr/>
          <p:nvPr/>
        </p:nvSpPr>
        <p:spPr>
          <a:xfrm>
            <a:off x="4010199" y="3661970"/>
            <a:ext cx="792088" cy="286661"/>
          </a:xfrm>
          <a:prstGeom prst="ellipse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9604" y="3068960"/>
            <a:ext cx="2289820" cy="1818813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012" y="3524765"/>
            <a:ext cx="2448272" cy="1363008"/>
          </a:xfrm>
          <a:prstGeom prst="rect">
            <a:avLst/>
          </a:prstGeom>
        </p:spPr>
      </p:pic>
      <p:sp>
        <p:nvSpPr>
          <p:cNvPr id="47" name="이등변 삼각형 46"/>
          <p:cNvSpPr/>
          <p:nvPr/>
        </p:nvSpPr>
        <p:spPr>
          <a:xfrm>
            <a:off x="5431249" y="3294956"/>
            <a:ext cx="201565" cy="504682"/>
          </a:xfrm>
          <a:prstGeom prst="triangle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48" name="타원 47"/>
          <p:cNvSpPr/>
          <p:nvPr/>
        </p:nvSpPr>
        <p:spPr>
          <a:xfrm>
            <a:off x="5395245" y="3150940"/>
            <a:ext cx="288032" cy="29484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49" name="타원 48"/>
          <p:cNvSpPr/>
          <p:nvPr/>
        </p:nvSpPr>
        <p:spPr>
          <a:xfrm rot="19152083">
            <a:off x="5875507" y="3223555"/>
            <a:ext cx="313754" cy="1145894"/>
          </a:xfrm>
          <a:prstGeom prst="ellips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0" name="타원 49"/>
          <p:cNvSpPr/>
          <p:nvPr/>
        </p:nvSpPr>
        <p:spPr>
          <a:xfrm rot="17869236">
            <a:off x="6016317" y="2984135"/>
            <a:ext cx="313754" cy="1145894"/>
          </a:xfrm>
          <a:prstGeom prst="ellips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1" name="타원 50"/>
          <p:cNvSpPr/>
          <p:nvPr/>
        </p:nvSpPr>
        <p:spPr>
          <a:xfrm rot="16502668">
            <a:off x="6098245" y="2719607"/>
            <a:ext cx="313754" cy="1145894"/>
          </a:xfrm>
          <a:prstGeom prst="ellips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2" name="이등변 삼각형 51"/>
          <p:cNvSpPr/>
          <p:nvPr/>
        </p:nvSpPr>
        <p:spPr>
          <a:xfrm>
            <a:off x="4288920" y="3312321"/>
            <a:ext cx="234646" cy="487317"/>
          </a:xfrm>
          <a:prstGeom prst="triangle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3" name="타원 52"/>
          <p:cNvSpPr/>
          <p:nvPr/>
        </p:nvSpPr>
        <p:spPr>
          <a:xfrm>
            <a:off x="4247356" y="3185028"/>
            <a:ext cx="288032" cy="294843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4" name="타원 53"/>
          <p:cNvSpPr/>
          <p:nvPr/>
        </p:nvSpPr>
        <p:spPr>
          <a:xfrm rot="15754637">
            <a:off x="3616078" y="2814548"/>
            <a:ext cx="313754" cy="1145894"/>
          </a:xfrm>
          <a:prstGeom prst="ellips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5" name="타원 54"/>
          <p:cNvSpPr/>
          <p:nvPr/>
        </p:nvSpPr>
        <p:spPr>
          <a:xfrm rot="14336860">
            <a:off x="3686914" y="3083418"/>
            <a:ext cx="313754" cy="1145894"/>
          </a:xfrm>
          <a:prstGeom prst="ellipse">
            <a:avLst/>
          </a:prstGeom>
          <a:noFill/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3637070" y="3332449"/>
            <a:ext cx="2740871" cy="1049601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93699" y="4382050"/>
            <a:ext cx="10900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>
                <a:solidFill>
                  <a:srgbClr val="0070C0"/>
                </a:solidFill>
                <a:latin typeface="Calibri"/>
                <a:ea typeface="맑은 고딕" panose="020B0503020000020004" pitchFamily="50" charset="-127"/>
              </a:rPr>
              <a:t>Macro LTE cell</a:t>
            </a:r>
            <a:endParaRPr lang="ko-KR" altLang="en-US" sz="1200" dirty="0">
              <a:solidFill>
                <a:srgbClr val="0070C0"/>
              </a:solidFill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815308" y="3898492"/>
            <a:ext cx="1010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Small NR cell</a:t>
            </a:r>
            <a:endParaRPr lang="ko-KR" altLang="en-US" sz="1200" dirty="0">
              <a:solidFill>
                <a:srgbClr val="C00000"/>
              </a:solidFill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37343" y="3877994"/>
            <a:ext cx="10102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Small NR cell</a:t>
            </a:r>
            <a:endParaRPr lang="ko-KR" altLang="en-US" sz="1200" dirty="0">
              <a:solidFill>
                <a:srgbClr val="C00000"/>
              </a:solidFill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01331" y="3257931"/>
            <a:ext cx="7746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 smtClean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Stadiums</a:t>
            </a:r>
            <a:endParaRPr lang="ko-KR" altLang="en-US" sz="1200" dirty="0">
              <a:solidFill>
                <a:srgbClr val="C00000"/>
              </a:solidFill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695628" y="4865950"/>
            <a:ext cx="1855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Apartment/Condominium</a:t>
            </a:r>
            <a:endParaRPr lang="ko-KR" altLang="en-US" sz="1200" dirty="0">
              <a:solidFill>
                <a:srgbClr val="C00000"/>
              </a:solidFill>
              <a:latin typeface="Calibri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352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MBMS for basic V2X service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832648"/>
          </a:xfrm>
        </p:spPr>
        <p:txBody>
          <a:bodyPr>
            <a:normAutofit fontScale="92500" lnSpcReduction="20000"/>
          </a:bodyPr>
          <a:lstStyle/>
          <a:p>
            <a:pPr lvl="0"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study on V2X concluded that it is feasible to support transport for V2V, V2I/N and V2P services over </a:t>
            </a:r>
            <a:r>
              <a:rPr lang="en-US" altLang="ko-KR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Uu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However, 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capacity problem of LTE MBMS has been identified in TR36.885 for </a:t>
            </a:r>
            <a:r>
              <a:rPr lang="en-US" altLang="ko-KR" dirty="0" err="1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Uu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transport of basic V2X service: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sz="2100" i="1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“Unicast cannot meet the capacity requirements for Urban cases and Freeway cases option 1.“ (ISD for urban = 500m, ISD for Freeway option 1 = 1732m)</a:t>
            </a:r>
          </a:p>
          <a:p>
            <a:pPr lvl="0"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It is useful to use MBMS for support of V2X over </a:t>
            </a:r>
            <a:r>
              <a:rPr lang="en-US" altLang="ko-KR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Uu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 However, NR does not support MBMS service on the radio, yet. Thus, </a:t>
            </a: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basic V2X service provided by MBMS bearers cannot use SCG resource in EN-DC.</a:t>
            </a:r>
          </a:p>
          <a:p>
            <a:pPr lvl="0">
              <a:lnSpc>
                <a:spcPct val="120000"/>
              </a:lnSpc>
            </a:pPr>
            <a:r>
              <a:rPr lang="en-US" altLang="ko-KR" dirty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NR PDSCH designed for unicast could be used to support V2X service </a:t>
            </a:r>
            <a:r>
              <a:rPr lang="en-US" altLang="ko-KR" dirty="0" smtClean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over MBMS as well as </a:t>
            </a:r>
            <a:r>
              <a:rPr lang="en-US" altLang="ko-KR" dirty="0" err="1" smtClean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eMBB</a:t>
            </a:r>
            <a:r>
              <a:rPr lang="en-US" altLang="ko-KR" dirty="0" smtClean="0">
                <a:solidFill>
                  <a:srgbClr val="0070C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US" altLang="ko-KR" dirty="0">
              <a:solidFill>
                <a:srgbClr val="0070C0"/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CoMP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-like solution is already considered in NR PDSCH, noting that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CoMP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based MBMS has been studied in the Rel-14 study on V2X.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Small area of MBMS broadcast should be the main target for V2X, considering that large area of MBMS broadcast is not essential and may cause capacity problem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MBMS based on EPC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832648"/>
          </a:xfrm>
        </p:spPr>
        <p:txBody>
          <a:bodyPr>
            <a:normAutofit/>
          </a:bodyPr>
          <a:lstStyle/>
          <a:p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MBMS is currently based 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on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EPC. Since EPC supports 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no direct interface with NR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RAT, MBMS cannot be supported in standalone NR for the timing being.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NR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gNB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cannot join IP multicast of a MBMS service provided by MBMS CN nodes in EPC. </a:t>
            </a:r>
          </a:p>
        </p:txBody>
      </p:sp>
      <p:sp>
        <p:nvSpPr>
          <p:cNvPr id="29" name="타원 28"/>
          <p:cNvSpPr/>
          <p:nvPr/>
        </p:nvSpPr>
        <p:spPr>
          <a:xfrm>
            <a:off x="1520206" y="5030566"/>
            <a:ext cx="5849507" cy="5040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7030A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MBMS service area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3354664" y="4618088"/>
            <a:ext cx="1224136" cy="504056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LTE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eNB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5550908" y="4639127"/>
            <a:ext cx="1224136" cy="504056"/>
          </a:xfrm>
          <a:prstGeom prst="ellipse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NR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gNB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 flipH="1">
            <a:off x="3867111" y="3665551"/>
            <a:ext cx="144016" cy="952537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5568383" y="3754948"/>
            <a:ext cx="4191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1800" b="0" dirty="0" smtClean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“NR RAT is not connected to EPC for </a:t>
            </a:r>
            <a:r>
              <a:rPr lang="en-US" altLang="ko-KR" sz="1800" b="0" dirty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c</a:t>
            </a:r>
            <a:r>
              <a:rPr lang="en-US" altLang="ko-KR" sz="1800" b="0" dirty="0" smtClean="0">
                <a:solidFill>
                  <a:srgbClr val="C00000"/>
                </a:solidFill>
                <a:latin typeface="Calibri"/>
                <a:ea typeface="맑은 고딕" panose="020B0503020000020004" pitchFamily="50" charset="-127"/>
              </a:rPr>
              <a:t>ontrol plane”</a:t>
            </a:r>
          </a:p>
        </p:txBody>
      </p:sp>
      <p:sp>
        <p:nvSpPr>
          <p:cNvPr id="34" name="구름 33"/>
          <p:cNvSpPr/>
          <p:nvPr/>
        </p:nvSpPr>
        <p:spPr>
          <a:xfrm>
            <a:off x="2761202" y="3019543"/>
            <a:ext cx="2592288" cy="720080"/>
          </a:xfrm>
          <a:prstGeom prst="cloud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EPC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cxnSp>
        <p:nvCxnSpPr>
          <p:cNvPr id="35" name="직선 화살표 연결선 34"/>
          <p:cNvCxnSpPr>
            <a:stCxn id="34" idx="1"/>
            <a:endCxn id="31" idx="0"/>
          </p:cNvCxnSpPr>
          <p:nvPr/>
        </p:nvCxnSpPr>
        <p:spPr>
          <a:xfrm>
            <a:off x="4057346" y="3738856"/>
            <a:ext cx="2105630" cy="900271"/>
          </a:xfrm>
          <a:prstGeom prst="straightConnector1">
            <a:avLst/>
          </a:prstGeom>
          <a:noFill/>
          <a:ln w="9525" cap="flat" cmpd="sng" algn="ctr">
            <a:solidFill>
              <a:srgbClr val="C0504D"/>
            </a:solidFill>
            <a:prstDash val="solid"/>
            <a:tailEnd type="triangle"/>
          </a:ln>
          <a:effectLst/>
        </p:spPr>
      </p:cxnSp>
      <p:sp>
        <p:nvSpPr>
          <p:cNvPr id="36" name="곱셈 기호 35"/>
          <p:cNvSpPr/>
          <p:nvPr/>
        </p:nvSpPr>
        <p:spPr>
          <a:xfrm>
            <a:off x="4782874" y="3775031"/>
            <a:ext cx="864096" cy="864096"/>
          </a:xfrm>
          <a:prstGeom prst="mathMultiply">
            <a:avLst>
              <a:gd name="adj1" fmla="val 10292"/>
            </a:avLst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2017620" y="4639127"/>
            <a:ext cx="1224136" cy="504056"/>
          </a:xfrm>
          <a:prstGeom prst="ellipse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LTE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eNB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cxnSp>
        <p:nvCxnSpPr>
          <p:cNvPr id="38" name="직선 화살표 연결선 37"/>
          <p:cNvCxnSpPr>
            <a:endCxn id="37" idx="0"/>
          </p:cNvCxnSpPr>
          <p:nvPr/>
        </p:nvCxnSpPr>
        <p:spPr>
          <a:xfrm flipH="1">
            <a:off x="2629688" y="3738856"/>
            <a:ext cx="1309431" cy="900271"/>
          </a:xfrm>
          <a:prstGeom prst="straightConnector1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39" name="타원 38"/>
          <p:cNvSpPr/>
          <p:nvPr/>
        </p:nvSpPr>
        <p:spPr>
          <a:xfrm>
            <a:off x="6105128" y="2996952"/>
            <a:ext cx="1224136" cy="504056"/>
          </a:xfrm>
          <a:prstGeom prst="ellipse">
            <a:avLst/>
          </a:prstGeom>
          <a:solidFill>
            <a:srgbClr val="7030A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BM-SC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cxnSp>
        <p:nvCxnSpPr>
          <p:cNvPr id="40" name="직선 화살표 연결선 39"/>
          <p:cNvCxnSpPr>
            <a:stCxn id="39" idx="2"/>
            <a:endCxn id="34" idx="0"/>
          </p:cNvCxnSpPr>
          <p:nvPr/>
        </p:nvCxnSpPr>
        <p:spPr>
          <a:xfrm flipH="1">
            <a:off x="5351330" y="3248980"/>
            <a:ext cx="753798" cy="130603"/>
          </a:xfrm>
          <a:prstGeom prst="straightConnector1">
            <a:avLst/>
          </a:prstGeom>
          <a:noFill/>
          <a:ln w="9525" cap="flat" cmpd="sng" algn="ctr">
            <a:solidFill>
              <a:srgbClr val="7030A0"/>
            </a:solidFill>
            <a:prstDash val="soli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28804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NR MBMS based on EPC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229180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MBMS service can be enabled in NR RAT by 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leveraging LTE </a:t>
            </a:r>
            <a:r>
              <a:rPr lang="en-US" altLang="ko-KR" dirty="0" err="1">
                <a:solidFill>
                  <a:srgbClr val="C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MeNB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based on EPC MBMS architecture in REL-15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MBMS service could be served by unicast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radio bearer over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SCG cells in EN-DC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(probably without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any standard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impact),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if LTE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MeNB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supports MBMS.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However, we need some work to support </a:t>
            </a:r>
            <a:r>
              <a:rPr lang="en-US" altLang="ko-KR" sz="2000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MBMS radio bearer 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over SCG cells in EN-DC</a:t>
            </a:r>
          </a:p>
        </p:txBody>
      </p:sp>
      <p:sp>
        <p:nvSpPr>
          <p:cNvPr id="18" name="타원 17"/>
          <p:cNvSpPr/>
          <p:nvPr/>
        </p:nvSpPr>
        <p:spPr>
          <a:xfrm>
            <a:off x="2699793" y="5823761"/>
            <a:ext cx="4536504" cy="5040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7030A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MBMS service area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cxnSp>
        <p:nvCxnSpPr>
          <p:cNvPr id="19" name="직선 화살표 연결선 18"/>
          <p:cNvCxnSpPr>
            <a:endCxn id="22" idx="0"/>
          </p:cNvCxnSpPr>
          <p:nvPr/>
        </p:nvCxnSpPr>
        <p:spPr>
          <a:xfrm flipH="1">
            <a:off x="3805733" y="4947208"/>
            <a:ext cx="1322353" cy="368557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4560335" y="5053159"/>
            <a:ext cx="10326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b="0" dirty="0" smtClean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NR MBMS</a:t>
            </a:r>
          </a:p>
        </p:txBody>
      </p:sp>
      <p:cxnSp>
        <p:nvCxnSpPr>
          <p:cNvPr id="21" name="직선 화살표 연결선 20"/>
          <p:cNvCxnSpPr>
            <a:stCxn id="27" idx="2"/>
            <a:endCxn id="23" idx="0"/>
          </p:cNvCxnSpPr>
          <p:nvPr/>
        </p:nvCxnSpPr>
        <p:spPr>
          <a:xfrm>
            <a:off x="5104256" y="4934753"/>
            <a:ext cx="970181" cy="409863"/>
          </a:xfrm>
          <a:prstGeom prst="straightConnector1">
            <a:avLst/>
          </a:prstGeom>
          <a:noFill/>
          <a:ln w="9525" cap="flat" cmpd="sng" algn="ctr">
            <a:solidFill>
              <a:srgbClr val="C00000"/>
            </a:solidFill>
            <a:prstDash val="solid"/>
            <a:tailEnd type="triangle"/>
          </a:ln>
          <a:effectLst/>
        </p:spPr>
      </p:cxnSp>
      <p:sp>
        <p:nvSpPr>
          <p:cNvPr id="22" name="모서리가 둥근 직사각형 21"/>
          <p:cNvSpPr/>
          <p:nvPr/>
        </p:nvSpPr>
        <p:spPr>
          <a:xfrm>
            <a:off x="3373685" y="5315765"/>
            <a:ext cx="864096" cy="664505"/>
          </a:xfrm>
          <a:prstGeom prst="roundRect">
            <a:avLst/>
          </a:prstGeom>
          <a:solidFill>
            <a:srgbClr val="4BACC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EN-DC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UE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42389" y="5344616"/>
            <a:ext cx="864096" cy="664505"/>
          </a:xfrm>
          <a:prstGeom prst="roundRect">
            <a:avLst/>
          </a:prstGeom>
          <a:solidFill>
            <a:srgbClr val="F79646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NR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UE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4" name="구름 23"/>
          <p:cNvSpPr/>
          <p:nvPr/>
        </p:nvSpPr>
        <p:spPr>
          <a:xfrm>
            <a:off x="2699792" y="3140968"/>
            <a:ext cx="2100103" cy="864079"/>
          </a:xfrm>
          <a:prstGeom prst="cloud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EPC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5548405" y="3251044"/>
            <a:ext cx="1224136" cy="504056"/>
          </a:xfrm>
          <a:prstGeom prst="ellipse">
            <a:avLst/>
          </a:prstGeom>
          <a:solidFill>
            <a:srgbClr val="7030A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BM-SC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768988" y="4455609"/>
            <a:ext cx="889627" cy="479145"/>
          </a:xfrm>
          <a:prstGeom prst="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MeNB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4659442" y="4455608"/>
            <a:ext cx="889627" cy="479145"/>
          </a:xfrm>
          <a:prstGeom prst="rect">
            <a:avLst/>
          </a:prstGeom>
          <a:solidFill>
            <a:srgbClr val="C0504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</a:rPr>
              <a:t>SgNB</a:t>
            </a:r>
            <a:endParaRPr kumimoji="0" lang="ko-KR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00295" y="4095569"/>
            <a:ext cx="8467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auto" latinLnBrk="0">
              <a:spcBef>
                <a:spcPts val="0"/>
              </a:spcBef>
              <a:spcAft>
                <a:spcPts val="0"/>
              </a:spcAft>
            </a:pPr>
            <a:r>
              <a:rPr lang="en-US" altLang="ko-KR" sz="2000" b="0" dirty="0" smtClean="0">
                <a:solidFill>
                  <a:prstClr val="black"/>
                </a:solidFill>
                <a:latin typeface="Calibri"/>
                <a:ea typeface="맑은 고딕" panose="020B0503020000020004" pitchFamily="50" charset="-127"/>
              </a:rPr>
              <a:t>EN-DC</a:t>
            </a:r>
          </a:p>
        </p:txBody>
      </p:sp>
      <p:sp>
        <p:nvSpPr>
          <p:cNvPr id="29" name="아래쪽 화살표 28"/>
          <p:cNvSpPr/>
          <p:nvPr/>
        </p:nvSpPr>
        <p:spPr>
          <a:xfrm rot="5400000">
            <a:off x="4982609" y="3103117"/>
            <a:ext cx="290952" cy="805253"/>
          </a:xfrm>
          <a:prstGeom prst="downArrow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  <p:sp>
        <p:nvSpPr>
          <p:cNvPr id="30" name="아래쪽 화살표 29"/>
          <p:cNvSpPr/>
          <p:nvPr/>
        </p:nvSpPr>
        <p:spPr>
          <a:xfrm rot="20173299">
            <a:off x="3803092" y="3909930"/>
            <a:ext cx="290952" cy="544410"/>
          </a:xfrm>
          <a:prstGeom prst="downArrow">
            <a:avLst/>
          </a:prstGeom>
          <a:solidFill>
            <a:sysClr val="window" lastClr="FFFFFF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767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The L1 design agreed by RAN1 will support broadcast on NR PDSCH from multiple TRPs only with very minor impact. No additional L1 channel is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needed for small area MBMS broadcast.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marL="265112" lvl="1" indent="0" latinLnBrk="0">
              <a:spcAft>
                <a:spcPts val="0"/>
              </a:spcAft>
              <a:buNone/>
            </a:pPr>
            <a:r>
              <a:rPr lang="en-GB" altLang="ko-KR" b="1" dirty="0" smtClean="0">
                <a:latin typeface="Times" panose="02020603050405020304" pitchFamily="18" charset="0"/>
                <a:cs typeface="굴림" panose="020B0600000101010101" pitchFamily="50" charset="-127"/>
              </a:rPr>
              <a:t>    </a:t>
            </a:r>
            <a:r>
              <a:rPr lang="en-GB" altLang="ko-KR" b="1" u="sng" dirty="0" smtClean="0">
                <a:latin typeface="Times" panose="02020603050405020304" pitchFamily="18" charset="0"/>
                <a:cs typeface="굴림" panose="020B0600000101010101" pitchFamily="50" charset="-127"/>
              </a:rPr>
              <a:t>RAN1 agreement on </a:t>
            </a:r>
            <a:r>
              <a:rPr lang="en-GB" altLang="ko-KR" b="1" u="sng" dirty="0">
                <a:latin typeface="Times" panose="02020603050405020304" pitchFamily="18" charset="0"/>
                <a:cs typeface="굴림" panose="020B0600000101010101" pitchFamily="50" charset="-127"/>
              </a:rPr>
              <a:t>NR reception:</a:t>
            </a:r>
            <a:endParaRPr lang="ko-KR" altLang="ko-KR" b="1" u="sng" dirty="0">
              <a:latin typeface="맑은 고딕" panose="020B0503020000020004" pitchFamily="50" charset="-127"/>
              <a:cs typeface="굴림" panose="020B0600000101010101" pitchFamily="50" charset="-127"/>
            </a:endParaRPr>
          </a:p>
          <a:p>
            <a:pPr marL="950912" lvl="1" indent="-228600" latinLnBrk="0">
              <a:spcAft>
                <a:spcPts val="0"/>
              </a:spcAft>
            </a:pPr>
            <a:r>
              <a:rPr lang="en-GB" altLang="ko-KR" i="1" dirty="0" smtClean="0">
                <a:latin typeface="Times" panose="02020603050405020304" pitchFamily="18" charset="0"/>
                <a:cs typeface="굴림" panose="020B0600000101010101" pitchFamily="50" charset="-127"/>
              </a:rPr>
              <a:t>Single </a:t>
            </a:r>
            <a:r>
              <a:rPr lang="en-GB" altLang="ko-KR" i="1" dirty="0">
                <a:latin typeface="Times" panose="02020603050405020304" pitchFamily="18" charset="0"/>
                <a:cs typeface="굴림" panose="020B0600000101010101" pitchFamily="50" charset="-127"/>
              </a:rPr>
              <a:t>NR-PDCCH schedules single NR-PDSCH where separate layers are transmitted from separate TRPs</a:t>
            </a:r>
            <a:endParaRPr lang="ko-KR" altLang="ko-KR" i="1" dirty="0">
              <a:latin typeface="맑은 고딕" panose="020B0503020000020004" pitchFamily="50" charset="-127"/>
              <a:cs typeface="굴림" panose="020B0600000101010101" pitchFamily="50" charset="-127"/>
            </a:endParaRPr>
          </a:p>
          <a:p>
            <a:pPr marL="950912" lvl="1" indent="-228600" latinLnBrk="0">
              <a:spcAft>
                <a:spcPts val="0"/>
              </a:spcAft>
            </a:pPr>
            <a:r>
              <a:rPr lang="en-GB" altLang="ko-KR" i="1" dirty="0" smtClean="0">
                <a:latin typeface="Times" panose="02020603050405020304" pitchFamily="18" charset="0"/>
                <a:cs typeface="굴림" panose="020B0600000101010101" pitchFamily="50" charset="-127"/>
              </a:rPr>
              <a:t>Multiple </a:t>
            </a:r>
            <a:r>
              <a:rPr lang="en-GB" altLang="ko-KR" i="1" dirty="0">
                <a:latin typeface="Times" panose="02020603050405020304" pitchFamily="18" charset="0"/>
                <a:cs typeface="굴림" panose="020B0600000101010101" pitchFamily="50" charset="-127"/>
              </a:rPr>
              <a:t>NR-PDCCHs each scheduling a respective NR-PDSCH where each NR-PDSCH is transmitted from a separate TRP </a:t>
            </a:r>
            <a:endParaRPr lang="ko-KR" altLang="ko-KR" i="1" dirty="0">
              <a:latin typeface="Times" panose="02020603050405020304" pitchFamily="18" charset="0"/>
              <a:cs typeface="굴림" panose="020B0600000101010101" pitchFamily="50" charset="-127"/>
            </a:endParaRPr>
          </a:p>
          <a:p>
            <a:pPr marL="950912" lvl="1" indent="-228600" latinLnBrk="0">
              <a:spcAft>
                <a:spcPts val="0"/>
              </a:spcAft>
            </a:pPr>
            <a:r>
              <a:rPr lang="en-GB" altLang="ko-KR" i="1" dirty="0">
                <a:latin typeface="Times" panose="02020603050405020304" pitchFamily="18" charset="0"/>
                <a:cs typeface="굴림" panose="020B0600000101010101" pitchFamily="50" charset="-127"/>
              </a:rPr>
              <a:t>Note: the case of single NR-PDCCH schedules single NR-PDSCH where each layer is transmitted from all TRPs jointly can be done in a spec-transparent manner</a:t>
            </a:r>
            <a:endParaRPr lang="ko-KR" altLang="ko-KR" i="1" dirty="0">
              <a:latin typeface="Times" panose="02020603050405020304" pitchFamily="18" charset="0"/>
              <a:cs typeface="굴림" panose="020B0600000101010101" pitchFamily="50" charset="-127"/>
            </a:endParaRPr>
          </a:p>
          <a:p>
            <a:pPr marL="1408112" lvl="1" indent="-228600" latinLnBrk="0">
              <a:spcAft>
                <a:spcPts val="0"/>
              </a:spcAft>
            </a:pPr>
            <a:r>
              <a:rPr lang="en-GB" altLang="ko-KR" i="1" dirty="0" smtClean="0">
                <a:latin typeface="Times" panose="02020603050405020304" pitchFamily="18" charset="0"/>
                <a:cs typeface="굴림" panose="020B0600000101010101" pitchFamily="50" charset="-127"/>
              </a:rPr>
              <a:t>Note</a:t>
            </a:r>
            <a:r>
              <a:rPr lang="en-GB" altLang="ko-KR" i="1" dirty="0">
                <a:latin typeface="Times" panose="02020603050405020304" pitchFamily="18" charset="0"/>
                <a:cs typeface="굴림" panose="020B0600000101010101" pitchFamily="50" charset="-127"/>
              </a:rPr>
              <a:t>: CSI feedback details for the above case can be discussed separately</a:t>
            </a:r>
            <a:endParaRPr lang="ko-KR" altLang="ko-KR" i="1" dirty="0">
              <a:latin typeface="Times" panose="02020603050405020304" pitchFamily="18" charset="0"/>
              <a:cs typeface="굴림" panose="020B0600000101010101" pitchFamily="50" charset="-127"/>
            </a:endParaRPr>
          </a:p>
          <a:p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MBMS transmission on NR PDSCH from the same </a:t>
            </a:r>
            <a:r>
              <a:rPr lang="en-US" altLang="ko-KR" dirty="0" err="1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gNB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could be quickly specified in REL-15 for basic V2X service and </a:t>
            </a:r>
            <a:r>
              <a:rPr lang="en-US" altLang="ko-KR" dirty="0" err="1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eMBB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use cases.</a:t>
            </a:r>
            <a:endParaRPr lang="ko-KR" altLang="en-US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NR </a:t>
            </a:r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PDSCH design for MBMS</a:t>
            </a:r>
            <a:endParaRPr lang="ko-KR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07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WI objectives</a:t>
            </a:r>
            <a:endParaRPr lang="en-US" altLang="ko-K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25658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Specify MCCH/MTCH mapped to PDSCH over NR SCG cells (RAN2, RAN1)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Specify 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mapping LTE MBMS EPS bearer onto NR radio bearer (RAN2, RAN3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)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Enable </a:t>
            </a: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‘basic’ NR MBMS transmissions on PDSCH (RAN1, RAN2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Specify necessary signaling for MBMS transmission (RAN2, RAN3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)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01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  <a:cs typeface="Calibri" panose="020F0502020204030204" pitchFamily="34" charset="0"/>
              </a:rPr>
              <a:t>Work Plan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5832648"/>
          </a:xfrm>
        </p:spPr>
        <p:txBody>
          <a:bodyPr>
            <a:normAutofit/>
          </a:bodyPr>
          <a:lstStyle/>
          <a:p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Approve this work for REL-15</a:t>
            </a: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0.5 TU per meeting is requested for RAN1, RAN2 and RAN3, assuming that LTE MBMS is considered as a baseline.</a:t>
            </a:r>
          </a:p>
          <a:p>
            <a:r>
              <a:rPr lang="en-US" altLang="ko-KR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Initially focus on EN-DC UE operation </a:t>
            </a:r>
            <a:r>
              <a:rPr lang="en-US" altLang="ko-KR" dirty="0" smtClean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in Rel-15</a:t>
            </a:r>
            <a:endParaRPr lang="en-US" altLang="ko-KR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RAN can further discuss whether or not to support MBMS in Standalone NR by leveraging LTE </a:t>
            </a:r>
            <a:r>
              <a:rPr lang="en-US" altLang="ko-KR" sz="2000" dirty="0" err="1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eNB</a:t>
            </a:r>
            <a:r>
              <a:rPr lang="en-US" altLang="ko-KR" sz="2000" dirty="0"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connected to MBMS GW in EPC</a:t>
            </a:r>
            <a:endParaRPr lang="en-US" altLang="ko-KR" sz="2400" dirty="0"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76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14932</TotalTime>
  <Words>908</Words>
  <Application>Microsoft Office PowerPoint</Application>
  <PresentationFormat>A4 용지(210x297mm)</PresentationFormat>
  <Paragraphs>80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0" baseType="lpstr">
      <vt:lpstr>HY그래픽M</vt:lpstr>
      <vt:lpstr>굴림</vt:lpstr>
      <vt:lpstr>돋움</vt:lpstr>
      <vt:lpstr>맑은 고딕</vt:lpstr>
      <vt:lpstr>Arial</vt:lpstr>
      <vt:lpstr>Calibri</vt:lpstr>
      <vt:lpstr>Tahoma</vt:lpstr>
      <vt:lpstr>Times</vt:lpstr>
      <vt:lpstr>Wingdings</vt:lpstr>
      <vt:lpstr>2014_WTS_PPT양식_Beta_r1</vt:lpstr>
      <vt:lpstr>Motivation for New WI  MBMS support for  non-standalone NR</vt:lpstr>
      <vt:lpstr>Motivations</vt:lpstr>
      <vt:lpstr>MBMS in a hot spot</vt:lpstr>
      <vt:lpstr>MBMS for basic V2X service</vt:lpstr>
      <vt:lpstr>MBMS based on EPC</vt:lpstr>
      <vt:lpstr>NR MBMS based on EPC</vt:lpstr>
      <vt:lpstr>NR PDSCH design for MBMS</vt:lpstr>
      <vt:lpstr>Potential WI objectives</vt:lpstr>
      <vt:lpstr>Work Plan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LEE Young Dae/Advanced Communication Standard Team(youngdae.lee@lge.com)</cp:lastModifiedBy>
  <cp:revision>484</cp:revision>
  <dcterms:created xsi:type="dcterms:W3CDTF">2014-06-23T02:51:18Z</dcterms:created>
  <dcterms:modified xsi:type="dcterms:W3CDTF">2017-05-29T07:42:46Z</dcterms:modified>
</cp:coreProperties>
</file>