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78" r:id="rId5"/>
    <p:sldId id="260" r:id="rId6"/>
    <p:sldId id="284" r:id="rId7"/>
    <p:sldId id="302" r:id="rId8"/>
    <p:sldId id="333" r:id="rId9"/>
    <p:sldId id="331" r:id="rId10"/>
    <p:sldId id="332" r:id="rId11"/>
    <p:sldId id="313" r:id="rId12"/>
    <p:sldId id="314" r:id="rId13"/>
    <p:sldId id="315" r:id="rId14"/>
    <p:sldId id="266" r:id="rId15"/>
    <p:sldId id="267" r:id="rId16"/>
    <p:sldId id="275" r:id="rId17"/>
    <p:sldId id="276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epak" initials="d" lastIdx="1" clrIdx="0"/>
  <p:cmAuthor id="2" name="Deepak P M" initials="DP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852" y="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/home/deepak/work/Intern%20docs/Resul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Adaptation of transmitted SSBs in a burst</a:t>
            </a:r>
          </a:p>
        </c:rich>
      </c:tx>
      <c:layout>
        <c:manualLayout>
          <c:xMode val="edge"/>
          <c:yMode val="edge"/>
          <c:x val="0.152733564013841"/>
          <c:y val="2.48082995038340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en-US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956401384082999"/>
          <c:y val="0.25416666666666698"/>
          <c:w val="0.65146020761245704"/>
          <c:h val="0.54500000000000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"Energy Saving"</c:f>
              <c:strCache>
                <c:ptCount val="1"/>
                <c:pt idx="0">
                  <c:v>Energy Saving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[Results.xlsx]Sheet1!$F$30:$F$31</c:f>
              <c:numCache>
                <c:formatCode>0%</c:formatCode>
                <c:ptCount val="2"/>
                <c:pt idx="0">
                  <c:v>0.1</c:v>
                </c:pt>
                <c:pt idx="1">
                  <c:v>0.2</c:v>
                </c:pt>
              </c:numCache>
            </c:numRef>
          </c:cat>
          <c:val>
            <c:numRef>
              <c:f>[Results.xlsx]Sheet1!$G$30:$H$30</c:f>
              <c:numCache>
                <c:formatCode>0.00%</c:formatCode>
                <c:ptCount val="2"/>
                <c:pt idx="0">
                  <c:v>0.3518</c:v>
                </c:pt>
                <c:pt idx="1">
                  <c:v>0.31919999999999998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19-40A5-BAD0-431D50A76E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806118"/>
        <c:axId val="417208880"/>
      </c:barChart>
      <c:lineChart>
        <c:grouping val="standard"/>
        <c:varyColors val="0"/>
        <c:ser>
          <c:idx val="1"/>
          <c:order val="1"/>
          <c:tx>
            <c:strRef>
              <c:f>"Throughput loss"</c:f>
              <c:strCache>
                <c:ptCount val="1"/>
                <c:pt idx="0">
                  <c:v>Throughput loss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[Results.xlsx]Sheet1!$G$31:$H$31</c:f>
              <c:numCache>
                <c:formatCode>General</c:formatCode>
                <c:ptCount val="2"/>
                <c:pt idx="0">
                  <c:v>-16.8</c:v>
                </c:pt>
                <c:pt idx="1">
                  <c:v>-15.89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919-40A5-BAD0-431D50A76E2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8672157"/>
        <c:axId val="445759215"/>
      </c:lineChart>
      <c:catAx>
        <c:axId val="679806118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Load</a:t>
                </a:r>
              </a:p>
            </c:rich>
          </c:tx>
          <c:layout>
            <c:manualLayout>
              <c:xMode val="edge"/>
              <c:yMode val="edge"/>
              <c:x val="0.47294117647058798"/>
              <c:y val="0.841961108605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0" vertOverflow="ellipsis" vert="horz" wrap="square" anchor="ctr" anchorCtr="1"/>
            <a:lstStyle/>
            <a:p>
              <a:pPr defTabSz="914400"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N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7208880"/>
        <c:crosses val="autoZero"/>
        <c:auto val="0"/>
        <c:lblAlgn val="ctr"/>
        <c:lblOffset val="100"/>
        <c:tickLblSkip val="1"/>
        <c:noMultiLvlLbl val="0"/>
      </c:catAx>
      <c:valAx>
        <c:axId val="417208880"/>
        <c:scaling>
          <c:orientation val="minMax"/>
          <c:max val="0.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Energy Saving Gain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0" vertOverflow="ellipsis" vert="horz" wrap="square" anchor="ctr" anchorCtr="1"/>
            <a:lstStyle/>
            <a:p>
              <a:pPr defTabSz="914400"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9806118"/>
        <c:crosses val="autoZero"/>
        <c:crossBetween val="between"/>
        <c:majorUnit val="0.1"/>
        <c:minorUnit val="0.02"/>
      </c:valAx>
      <c:catAx>
        <c:axId val="268672157"/>
        <c:scaling>
          <c:orientation val="minMax"/>
        </c:scaling>
        <c:delete val="1"/>
        <c:axPos val="b"/>
        <c:majorTickMark val="out"/>
        <c:minorTickMark val="none"/>
        <c:tickLblPos val="nextTo"/>
        <c:crossAx val="445759215"/>
        <c:crosses val="autoZero"/>
        <c:auto val="1"/>
        <c:lblAlgn val="ctr"/>
        <c:lblOffset val="100"/>
        <c:noMultiLvlLbl val="0"/>
      </c:catAx>
      <c:valAx>
        <c:axId val="445759215"/>
        <c:scaling>
          <c:orientation val="minMax"/>
        </c:scaling>
        <c:delete val="0"/>
        <c:axPos val="r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Throughput loss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0" vertOverflow="ellipsis" vert="horz" wrap="square" anchor="ctr" anchorCtr="1"/>
            <a:lstStyle/>
            <a:p>
              <a:pPr defTabSz="914400"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N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67215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930795847750899"/>
          <c:y val="0.91655390166892203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0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Freeform: Shap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2" name="Freeform: Shap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14679" y="-11176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3" y="1327150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pc="-1" dirty="0">
                <a:solidFill>
                  <a:srgbClr val="C00000"/>
                </a:solidFill>
                <a:latin typeface="Calibri"/>
              </a:rPr>
              <a:t>Views on Network Energy Saving for Rel. 20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24" y="4591371"/>
            <a:ext cx="1828093" cy="769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26419" y="294098"/>
            <a:ext cx="2065020" cy="4603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IN" sz="2400" b="1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RP-250653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직사각형 2"/>
          <p:cNvSpPr/>
          <p:nvPr/>
        </p:nvSpPr>
        <p:spPr>
          <a:xfrm>
            <a:off x="193053" y="181797"/>
            <a:ext cx="7618941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3GPP TSG RAN #107                                                                                                     </a:t>
            </a:r>
            <a:endParaRPr lang="en-US" altLang="ko-KR" b="1" i="1" dirty="0">
              <a:solidFill>
                <a:srgbClr val="6B6B6B"/>
              </a:solidFill>
              <a:latin typeface="Arial" panose="02080604020202020204" pitchFamily="34" charset="0"/>
              <a:cs typeface="Arial" panose="02080604020202020204" pitchFamily="34" charset="0"/>
            </a:endParaRP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Incheon, Korea, March 12-14, 2025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Agenda Item:	15.2.7.2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Source: CEWiT</a:t>
            </a:r>
            <a:endParaRPr lang="en-US" altLang="ko-KR" b="1" i="1" dirty="0">
              <a:solidFill>
                <a:srgbClr val="6B6B6B"/>
              </a:solidFill>
              <a:latin typeface="Arial" panose="02080604020202020204" pitchFamily="34" charset="0"/>
              <a:cs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10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285240"/>
            <a:ext cx="10954192" cy="523732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endParaRPr lang="en-US" altLang="en-GB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455940" y="866753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Adaptation: </a:t>
            </a:r>
          </a:p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endParaRPr lang="en-US" sz="2800" spc="-1" dirty="0">
              <a:solidFill>
                <a:srgbClr val="C00000"/>
              </a:solidFill>
              <a:latin typeface="Calibri"/>
            </a:endParaRPr>
          </a:p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Proposal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0574" y="2049808"/>
            <a:ext cx="10084904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Specify p</a:t>
            </a:r>
            <a:r>
              <a:rPr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rocedures and signaling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methods </a:t>
            </a:r>
            <a:r>
              <a:rPr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for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extending Cell DTX/DRX operation to common signals in </a:t>
            </a:r>
            <a:r>
              <a:rPr lang="en-IN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multi cell scenario </a:t>
            </a: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Transmission of SSBs with certain periodicities within active period of cell DTX/DRX pattern and no transmission in non active period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Increasing reliability of activation/deactivation of cell DTX/DRX pattern</a:t>
            </a:r>
            <a:endParaRPr lang="en-GB" strike="sngStrike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11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18795" y="2002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  <a:ea typeface="DejaVu Sans" panose="020B0603030804020204"/>
                <a:sym typeface="+mn-ea"/>
              </a:rPr>
              <a:t>Enhancements for SSB adaptation within a burst:</a:t>
            </a:r>
            <a:endParaRPr lang="en-US" sz="2800" strike="noStrike" spc="-1" dirty="0">
              <a:solidFill>
                <a:srgbClr val="C00000"/>
              </a:solidFill>
              <a:latin typeface="Calibri"/>
              <a:ea typeface="DejaVu Sans" panose="020B0603030804020204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394970" y="872721"/>
            <a:ext cx="11402060" cy="540829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286385" indent="-285750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75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sz="175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Rel. 19 SSB adaptation is at SSB burst level with minimum flexibility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75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Number of SSBs and SSB indices are same in SSB burst with higher and lower periodicities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1750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The network conditions (E.g., load, UE arrival rate, etc.) can vary across SSB beams within a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1750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Dynamic switching to lower/higher periodicity may not be needed for all beams within a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175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86385" lvl="0" indent="-285750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75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19 SSB adaptation should be extended to SSB beams within a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1750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Number of SSBs and SSB indices in SSB bursts with lower and higher periodicities can be different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750" spc="-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175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daptation of SSBs within a burst was discussed in Rel.19 and dropped due to time constraints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sz="1750" dirty="0">
                <a:latin typeface="Times New Roman" panose="02020603050405020304" pitchFamily="18" charset="0"/>
                <a:ea typeface="DengXian" panose="02010600030101010101" pitchFamily="2" charset="-122"/>
              </a:rPr>
              <a:t>Adapting number of beams within SSB burst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sz="1750" dirty="0">
                <a:latin typeface="Times New Roman" panose="02020603050405020304" pitchFamily="18" charset="0"/>
                <a:ea typeface="DengXian" panose="02010600030101010101" pitchFamily="2" charset="-122"/>
              </a:rPr>
              <a:t>Periodicity adaptation for SSB beams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sz="1750" dirty="0">
                <a:latin typeface="Times New Roman" panose="02020603050405020304" pitchFamily="18" charset="0"/>
                <a:ea typeface="DengXian" panose="02010600030101010101" pitchFamily="2" charset="-122"/>
              </a:rPr>
              <a:t>Impact on legacy UE is minimum, if enabled for multi carrier scenario and for SSB configuration not applicable for legacy UE</a:t>
            </a:r>
            <a:endParaRPr lang="en-GB" sz="1750" b="0" strike="noStrike" spc="-1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61975" y="19135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  <a:ea typeface="DejaVu Sans" panose="020B0603030804020204"/>
                <a:sym typeface="+mn-ea"/>
              </a:rPr>
              <a:t>Enhancements for SSB adaptation within a burst:</a:t>
            </a:r>
            <a:endParaRPr lang="en-US" sz="2800" strike="noStrike" spc="-1" dirty="0">
              <a:solidFill>
                <a:srgbClr val="C00000"/>
              </a:solidFill>
              <a:latin typeface="Calibri"/>
              <a:ea typeface="DejaVu Sans" panose="020B0603030804020204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433705" y="915670"/>
            <a:ext cx="5803322" cy="4175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Performance evaluations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Performance is evaluated in a 21 cell deployment using Energy consumption model with set 1 and category 1 defined in TR. 38.864.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Transmission of SSB burst, with constant number of active beams, with 20ms periodicity is assumed as baseline.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Adaptation includes an always-on SSB burst with 160 ms periodicity and an additional SSB burst with 20 ms periodicity and fewer/no active beams based on load.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Figure 2 represent an average NES gain of 33.5% observed for low and light load scenarios with average throughput degradation of -16.3%.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7298821" y="5097616"/>
            <a:ext cx="44672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Fig. 2: SSB adaptations within a burst</a:t>
            </a:r>
          </a:p>
        </p:txBody>
      </p:sp>
      <p:graphicFrame>
        <p:nvGraphicFramePr>
          <p:cNvPr id="9" name="Chart 8"/>
          <p:cNvGraphicFramePr/>
          <p:nvPr/>
        </p:nvGraphicFramePr>
        <p:xfrm>
          <a:off x="6851364" y="1392084"/>
          <a:ext cx="4914682" cy="3361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728870" y="1576863"/>
            <a:ext cx="10363199" cy="1995012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Extend Rel. 19 SSB time domain adaptations to</a:t>
            </a: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beam(s) within an SSB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Adapt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number of transmitted SSBs and SSB indices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for the SSB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burst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with lower and higher periodicities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methods for extending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SSB time domain adaptations to beam(s) within an SSB burst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728870" y="452391"/>
            <a:ext cx="9430510" cy="832242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80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Enhancements for SSB adaptation within a burst: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80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Proposal 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14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334440" y="20223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Adaptation of Transmission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eception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P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oints</a:t>
            </a:r>
            <a:endParaRPr lang="en-IN" sz="2800" b="1" strike="noStrike" spc="-1" dirty="0">
              <a:latin typeface="Arial"/>
            </a:endParaRPr>
          </a:p>
        </p:txBody>
      </p:sp>
      <p:sp>
        <p:nvSpPr>
          <p:cNvPr id="7" name="CustomShape 1"/>
          <p:cNvSpPr/>
          <p:nvPr/>
        </p:nvSpPr>
        <p:spPr>
          <a:xfrm>
            <a:off x="556591" y="874719"/>
            <a:ext cx="11179469" cy="5520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Multi-transmission/reception point (m-TRP) was introduced in Rel. 16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M-TRP can improve the reliability and throughput, especially in cell edge scenario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1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1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Rel. 18 studied dynamic switching between single TRP and m-TRP operation for NES (Technique C-2)</a:t>
            </a: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Significant energy saving is observed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 in TR 38.864 as given below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Semi-static TRP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adaptation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: 36.9 % ~ 41.6 %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Dynamic TRP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adaptation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: 19.7 % ~ 28.7 %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No impact on legacy UE is foreseen, if implemented for UE specific signals/channels</a:t>
            </a: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Support adaptation of the number of TRPs transmitting and/or receiving signals and channels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Dynamic switching between single-TRP and m-TRP operation based on network condition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methods for adapting </a:t>
            </a: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number of TRPs transmitting and/or receiving signals and channels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974090" lvl="2">
              <a:spcBef>
                <a:spcPts val="400"/>
              </a:spcBef>
              <a:buClr>
                <a:srgbClr val="000000"/>
              </a:buClr>
            </a:pPr>
            <a:endParaRPr lang="en-US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6255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IN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15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594360" y="446405"/>
            <a:ext cx="9427210" cy="141922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Adaptation of Transmission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eception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P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oints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</a:rPr>
              <a:t>: </a:t>
            </a:r>
          </a:p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endParaRPr lang="en-US" sz="2800" b="1" strike="noStrike" spc="-1" dirty="0">
              <a:solidFill>
                <a:srgbClr val="C00000"/>
              </a:solidFill>
              <a:latin typeface="Calibri"/>
            </a:endParaRPr>
          </a:p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1" strike="noStrike" spc="-1" dirty="0">
                <a:solidFill>
                  <a:srgbClr val="C00000"/>
                </a:solidFill>
                <a:latin typeface="Calibri"/>
              </a:rPr>
              <a:t>Proposal 4</a:t>
            </a:r>
          </a:p>
        </p:txBody>
      </p:sp>
      <p:sp>
        <p:nvSpPr>
          <p:cNvPr id="7" name="CustomShape 1"/>
          <p:cNvSpPr/>
          <p:nvPr/>
        </p:nvSpPr>
        <p:spPr>
          <a:xfrm>
            <a:off x="536575" y="1865631"/>
            <a:ext cx="11044555" cy="156337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adaptation of the number of TRPs transmitting and/or receiving signals and channels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Dynamic switching between single-TRP and m-TRP operation based on network condition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methods for adapting </a:t>
            </a: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number of TRPs transmitting and/or receiving signals and channels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16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334440" y="169195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Summary 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2" name="CustomShape 1"/>
          <p:cNvSpPr/>
          <p:nvPr/>
        </p:nvSpPr>
        <p:spPr>
          <a:xfrm>
            <a:off x="334645" y="1512570"/>
            <a:ext cx="5397415" cy="459613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635" lvl="1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Proposal 1: Specify procedures and signaling method(s) for On-demand SSB for IDLE/INACTIVE UE in multi cell scenarios [RAN1/2]</a:t>
            </a:r>
            <a:endParaRPr lang="en-US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UE obtains UL WUS configuration from Anchor Cell, UE transmits UL WUS on Anchor Cell, UE receives on-demand SSB from NES Cell</a:t>
            </a:r>
            <a:endParaRPr lang="en-US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70" lvl="0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US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0" lvl="1">
              <a:spcBef>
                <a:spcPts val="400"/>
              </a:spcBef>
              <a:buClr>
                <a:srgbClr val="002060"/>
              </a:buClr>
              <a:buSzPct val="75000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Proposal 2: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Specify procedures and signaling methods for extending Cell DTX/DRX operation to common signals in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multi cell scenario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Transmission of SSBs with certain periodicities within active period of cell DTX/DRX pattern and no transmission in non active period</a:t>
            </a:r>
            <a:endParaRPr lang="en-US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Increasing reliability of activation/deactivation of cell DTX/DRX pattern</a:t>
            </a:r>
            <a:endParaRPr lang="en-US" strike="sngStrike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None/>
            </a:pPr>
            <a:endParaRPr lang="en-IN" sz="15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0" y="1760560"/>
            <a:ext cx="592773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" indent="0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None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Proposal 3: Extend Rel. 19 SSB time domain adaptations to beam(s) within an SSB burst</a:t>
            </a: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Adapt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the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number of transmitted SSBs and SSB indices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for the SSB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burst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with lower and higher periodicities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methods for extending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SSB time domain adaptations to beam(s) within an SSB burst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35" indent="0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None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Proposal 4: </a:t>
            </a:r>
            <a:r>
              <a:rPr 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Support adaptation of the number of TRPs transmitting and/or receiving signals and channels</a:t>
            </a:r>
            <a:endParaRPr lang="en-GB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Dynamic switching between single-TRP and m-TRP operation based on network condition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methods for adapting </a:t>
            </a: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number of TRPs transmitting and/or receiving signals and channels</a:t>
            </a:r>
            <a:endParaRPr lang="en-US" altLang="en-GB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645" y="767080"/>
            <a:ext cx="9011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NES </a:t>
            </a: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techniques are supported for WI phase in 5G-A in Rel. 20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17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3317875" y="2756535"/>
            <a:ext cx="4476750" cy="67246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54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DejaVu Sans" panose="020B0603030804020204"/>
                <a:cs typeface="Times New Roman" panose="02020603050405020304" pitchFamily="18" charset="0"/>
              </a:rPr>
              <a:t>Thank You</a:t>
            </a:r>
            <a:endParaRPr lang="en-IN" sz="5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5733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Introduction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83577"/>
            <a:ext cx="11125260" cy="511242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Adapting the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transmission/reception procedures at </a:t>
            </a:r>
            <a:r>
              <a:rPr lang="en-US" b="0" strike="noStrike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reduce energy consumption</a:t>
            </a: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traffic condition, UE feedback/assistance information, etc. </a:t>
            </a: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IN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Motivation: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 energy consumption of network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 operational cost and environmental impacts</a:t>
            </a: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studied various energy saving techniques in time, frequency, spatial and power domains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Defined evaluation procedure, metrics and KPIs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Analyzed various energy saving techniques in terms of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saving gains, effect on</a:t>
            </a:r>
            <a:r>
              <a:rPr lang="en-US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legacy operation and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specification impacts.</a:t>
            </a:r>
            <a:endParaRPr lang="en-US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IN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outcome of the study is captured in TR 38.864</a:t>
            </a:r>
          </a:p>
          <a:p>
            <a:pPr marL="457835" lvl="1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State of art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53421"/>
            <a:ext cx="11280120" cy="550605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 focused on</a:t>
            </a: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DTX/DRX pattern for </a:t>
            </a:r>
            <a:r>
              <a:rPr lang="en-US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(Technique A-4)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and activation/deactivation of DTX/DRX pattern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on various signals/channels and UE behavior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spatial elements (Technique C-1)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 adaptation and </a:t>
            </a:r>
            <a:r>
              <a:rPr lang="en-US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TxRu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adaptation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determining the adaptation pattern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Impacts on CSI-RS measurement and reporting framework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 exchanges and UE behavior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Power adaptation (Technique D-1)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determining the adaptation pattern 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Impacts on CSI-RS measurement and reporting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Signaling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exchanges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UE behavior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4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4411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State of art cont’d…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858171"/>
            <a:ext cx="11280120" cy="550605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635" indent="0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None/>
            </a:pPr>
            <a:r>
              <a:rPr lang="en-US" sz="15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19 </a:t>
            </a:r>
            <a:r>
              <a:rPr lang="en-US" sz="15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 focused on</a:t>
            </a:r>
            <a:endParaRPr lang="en-US" sz="15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SSB and PRACH in time domain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Dynamic </a:t>
            </a:r>
            <a:r>
              <a:rPr lang="en-US" sz="15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adjustment of </a:t>
            </a:r>
            <a:r>
              <a:rPr lang="en-US" sz="15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SSB burst periodicity for </a:t>
            </a:r>
            <a:r>
              <a:rPr lang="en-US" sz="15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US" sz="15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based on network conditions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Configuring two SSB patterns: one with large and one with small periodicity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Switching between the SSB patterns based on network condition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of additional PRACH resources.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signalling exchanges for </a:t>
            </a: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dynamic </a:t>
            </a: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activation/deactivation of the additional resources.</a:t>
            </a:r>
          </a:p>
          <a:p>
            <a:pPr marL="1270" lvl="0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US" sz="15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1500" dirty="0">
                <a:effectLst/>
                <a:latin typeface="Times New Roman" panose="02020603050405020304" pitchFamily="18" charset="0"/>
                <a:ea typeface="SimSun" pitchFamily="2" charset="-122"/>
              </a:rPr>
              <a:t>On-demand S</a:t>
            </a:r>
            <a:r>
              <a:rPr lang="en-GB" sz="1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itchFamily="2" charset="-122"/>
              </a:rPr>
              <a:t>SB in </a:t>
            </a:r>
            <a:r>
              <a:rPr lang="en-GB" sz="15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itchFamily="2" charset="-122"/>
              </a:rPr>
              <a:t>SCell</a:t>
            </a:r>
            <a:r>
              <a:rPr lang="en-GB" sz="1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itchFamily="2" charset="-122"/>
              </a:rPr>
              <a:t> for U</a:t>
            </a:r>
            <a:r>
              <a:rPr lang="en-GB" sz="1500" dirty="0">
                <a:effectLst/>
                <a:latin typeface="Times New Roman" panose="02020603050405020304" pitchFamily="18" charset="0"/>
                <a:ea typeface="SimSun" pitchFamily="2" charset="-122"/>
              </a:rPr>
              <a:t>Es in connected mode</a:t>
            </a:r>
            <a:endParaRPr lang="en-US" sz="1500" strike="sng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comprises enabling/disabling transmission of SSB in </a:t>
            </a:r>
            <a:r>
              <a:rPr lang="en-US" sz="1500" spc="-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Scell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by the </a:t>
            </a:r>
            <a:r>
              <a:rPr lang="en-US" sz="1500" spc="-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endParaRPr lang="en-US" sz="1500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 for on-demand SSB </a:t>
            </a:r>
            <a:endParaRPr lang="en-US" sz="1500" strike="sngStrike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and </a:t>
            </a: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 exc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hanges for on-demand SS</a:t>
            </a: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marL="458470" lvl="1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US" sz="15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On-deman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 SIB1 in </a:t>
            </a:r>
            <a:r>
              <a:rPr lang="en-US" sz="1500" spc="-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Scell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for UEs in</a:t>
            </a: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idle/inactive mode</a:t>
            </a:r>
            <a:endParaRPr lang="en-US" sz="1500" strike="sng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 2: UE obtai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 wake up signal (WUS) configuration from Cell A, UE transmits UL WUS on NES Cell, and UE </a:t>
            </a: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receives on-demand SIB1 from NES Cell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</a:t>
            </a: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for On-demand SIB1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 and content of WUS configuration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5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Details on transmission of SIB1 and UE behavior for different scenario.</a:t>
            </a:r>
            <a:endParaRPr lang="en-US" sz="1500" b="0" strike="noStrike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Rel. 20 NES Proposals</a:t>
            </a:r>
            <a:endParaRPr lang="en-IN" sz="4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6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386080" y="5546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On-demand SSB for IDLE/INACTIVE UE</a:t>
            </a:r>
          </a:p>
        </p:txBody>
      </p:sp>
      <p:sp>
        <p:nvSpPr>
          <p:cNvPr id="3" name="CustomShape 1"/>
          <p:cNvSpPr/>
          <p:nvPr/>
        </p:nvSpPr>
        <p:spPr>
          <a:xfrm>
            <a:off x="394970" y="688340"/>
            <a:ext cx="11402060" cy="540829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286385" indent="-285750">
              <a:spcBef>
                <a:spcPts val="480"/>
              </a:spcBef>
              <a:buClr>
                <a:srgbClr val="002060"/>
              </a:buClr>
              <a:buSzPct val="75000"/>
              <a:buFont typeface="Arial" panose="02080604020202020204" pitchFamily="34" charset="0"/>
              <a:buChar char="•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Rel. 19 supports on-d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emand SIB1 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based on UL WUS from UE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Rel. 19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on-demand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SSB is applicable only for NCD SSB and U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Es in connected mode</a:t>
            </a:r>
            <a:endParaRPr lang="en-US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 both cases, the </a:t>
            </a:r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still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need to transmit CD-SSBs periodically (e.g. with 20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periodicity) for synchronization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Reduces sleep time of </a:t>
            </a:r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restricts energy saving gains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Turning off SSB transmissions allows for deeper sleep at the </a:t>
            </a:r>
            <a:r>
              <a:rPr lang="en-US" altLang="zh-CN" dirty="0" err="1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gNB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 and greater NES gain</a:t>
            </a:r>
          </a:p>
          <a:p>
            <a:pPr marL="458470" lvl="1" indent="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None/>
            </a:pPr>
            <a:endParaRPr lang="en-US" altLang="zh-CN" dirty="0">
              <a:solidFill>
                <a:prstClr val="black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286385" indent="-285750">
              <a:spcBef>
                <a:spcPts val="480"/>
              </a:spcBef>
              <a:buClr>
                <a:srgbClr val="002060"/>
              </a:buClr>
              <a:buSzPct val="75000"/>
              <a:buFont typeface="Arial" panose="02080604020202020204" pitchFamily="34" charset="0"/>
              <a:buChar char="•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On-demand SSB for Idle/Inactive UE should be supported in Rel. 20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transmitting SSB based on WUS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Provide significant energy saving gains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as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observed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in TR 38.864, as shown below.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For UEs in RRC_IDLE/INACTIVE without C-DRX and no DL transmission including SSB before WUS reception, NES gains reach 83.7% (52.5%) with Cat-1 (Cat-2) BS power model at zero or low load.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Considered in Rel. 19 and dropped 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due to time constraints and lack of consensus</a:t>
            </a:r>
            <a:endParaRPr lang="en-US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270" lvl="0" indent="0" algn="l">
              <a:spcBef>
                <a:spcPts val="400"/>
              </a:spcBef>
              <a:buClr>
                <a:srgbClr val="000000"/>
              </a:buClr>
              <a:buSzTx/>
              <a:buFont typeface="Calibri"/>
              <a:buNone/>
            </a:pPr>
            <a:endParaRPr lang="en-US" altLang="zh-CN" sz="1800" b="0" strike="sngStrike" dirty="0">
              <a:solidFill>
                <a:prstClr val="black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7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61975" y="19135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  <a:ea typeface="DejaVu Sans" panose="020B0603030804020204"/>
                <a:sym typeface="+mn-ea"/>
              </a:rPr>
              <a:t>On-demand SSB for IDLE/INACTIVE UE</a:t>
            </a:r>
            <a:endParaRPr lang="en-US" sz="2800" strike="noStrike" spc="-1" dirty="0">
              <a:solidFill>
                <a:srgbClr val="C00000"/>
              </a:solidFill>
              <a:latin typeface="Calibri"/>
              <a:ea typeface="DejaVu Sans" panose="020B0603030804020204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561975" y="863600"/>
            <a:ext cx="5846500" cy="563246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28575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On-demand SSB for multi cell scenarios</a:t>
            </a:r>
            <a:r>
              <a:rPr lang="en-US" alt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Extend the On-demand SIB1 framework in Rel. 19 to SSB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NES cell transmitting SSB on request from UE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UE transmit UL-WUS to request 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UE can transmit a UL-WUS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to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NES Cell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or Anchor Cell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The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UE receives WUS configuration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from Anchor Cell.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 err="1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gNB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monitors for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WUS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on NES Cell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based on the configuration.</a:t>
            </a:r>
          </a:p>
          <a:p>
            <a:pPr marL="285750" lvl="0" indent="-284480" algn="l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Tx/>
              <a:buFont typeface="Calibri"/>
              <a:buChar char="◊"/>
            </a:pPr>
            <a:endParaRPr lang="en-GB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4480" algn="l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Tx/>
              <a:buFont typeface="Calibri"/>
              <a:buChar char="◊"/>
            </a:pP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Impact on legacy UE is minimum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altLang="en-GB" spc="-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Legacy UE can use SSB of anchor cell for initial access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altLang="en-GB" spc="-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 case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NES cells not serving legacy UEs</a:t>
            </a:r>
            <a:endParaRPr lang="en-US" b="0" strike="noStrike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119690" y="4576989"/>
            <a:ext cx="446151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Fig. 1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: On-demand SSB in multi cell scenario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995" y="1154992"/>
            <a:ext cx="5193030" cy="31692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8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61975" y="19135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  <a:ea typeface="DejaVu Sans" panose="020B0603030804020204"/>
                <a:sym typeface="+mn-ea"/>
              </a:rPr>
              <a:t>On-demand SSB for IDLE/INACTIVE UE</a:t>
            </a:r>
            <a:endParaRPr lang="en-US" sz="2800" strike="noStrike" spc="-1" dirty="0">
              <a:solidFill>
                <a:srgbClr val="C00000"/>
              </a:solidFill>
              <a:latin typeface="Calibri"/>
              <a:ea typeface="DejaVu Sans" panose="020B0603030804020204"/>
            </a:endParaRPr>
          </a:p>
        </p:txBody>
      </p:sp>
      <p:sp>
        <p:nvSpPr>
          <p:cNvPr id="9" name="CustomShape 1"/>
          <p:cNvSpPr/>
          <p:nvPr/>
        </p:nvSpPr>
        <p:spPr>
          <a:xfrm>
            <a:off x="561975" y="1570990"/>
            <a:ext cx="11362690" cy="23342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63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  <a:sym typeface="+mn-ea"/>
              </a:rPr>
              <a:t>Proposal 1</a:t>
            </a:r>
            <a:endParaRPr lang="en-US" sz="2800" spc="-1" dirty="0">
              <a:solidFill>
                <a:srgbClr val="C00000"/>
              </a:solidFill>
              <a:latin typeface="Calibri"/>
            </a:endParaRPr>
          </a:p>
          <a:p>
            <a:pPr marL="3429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r>
              <a:rPr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pecify procedures and signaling method(s) for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On-demand SSB for IDLE/INACTIVE UE in multi cell</a:t>
            </a:r>
            <a:r>
              <a:rPr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scenarios </a:t>
            </a:r>
            <a:r>
              <a:rPr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[RAN1/2]</a:t>
            </a:r>
            <a:endParaRPr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UE obtains UL WUS configuration from Anchor Cell, UE transmits UL WUS on Anchor Cell, UE receives on-demand SSB from NES Cell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9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807527"/>
            <a:ext cx="11401630" cy="552503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16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Motivation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Rel-18 DTX/DRX is limited to specific signals, such as PDSCH and a subset of PDCCH.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Rel-18 DTX/DRX is not applicable to common signals such as 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Transmissions of common signals reduces sleep time of </a:t>
            </a:r>
            <a:r>
              <a:rPr lang="en-US" altLang="en-GB" sz="16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gNB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Results in frequent switching between active and sleep states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Reduces NES gains significantly</a:t>
            </a:r>
            <a:endParaRPr lang="en-GB" altLang="en-GB" sz="1600" strike="sngStrike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 algn="l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Sparser SSB transmission occasions, when longer periods are enabled, impacts meaurements and performance at UE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Rel. 19 considered adaptation of cell specific signals under certain scenarios (E.g., multi cell scenario, adaptation of NCD SSBs, etc.)</a:t>
            </a: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altLang="en-GB" sz="16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16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Extending Cell DTX/DRX operation to common signals in multi cell scenario should be supported in Rel.20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 multi cell scenarios with Pcell (Anchor cell) and SCells (NES cells) can be considered.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Cell DTX/DRX pattern can be enabled for common signals of </a:t>
            </a:r>
            <a:r>
              <a:rPr lang="en-US" altLang="en-GB" sz="16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SCells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(NES cells)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gNB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transmit SSB only during active period of the cell DTX/DRX pattern and no transmissions during inactive period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Impact on legacy UEs is minimum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legacy UEs can be served by the SSBs in </a:t>
            </a:r>
            <a:r>
              <a:rPr lang="en-US" altLang="en-GB" sz="16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PCell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(Anchor cell)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altLang="en-GB" sz="1600" spc="-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 case </a:t>
            </a:r>
            <a:r>
              <a:rPr lang="en-GB" altLang="en-GB" sz="1600" spc="-1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Scell</a:t>
            </a:r>
            <a:r>
              <a:rPr lang="en-GB" altLang="en-GB" sz="1600" spc="-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NES cell) is not serving legacy UEs</a:t>
            </a:r>
            <a:endParaRPr lang="en-US" sz="1600" b="0" strike="noStrike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455940" y="73296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1849</Words>
  <Application>Microsoft Office PowerPoint</Application>
  <PresentationFormat>Widescreen</PresentationFormat>
  <Paragraphs>215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宋体</vt:lpstr>
      <vt:lpstr>Arial</vt:lpstr>
      <vt:lpstr>Arial Black</vt:lpstr>
      <vt:lpstr>Calibri</vt:lpstr>
      <vt:lpstr>Segoe UI</vt:lpstr>
      <vt:lpstr>Times New Roman</vt:lpstr>
      <vt:lpstr>Wingdings</vt:lpstr>
      <vt:lpstr>Office Theme</vt:lpstr>
      <vt:lpstr>Views on Network Energy Saving for Rel. 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Deepak P M</cp:lastModifiedBy>
  <cp:revision>674</cp:revision>
  <dcterms:created xsi:type="dcterms:W3CDTF">2025-03-03T10:08:30Z</dcterms:created>
  <dcterms:modified xsi:type="dcterms:W3CDTF">2025-03-03T11:26:25Z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1033-11.1.0.11691</vt:lpwstr>
  </property>
  <property fmtid="{D5CDD505-2E9C-101B-9397-08002B2CF9AE}" pid="3" name="ICV">
    <vt:lpwstr/>
  </property>
</Properties>
</file>