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  <Override PartName="/ppt/revisionInfo.xml" ContentType="application/vnd.ms-powerpoint.revisioninfo+xml"/>
  <Override PartName="/ppt/changesInfos/changesInfo1.xml" ContentType="application/vnd.ms-powerpoint.changesinfo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63" r:id="rId4"/>
    <p:sldId id="260" r:id="rId5"/>
    <p:sldId id="264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4190056-0FF4-44DC-A63C-425DCA274C5B}" v="6" dt="2025-01-29T15:11:55.71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298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rad, Seyed Ali" userId="91ea363e-b91a-4b7d-8cf6-ee649c946848" providerId="ADAL" clId="{C4190056-0FF4-44DC-A63C-425DCA274C5B}"/>
    <pc:docChg chg="undo redo custSel modSld sldOrd">
      <pc:chgData name="Arad, Seyed Ali" userId="91ea363e-b91a-4b7d-8cf6-ee649c946848" providerId="ADAL" clId="{C4190056-0FF4-44DC-A63C-425DCA274C5B}" dt="2025-01-29T17:47:22.128" v="1507" actId="20577"/>
      <pc:docMkLst>
        <pc:docMk/>
      </pc:docMkLst>
      <pc:sldChg chg="modSp mod">
        <pc:chgData name="Arad, Seyed Ali" userId="91ea363e-b91a-4b7d-8cf6-ee649c946848" providerId="ADAL" clId="{C4190056-0FF4-44DC-A63C-425DCA274C5B}" dt="2025-01-29T16:31:43.185" v="1442" actId="20577"/>
        <pc:sldMkLst>
          <pc:docMk/>
          <pc:sldMk cId="3421332272" sldId="256"/>
        </pc:sldMkLst>
        <pc:spChg chg="mod">
          <ac:chgData name="Arad, Seyed Ali" userId="91ea363e-b91a-4b7d-8cf6-ee649c946848" providerId="ADAL" clId="{C4190056-0FF4-44DC-A63C-425DCA274C5B}" dt="2025-01-29T16:31:43.185" v="1442" actId="20577"/>
          <ac:spMkLst>
            <pc:docMk/>
            <pc:sldMk cId="3421332272" sldId="256"/>
            <ac:spMk id="2" creationId="{A9947F34-C6EE-3EFD-2CC1-C66688806684}"/>
          </ac:spMkLst>
        </pc:spChg>
        <pc:spChg chg="mod">
          <ac:chgData name="Arad, Seyed Ali" userId="91ea363e-b91a-4b7d-8cf6-ee649c946848" providerId="ADAL" clId="{C4190056-0FF4-44DC-A63C-425DCA274C5B}" dt="2025-01-29T14:20:52.368" v="264" actId="207"/>
          <ac:spMkLst>
            <pc:docMk/>
            <pc:sldMk cId="3421332272" sldId="256"/>
            <ac:spMk id="4" creationId="{231D8916-6EA1-50FB-E291-44A278EF0ACA}"/>
          </ac:spMkLst>
        </pc:spChg>
      </pc:sldChg>
      <pc:sldChg chg="addSp delSp modSp mod">
        <pc:chgData name="Arad, Seyed Ali" userId="91ea363e-b91a-4b7d-8cf6-ee649c946848" providerId="ADAL" clId="{C4190056-0FF4-44DC-A63C-425DCA274C5B}" dt="2025-01-29T17:46:26.193" v="1499" actId="20577"/>
        <pc:sldMkLst>
          <pc:docMk/>
          <pc:sldMk cId="322413719" sldId="257"/>
        </pc:sldMkLst>
        <pc:spChg chg="mod ord">
          <ac:chgData name="Arad, Seyed Ali" userId="91ea363e-b91a-4b7d-8cf6-ee649c946848" providerId="ADAL" clId="{C4190056-0FF4-44DC-A63C-425DCA274C5B}" dt="2025-01-29T16:27:16.455" v="1356"/>
          <ac:spMkLst>
            <pc:docMk/>
            <pc:sldMk cId="322413719" sldId="257"/>
            <ac:spMk id="2" creationId="{CC4FD1E1-322B-7F0B-7732-3BE06013C2C7}"/>
          </ac:spMkLst>
        </pc:spChg>
        <pc:spChg chg="add del mod">
          <ac:chgData name="Arad, Seyed Ali" userId="91ea363e-b91a-4b7d-8cf6-ee649c946848" providerId="ADAL" clId="{C4190056-0FF4-44DC-A63C-425DCA274C5B}" dt="2025-01-29T15:12:36.337" v="836" actId="478"/>
          <ac:spMkLst>
            <pc:docMk/>
            <pc:sldMk cId="322413719" sldId="257"/>
            <ac:spMk id="3" creationId="{AFE267E8-7715-A664-FFA5-AD7D2FB5DDAC}"/>
          </ac:spMkLst>
        </pc:spChg>
        <pc:spChg chg="mod">
          <ac:chgData name="Arad, Seyed Ali" userId="91ea363e-b91a-4b7d-8cf6-ee649c946848" providerId="ADAL" clId="{C4190056-0FF4-44DC-A63C-425DCA274C5B}" dt="2025-01-29T17:46:26.193" v="1499" actId="20577"/>
          <ac:spMkLst>
            <pc:docMk/>
            <pc:sldMk cId="322413719" sldId="257"/>
            <ac:spMk id="7" creationId="{10E24CD7-6490-9DD1-C5E4-CAA7063C8905}"/>
          </ac:spMkLst>
        </pc:spChg>
      </pc:sldChg>
      <pc:sldChg chg="addSp modSp mod ord">
        <pc:chgData name="Arad, Seyed Ali" userId="91ea363e-b91a-4b7d-8cf6-ee649c946848" providerId="ADAL" clId="{C4190056-0FF4-44DC-A63C-425DCA274C5B}" dt="2025-01-29T17:47:22.128" v="1507" actId="20577"/>
        <pc:sldMkLst>
          <pc:docMk/>
          <pc:sldMk cId="1715327367" sldId="260"/>
        </pc:sldMkLst>
        <pc:spChg chg="mod">
          <ac:chgData name="Arad, Seyed Ali" userId="91ea363e-b91a-4b7d-8cf6-ee649c946848" providerId="ADAL" clId="{C4190056-0FF4-44DC-A63C-425DCA274C5B}" dt="2025-01-29T17:47:22.128" v="1507" actId="20577"/>
          <ac:spMkLst>
            <pc:docMk/>
            <pc:sldMk cId="1715327367" sldId="260"/>
            <ac:spMk id="2" creationId="{CC4FD1E1-322B-7F0B-7732-3BE06013C2C7}"/>
          </ac:spMkLst>
        </pc:spChg>
        <pc:spChg chg="add mod">
          <ac:chgData name="Arad, Seyed Ali" userId="91ea363e-b91a-4b7d-8cf6-ee649c946848" providerId="ADAL" clId="{C4190056-0FF4-44DC-A63C-425DCA274C5B}" dt="2025-01-29T17:47:10.858" v="1505" actId="207"/>
          <ac:spMkLst>
            <pc:docMk/>
            <pc:sldMk cId="1715327367" sldId="260"/>
            <ac:spMk id="3" creationId="{7ADC15F3-961B-230C-4A80-407D47D69EE8}"/>
          </ac:spMkLst>
        </pc:spChg>
        <pc:spChg chg="add mod">
          <ac:chgData name="Arad, Seyed Ali" userId="91ea363e-b91a-4b7d-8cf6-ee649c946848" providerId="ADAL" clId="{C4190056-0FF4-44DC-A63C-425DCA274C5B}" dt="2025-01-29T15:11:18.566" v="823"/>
          <ac:spMkLst>
            <pc:docMk/>
            <pc:sldMk cId="1715327367" sldId="260"/>
            <ac:spMk id="4" creationId="{1FD4C570-3BE1-EE98-8401-7B9BA0E5FACF}"/>
          </ac:spMkLst>
        </pc:spChg>
        <pc:spChg chg="add mod">
          <ac:chgData name="Arad, Seyed Ali" userId="91ea363e-b91a-4b7d-8cf6-ee649c946848" providerId="ADAL" clId="{C4190056-0FF4-44DC-A63C-425DCA274C5B}" dt="2025-01-29T15:11:51.945" v="829"/>
          <ac:spMkLst>
            <pc:docMk/>
            <pc:sldMk cId="1715327367" sldId="260"/>
            <ac:spMk id="5" creationId="{C9E6F006-E6A7-3918-72E6-71A3121D97CE}"/>
          </ac:spMkLst>
        </pc:spChg>
        <pc:spChg chg="mod">
          <ac:chgData name="Arad, Seyed Ali" userId="91ea363e-b91a-4b7d-8cf6-ee649c946848" providerId="ADAL" clId="{C4190056-0FF4-44DC-A63C-425DCA274C5B}" dt="2025-01-29T17:47:07.697" v="1504" actId="207"/>
          <ac:spMkLst>
            <pc:docMk/>
            <pc:sldMk cId="1715327367" sldId="260"/>
            <ac:spMk id="6" creationId="{00000000-0000-0000-0000-000000000000}"/>
          </ac:spMkLst>
        </pc:spChg>
        <pc:spChg chg="mod">
          <ac:chgData name="Arad, Seyed Ali" userId="91ea363e-b91a-4b7d-8cf6-ee649c946848" providerId="ADAL" clId="{C4190056-0FF4-44DC-A63C-425DCA274C5B}" dt="2025-01-29T15:17:28.778" v="868" actId="1036"/>
          <ac:spMkLst>
            <pc:docMk/>
            <pc:sldMk cId="1715327367" sldId="260"/>
            <ac:spMk id="8" creationId="{00000000-0000-0000-0000-000000000000}"/>
          </ac:spMkLst>
        </pc:spChg>
        <pc:spChg chg="mod">
          <ac:chgData name="Arad, Seyed Ali" userId="91ea363e-b91a-4b7d-8cf6-ee649c946848" providerId="ADAL" clId="{C4190056-0FF4-44DC-A63C-425DCA274C5B}" dt="2025-01-29T15:17:28.778" v="868" actId="1036"/>
          <ac:spMkLst>
            <pc:docMk/>
            <pc:sldMk cId="1715327367" sldId="260"/>
            <ac:spMk id="9" creationId="{00000000-0000-0000-0000-000000000000}"/>
          </ac:spMkLst>
        </pc:spChg>
        <pc:spChg chg="mod">
          <ac:chgData name="Arad, Seyed Ali" userId="91ea363e-b91a-4b7d-8cf6-ee649c946848" providerId="ADAL" clId="{C4190056-0FF4-44DC-A63C-425DCA274C5B}" dt="2025-01-29T15:17:28.778" v="868" actId="1036"/>
          <ac:spMkLst>
            <pc:docMk/>
            <pc:sldMk cId="1715327367" sldId="260"/>
            <ac:spMk id="32" creationId="{00000000-0000-0000-0000-000000000000}"/>
          </ac:spMkLst>
        </pc:spChg>
        <pc:spChg chg="mod">
          <ac:chgData name="Arad, Seyed Ali" userId="91ea363e-b91a-4b7d-8cf6-ee649c946848" providerId="ADAL" clId="{C4190056-0FF4-44DC-A63C-425DCA274C5B}" dt="2025-01-29T15:17:28.778" v="868" actId="1036"/>
          <ac:spMkLst>
            <pc:docMk/>
            <pc:sldMk cId="1715327367" sldId="260"/>
            <ac:spMk id="78" creationId="{00000000-0000-0000-0000-000000000000}"/>
          </ac:spMkLst>
        </pc:spChg>
        <pc:spChg chg="mod">
          <ac:chgData name="Arad, Seyed Ali" userId="91ea363e-b91a-4b7d-8cf6-ee649c946848" providerId="ADAL" clId="{C4190056-0FF4-44DC-A63C-425DCA274C5B}" dt="2025-01-29T15:17:28.778" v="868" actId="1036"/>
          <ac:spMkLst>
            <pc:docMk/>
            <pc:sldMk cId="1715327367" sldId="260"/>
            <ac:spMk id="79" creationId="{00000000-0000-0000-0000-000000000000}"/>
          </ac:spMkLst>
        </pc:spChg>
        <pc:spChg chg="mod">
          <ac:chgData name="Arad, Seyed Ali" userId="91ea363e-b91a-4b7d-8cf6-ee649c946848" providerId="ADAL" clId="{C4190056-0FF4-44DC-A63C-425DCA274C5B}" dt="2025-01-29T15:17:28.778" v="868" actId="1036"/>
          <ac:spMkLst>
            <pc:docMk/>
            <pc:sldMk cId="1715327367" sldId="260"/>
            <ac:spMk id="80" creationId="{00000000-0000-0000-0000-000000000000}"/>
          </ac:spMkLst>
        </pc:spChg>
        <pc:spChg chg="mod">
          <ac:chgData name="Arad, Seyed Ali" userId="91ea363e-b91a-4b7d-8cf6-ee649c946848" providerId="ADAL" clId="{C4190056-0FF4-44DC-A63C-425DCA274C5B}" dt="2025-01-29T15:17:28.778" v="868" actId="1036"/>
          <ac:spMkLst>
            <pc:docMk/>
            <pc:sldMk cId="1715327367" sldId="260"/>
            <ac:spMk id="81" creationId="{00000000-0000-0000-0000-000000000000}"/>
          </ac:spMkLst>
        </pc:spChg>
        <pc:grpChg chg="mod">
          <ac:chgData name="Arad, Seyed Ali" userId="91ea363e-b91a-4b7d-8cf6-ee649c946848" providerId="ADAL" clId="{C4190056-0FF4-44DC-A63C-425DCA274C5B}" dt="2025-01-29T15:17:28.778" v="868" actId="1036"/>
          <ac:grpSpMkLst>
            <pc:docMk/>
            <pc:sldMk cId="1715327367" sldId="260"/>
            <ac:grpSpMk id="10" creationId="{00000000-0000-0000-0000-000000000000}"/>
          </ac:grpSpMkLst>
        </pc:grpChg>
        <pc:grpChg chg="mod">
          <ac:chgData name="Arad, Seyed Ali" userId="91ea363e-b91a-4b7d-8cf6-ee649c946848" providerId="ADAL" clId="{C4190056-0FF4-44DC-A63C-425DCA274C5B}" dt="2025-01-29T15:17:28.778" v="868" actId="1036"/>
          <ac:grpSpMkLst>
            <pc:docMk/>
            <pc:sldMk cId="1715327367" sldId="260"/>
            <ac:grpSpMk id="33" creationId="{00000000-0000-0000-0000-000000000000}"/>
          </ac:grpSpMkLst>
        </pc:grpChg>
        <pc:grpChg chg="mod">
          <ac:chgData name="Arad, Seyed Ali" userId="91ea363e-b91a-4b7d-8cf6-ee649c946848" providerId="ADAL" clId="{C4190056-0FF4-44DC-A63C-425DCA274C5B}" dt="2025-01-29T15:17:28.778" v="868" actId="1036"/>
          <ac:grpSpMkLst>
            <pc:docMk/>
            <pc:sldMk cId="1715327367" sldId="260"/>
            <ac:grpSpMk id="55" creationId="{00000000-0000-0000-0000-000000000000}"/>
          </ac:grpSpMkLst>
        </pc:grpChg>
        <pc:picChg chg="mod">
          <ac:chgData name="Arad, Seyed Ali" userId="91ea363e-b91a-4b7d-8cf6-ee649c946848" providerId="ADAL" clId="{C4190056-0FF4-44DC-A63C-425DCA274C5B}" dt="2025-01-29T15:17:28.778" v="868" actId="1036"/>
          <ac:picMkLst>
            <pc:docMk/>
            <pc:sldMk cId="1715327367" sldId="260"/>
            <ac:picMk id="7" creationId="{00000000-0000-0000-0000-000000000000}"/>
          </ac:picMkLst>
        </pc:picChg>
      </pc:sldChg>
      <pc:sldChg chg="modSp mod ord">
        <pc:chgData name="Arad, Seyed Ali" userId="91ea363e-b91a-4b7d-8cf6-ee649c946848" providerId="ADAL" clId="{C4190056-0FF4-44DC-A63C-425DCA274C5B}" dt="2025-01-29T16:16:43.489" v="1031" actId="20577"/>
        <pc:sldMkLst>
          <pc:docMk/>
          <pc:sldMk cId="4202630676" sldId="263"/>
        </pc:sldMkLst>
        <pc:spChg chg="mod">
          <ac:chgData name="Arad, Seyed Ali" userId="91ea363e-b91a-4b7d-8cf6-ee649c946848" providerId="ADAL" clId="{C4190056-0FF4-44DC-A63C-425DCA274C5B}" dt="2025-01-29T16:16:43.489" v="1031" actId="20577"/>
          <ac:spMkLst>
            <pc:docMk/>
            <pc:sldMk cId="4202630676" sldId="263"/>
            <ac:spMk id="2" creationId="{CC4FD1E1-322B-7F0B-7732-3BE06013C2C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6CEAA4-BCEC-41A0-8FB0-7142A769CC1D}" type="datetimeFigureOut">
              <a:rPr lang="en-GB" smtClean="0"/>
              <a:t>28/02/2025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53CF6A-7C46-4DF0-9B0B-D692A0448E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57177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53CF6A-7C46-4DF0-9B0B-D692A0448EB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51008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CE386-E60C-241B-1523-47AD6FAF39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15A846A-5853-1B76-7DE2-E7C35CFD0A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C7A050-654F-99CE-C5B3-C3BA486B2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28/02/2025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B8AD4B-EEBF-1DB4-A993-F66D9DC304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55710D-BD9A-1D5A-B541-9DF7D28C35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8632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8671B0-0FCD-7206-5C03-11E3125D7E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4EB948-2623-F8B8-FF28-5F2B767814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2706B0-F9C3-8EFC-7D41-7651E36CA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28/02/2025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3642C5-A477-69A4-CA75-9BB04EA36A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B1DA23-EDAD-3929-CB8C-E2365B75E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727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25EF9B-55AA-F7B4-CAAF-AFFE2BDCA1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7945E3-FD96-847E-C81B-FFF901E6AA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D57451-A6CC-5218-76A8-3876AEABA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28/02/2025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E14AFE-F94D-5B9C-47BE-8FB08E964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34533C-5B8E-54B5-2AF8-A038E936E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619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9E56B4-E600-460F-4044-BB61E1294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E162E1-1F2D-EFFD-B48F-6624A88D81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9E0ABA-1C41-33A1-259F-F457A8CC9D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28/02/2025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0CE5BD-C740-1173-69B8-060C06FA4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BA283B-8717-E49D-F66E-791BC2D3D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4411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4096ED-98A7-FBA9-8C80-88DCA96A81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86526C-A2F9-7C15-500E-CAFEBE4A22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8268DE-B396-514E-48D1-B6FF37027B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28/02/2025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9AA20D-75A1-691A-6BF7-CE58484A5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F1C9C4-2384-C922-244C-4B73521AD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38010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6DAE4-B6DC-3005-A174-97F269692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0D2087-599C-2EFA-8B91-5577C60B0D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E66F44-9C4C-5B0F-F39C-1C71F778FB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BDEC09-69A1-40F4-2661-196B8D401F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28/02/2025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4CE260-0AAA-3C7E-38C7-F42B59051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F065F6-6A63-3821-7295-451E59437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998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0B9A2-AF37-F5F1-A5BD-B33707C929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175178-DFC4-51C0-BE21-1114C81CBD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1B995A-33E8-8AE4-13C2-E8687FBC72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287C90-4D30-D26C-23BF-624E6F86F8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7BC418-E2C5-0F74-800F-C27B16415F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8CB4E0E-DDD0-DC1C-CAF5-C541DEBC85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28/02/2025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33ED44-4F18-55C9-5050-F8F78B47F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2B7AF51-BB02-369A-E320-813D01402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7816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C857BB-2624-09C2-4B44-9BC5F5CB7A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9BA819-8C5E-7DF3-F0F2-42F552F18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28/02/2025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95AC5CA-C186-F5FA-8E07-65169C743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0C9873-A9B7-B610-D4CE-2D449E22D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5074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A6E3607-AD27-7F38-BA6D-D3A332F74C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28/02/2025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31B2877-087F-FE8A-CA33-594C8FA30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48E7E6-B719-35BC-A645-BF53991FB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3090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69F0E4-7848-1FA1-0D76-FE99C3223C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1D116C-08F0-CE40-12C3-036536B1E2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B25FCD-22A4-0991-DB36-FC49102AEA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C9D650-2D1F-0254-D4AD-5EB5E7135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28/02/2025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FFE94E-E886-987F-060D-35C796732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8A97E3-8BED-8F33-B374-870552096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1546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8A978D-D02B-30D8-F94B-42457FB84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686A8A1-D0F3-88B8-2248-F1843B2CC2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8768FF-7876-60E8-AC91-A25FC17CE0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F7DB8A-5D7A-2386-CEC8-ECEF6E2A4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28/02/2025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8E17E2-BEDF-C0AA-9967-233596500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47E1BC-82D0-A15B-44A3-11676217D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449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CA6B1C-D188-0694-B311-67AF439CF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C76051-1F3B-4C4D-9E3F-8F704D8285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9BFCCE-843B-DA8D-AE3B-AEA0A66ABC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C4627B-12BE-453E-B5A4-FF83EA9D1B5E}" type="datetimeFigureOut">
              <a:rPr lang="en-GB" smtClean="0"/>
              <a:t>28/02/2025</a:t>
            </a:fld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235088-0035-D8D6-3496-08A18D7C12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748DAB4-7E88-1090-69B4-84ED3A1F1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2093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47F34-C6EE-3EFD-2CC1-C666888066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9086" y="1122363"/>
            <a:ext cx="10149840" cy="2387600"/>
          </a:xfrm>
        </p:spPr>
        <p:txBody>
          <a:bodyPr>
            <a:normAutofit/>
          </a:bodyPr>
          <a:lstStyle/>
          <a:p>
            <a:r>
              <a:rPr lang="en-US" sz="4000" b="1" dirty="0"/>
              <a:t>Motivation for low-band carrier aggregation via switching enhancement in Rel-20</a:t>
            </a:r>
            <a:endParaRPr lang="en-GB" sz="4000" b="1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1D8916-6EA1-50FB-E291-44A278EF0ACA}"/>
              </a:ext>
            </a:extLst>
          </p:cNvPr>
          <p:cNvSpPr txBox="1">
            <a:spLocks/>
          </p:cNvSpPr>
          <p:nvPr/>
        </p:nvSpPr>
        <p:spPr>
          <a:xfrm>
            <a:off x="650288" y="433895"/>
            <a:ext cx="6572784" cy="76324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3GPP TSG </a:t>
            </a:r>
            <a:r>
              <a:rPr lang="en-US" dirty="0" smtClean="0">
                <a:solidFill>
                  <a:schemeClr val="tx1"/>
                </a:solidFill>
              </a:rPr>
              <a:t>RAN </a:t>
            </a:r>
            <a:r>
              <a:rPr lang="en-US" dirty="0" smtClean="0">
                <a:solidFill>
                  <a:schemeClr val="tx1"/>
                </a:solidFill>
              </a:rPr>
              <a:t>Plenary </a:t>
            </a:r>
            <a:r>
              <a:rPr lang="en-US" dirty="0">
                <a:solidFill>
                  <a:schemeClr val="tx1"/>
                </a:solidFill>
              </a:rPr>
              <a:t>Meeting #</a:t>
            </a:r>
            <a:r>
              <a:rPr lang="en-US" dirty="0" smtClean="0">
                <a:solidFill>
                  <a:schemeClr val="tx1"/>
                </a:solidFill>
              </a:rPr>
              <a:t>107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it-IT" dirty="0" smtClean="0">
                <a:solidFill>
                  <a:schemeClr val="tx1"/>
                </a:solidFill>
              </a:rPr>
              <a:t>Incheon, South Korea, Mar 12-14, </a:t>
            </a:r>
            <a:r>
              <a:rPr lang="it-IT" dirty="0">
                <a:solidFill>
                  <a:schemeClr val="tx1"/>
                </a:solidFill>
              </a:rPr>
              <a:t>2025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370464B3-6800-451F-B0C4-68FC0CE39F5D}"/>
              </a:ext>
            </a:extLst>
          </p:cNvPr>
          <p:cNvSpPr txBox="1">
            <a:spLocks/>
          </p:cNvSpPr>
          <p:nvPr/>
        </p:nvSpPr>
        <p:spPr>
          <a:xfrm>
            <a:off x="650287" y="4155147"/>
            <a:ext cx="10837902" cy="229553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Agenda Item </a:t>
            </a:r>
            <a:r>
              <a:rPr lang="en-US" dirty="0" smtClean="0">
                <a:solidFill>
                  <a:schemeClr val="tx1"/>
                </a:solidFill>
              </a:rPr>
              <a:t>15.3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it-IT" dirty="0">
                <a:solidFill>
                  <a:schemeClr val="tx1"/>
                </a:solidFill>
              </a:rPr>
              <a:t>Source: TELUS, </a:t>
            </a:r>
            <a:r>
              <a:rPr lang="it-IT" dirty="0" smtClean="0">
                <a:solidFill>
                  <a:schemeClr val="tx1"/>
                </a:solidFill>
              </a:rPr>
              <a:t>Bell Mobility, </a:t>
            </a:r>
            <a:r>
              <a:rPr lang="it-IT" dirty="0" smtClean="0">
                <a:solidFill>
                  <a:schemeClr val="tx1"/>
                </a:solidFill>
              </a:rPr>
              <a:t>Murata, AT&amp;T</a:t>
            </a:r>
            <a:r>
              <a:rPr lang="it-IT" dirty="0">
                <a:solidFill>
                  <a:schemeClr val="tx1"/>
                </a:solidFill>
              </a:rPr>
              <a:t>, BT plc</a:t>
            </a:r>
            <a:r>
              <a:rPr lang="it-IT" dirty="0" smtClean="0">
                <a:solidFill>
                  <a:schemeClr val="tx1"/>
                </a:solidFill>
              </a:rPr>
              <a:t>, </a:t>
            </a:r>
            <a:r>
              <a:rPr lang="it-IT" dirty="0" smtClean="0">
                <a:solidFill>
                  <a:schemeClr val="tx1"/>
                </a:solidFill>
              </a:rPr>
              <a:t>Apple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023C63C1-3E8B-0F9C-3A8E-E52ED1FCA69F}"/>
              </a:ext>
            </a:extLst>
          </p:cNvPr>
          <p:cNvSpPr txBox="1">
            <a:spLocks/>
          </p:cNvSpPr>
          <p:nvPr/>
        </p:nvSpPr>
        <p:spPr>
          <a:xfrm>
            <a:off x="10106526" y="433895"/>
            <a:ext cx="1381663" cy="44195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RP-250569</a:t>
            </a:r>
            <a:endParaRPr lang="it-IT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332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FD1E1-322B-7F0B-7732-3BE06013C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015" y="306462"/>
            <a:ext cx="10515600" cy="461547"/>
          </a:xfrm>
        </p:spPr>
        <p:txBody>
          <a:bodyPr>
            <a:noAutofit/>
          </a:bodyPr>
          <a:lstStyle/>
          <a:p>
            <a:r>
              <a:rPr lang="en-US" sz="3200" b="1" dirty="0"/>
              <a:t>Rel-19 </a:t>
            </a:r>
            <a:r>
              <a:rPr lang="en-US" sz="3200" b="1" dirty="0" err="1"/>
              <a:t>NR_LBCA_Sw</a:t>
            </a:r>
            <a:r>
              <a:rPr lang="en-US" sz="3200" b="1" dirty="0"/>
              <a:t> WI status and its evolution</a:t>
            </a:r>
            <a:endParaRPr lang="en-GB" sz="3200" b="1" dirty="0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0E24CD7-6490-9DD1-C5E4-CAA7063C8905}"/>
              </a:ext>
            </a:extLst>
          </p:cNvPr>
          <p:cNvSpPr txBox="1">
            <a:spLocks/>
          </p:cNvSpPr>
          <p:nvPr/>
        </p:nvSpPr>
        <p:spPr>
          <a:xfrm>
            <a:off x="773015" y="1032095"/>
            <a:ext cx="10634351" cy="53958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2400" dirty="0"/>
              <a:t>Current Status:</a:t>
            </a:r>
          </a:p>
          <a:p>
            <a:pPr lvl="1">
              <a:spcAft>
                <a:spcPts val="600"/>
              </a:spcAft>
            </a:pPr>
            <a:r>
              <a:rPr lang="en-US" sz="2000" dirty="0"/>
              <a:t>In Rel-19 3GPP approved new WI (</a:t>
            </a:r>
            <a:r>
              <a:rPr lang="en-US" sz="2000" dirty="0" err="1"/>
              <a:t>NR_LBCA_Sw</a:t>
            </a:r>
            <a:r>
              <a:rPr lang="en-US" sz="2000" dirty="0"/>
              <a:t>) to enable low band-low band CA via switching [1]</a:t>
            </a:r>
          </a:p>
          <a:p>
            <a:pPr lvl="1">
              <a:spcAft>
                <a:spcPts val="600"/>
              </a:spcAft>
            </a:pPr>
            <a:r>
              <a:rPr lang="en-US" sz="2000" dirty="0"/>
              <a:t>One CA combination approved for FDD + SDL low-band carrier aggregation </a:t>
            </a:r>
            <a:r>
              <a:rPr lang="en-US" sz="2000" dirty="0" smtClean="0"/>
              <a:t>(CA_n5A-n29A)</a:t>
            </a:r>
            <a:endParaRPr lang="en-US" sz="2000" dirty="0"/>
          </a:p>
          <a:p>
            <a:pPr lvl="1">
              <a:spcAft>
                <a:spcPts val="600"/>
              </a:spcAft>
            </a:pPr>
            <a:r>
              <a:rPr lang="en-US" sz="2000" dirty="0"/>
              <a:t>Five additional combinations identified as candidates of interest, including FDD + FDD combinations, to be handled via basket WI approach [2]</a:t>
            </a:r>
          </a:p>
          <a:p>
            <a:pPr lvl="1">
              <a:spcAft>
                <a:spcPts val="600"/>
              </a:spcAft>
            </a:pPr>
            <a:r>
              <a:rPr lang="en-US" sz="2000" dirty="0"/>
              <a:t>Carrier switching solution:</a:t>
            </a:r>
          </a:p>
          <a:p>
            <a:pPr lvl="2">
              <a:spcAft>
                <a:spcPts val="600"/>
              </a:spcAft>
            </a:pPr>
            <a:r>
              <a:rPr lang="en-US" sz="1800" dirty="0"/>
              <a:t>Semi-static RRC-based solution has been adopted [1]</a:t>
            </a:r>
          </a:p>
          <a:p>
            <a:pPr lvl="2">
              <a:spcAft>
                <a:spcPts val="600"/>
              </a:spcAft>
            </a:pPr>
            <a:r>
              <a:rPr lang="en-US" sz="1800" dirty="0"/>
              <a:t>While not optimum, this solution was mainly adopted to reduce RAN1 impact in Rel-19</a:t>
            </a:r>
          </a:p>
          <a:p>
            <a:pPr>
              <a:spcBef>
                <a:spcPts val="1800"/>
              </a:spcBef>
              <a:spcAft>
                <a:spcPts val="600"/>
              </a:spcAft>
            </a:pPr>
            <a:r>
              <a:rPr lang="en-US" sz="2400" dirty="0"/>
              <a:t>Proposed evolution in Rel-20: </a:t>
            </a:r>
          </a:p>
          <a:p>
            <a:pPr lvl="1">
              <a:spcAft>
                <a:spcPts val="600"/>
              </a:spcAft>
            </a:pPr>
            <a:r>
              <a:rPr lang="en-US" sz="2000" dirty="0" smtClean="0"/>
              <a:t>Non-RRC </a:t>
            </a:r>
            <a:r>
              <a:rPr lang="en-US" sz="2000" dirty="0" smtClean="0"/>
              <a:t>based </a:t>
            </a:r>
            <a:r>
              <a:rPr lang="en-US" sz="2000" dirty="0"/>
              <a:t>switching </a:t>
            </a:r>
            <a:r>
              <a:rPr lang="en-US" sz="2000" dirty="0" smtClean="0"/>
              <a:t>solution</a:t>
            </a:r>
          </a:p>
          <a:p>
            <a:pPr lvl="1">
              <a:spcAft>
                <a:spcPts val="600"/>
              </a:spcAft>
            </a:pPr>
            <a:r>
              <a:rPr lang="en-CA" sz="2000" dirty="0" smtClean="0"/>
              <a:t>Dual DL solution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24137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FD1E1-322B-7F0B-7732-3BE06013C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25467"/>
            <a:ext cx="10515600" cy="531886"/>
          </a:xfrm>
        </p:spPr>
        <p:txBody>
          <a:bodyPr>
            <a:normAutofit/>
          </a:bodyPr>
          <a:lstStyle/>
          <a:p>
            <a:r>
              <a:rPr lang="en-US" sz="3200" b="1" dirty="0"/>
              <a:t>Scenarios where this solution is applicable</a:t>
            </a:r>
            <a:endParaRPr lang="en-GB" sz="32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592" y="2026920"/>
            <a:ext cx="5901924" cy="265393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2069" y="2026920"/>
            <a:ext cx="5757031" cy="269203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9388" y="5102659"/>
            <a:ext cx="4246653" cy="119508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715495" y="6250577"/>
            <a:ext cx="19064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 smtClean="0"/>
              <a:t>Dual DL solution illustration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2026306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FD1E1-322B-7F0B-7732-3BE06013C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5080"/>
            <a:ext cx="10515600" cy="531886"/>
          </a:xfrm>
        </p:spPr>
        <p:txBody>
          <a:bodyPr>
            <a:normAutofit/>
          </a:bodyPr>
          <a:lstStyle/>
          <a:p>
            <a:r>
              <a:rPr lang="en-US" sz="3200" b="1" dirty="0"/>
              <a:t>Proposed low-low CA Evolution</a:t>
            </a:r>
            <a:endParaRPr lang="en-GB" sz="3200" b="1" dirty="0"/>
          </a:p>
        </p:txBody>
      </p:sp>
      <p:sp>
        <p:nvSpPr>
          <p:cNvPr id="6" name="Google Shape;556;p12"/>
          <p:cNvSpPr txBox="1"/>
          <p:nvPr/>
        </p:nvSpPr>
        <p:spPr>
          <a:xfrm>
            <a:off x="515983" y="1133203"/>
            <a:ext cx="11040711" cy="120299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108000" tIns="108000" rIns="108000" bIns="108000" anchor="t" anchorCtr="0">
            <a:sp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ourier New" panose="02070309020205020404" pitchFamily="49" charset="0"/>
              <a:buChar char="o"/>
            </a:pPr>
            <a:r>
              <a:rPr lang="en-CA" sz="1600" i="0" u="none" strike="noStrike" cap="none" dirty="0">
                <a:sym typeface="Arial"/>
              </a:rPr>
              <a:t>Device needs to support inter-carrier scheduling: UE monitors PDCCH DCI of FDD Carrier 1, which has scheduling information for both carriers</a:t>
            </a: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ourier New" panose="02070309020205020404" pitchFamily="49" charset="0"/>
              <a:buChar char="o"/>
            </a:pPr>
            <a:r>
              <a:rPr lang="en-CA" sz="1600" i="0" u="none" strike="noStrike" cap="none" dirty="0">
                <a:sym typeface="Arial"/>
              </a:rPr>
              <a:t>Device s</a:t>
            </a:r>
            <a:r>
              <a:rPr lang="en-CA" sz="1600" dirty="0">
                <a:sym typeface="Arial"/>
              </a:rPr>
              <a:t>witches to Carrier 2 based on DCI instruction</a:t>
            </a:r>
            <a:endParaRPr lang="en-CA" sz="1600" i="0" u="none" strike="noStrike" cap="none" dirty="0"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ourier New" panose="02070309020205020404" pitchFamily="49" charset="0"/>
              <a:buChar char="o"/>
            </a:pPr>
            <a:r>
              <a:rPr lang="en-CA" sz="1600" dirty="0"/>
              <a:t>Device switches back to Carrier 1 after scheduled transmission interval of Carrier 2 is finished</a:t>
            </a:r>
            <a:endParaRPr sz="1400" dirty="0"/>
          </a:p>
        </p:txBody>
      </p:sp>
      <p:pic>
        <p:nvPicPr>
          <p:cNvPr id="7" name="Google Shape;557;p12" descr="Smartphone - Free technology icons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380160" y="3586457"/>
            <a:ext cx="507423" cy="432369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Google Shape;558;p12"/>
              <p:cNvSpPr txBox="1"/>
              <p:nvPr/>
            </p:nvSpPr>
            <p:spPr>
              <a:xfrm>
                <a:off x="2509210" y="3165432"/>
                <a:ext cx="1068457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600" b="1" i="0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TTI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</m:ctrlPr>
                      </m:sSubPr>
                      <m:e>
                        <m:r>
                          <a:rPr lang="en-US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𝑵</m:t>
                        </m:r>
                      </m:e>
                      <m:sub>
                        <m:r>
                          <a:rPr lang="en-CA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en-US" sz="1600" b="1" i="0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:</a:t>
                </a:r>
                <a:endParaRPr sz="1600" b="1" i="0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8" name="Google Shape;558;p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09210" y="3165432"/>
                <a:ext cx="1068457" cy="338554"/>
              </a:xfrm>
              <a:prstGeom prst="rect">
                <a:avLst/>
              </a:prstGeom>
              <a:blipFill>
                <a:blip r:embed="rId3"/>
                <a:stretch>
                  <a:fillRect t="-5357" b="-2142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Google Shape;559;p12"/>
              <p:cNvSpPr txBox="1"/>
              <p:nvPr/>
            </p:nvSpPr>
            <p:spPr>
              <a:xfrm>
                <a:off x="5437650" y="3172438"/>
                <a:ext cx="887599" cy="33851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600" b="1" i="0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TTI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</m:ctrlPr>
                      </m:sSubPr>
                      <m:e>
                        <m:r>
                          <a:rPr lang="en-US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𝑵</m:t>
                        </m:r>
                      </m:e>
                      <m:sub>
                        <m:r>
                          <a:rPr lang="en-CA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sz="1600" b="1" i="0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:</a:t>
                </a:r>
                <a:endParaRPr sz="1600" b="1" i="0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9" name="Google Shape;559;p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7650" y="3172438"/>
                <a:ext cx="887599" cy="338514"/>
              </a:xfrm>
              <a:prstGeom prst="rect">
                <a:avLst/>
              </a:prstGeom>
              <a:blipFill>
                <a:blip r:embed="rId4"/>
                <a:stretch>
                  <a:fillRect l="-2055" t="-5357" r="-2055" b="-2142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" name="Google Shape;560;p12"/>
          <p:cNvGrpSpPr/>
          <p:nvPr/>
        </p:nvGrpSpPr>
        <p:grpSpPr>
          <a:xfrm>
            <a:off x="1747709" y="3700330"/>
            <a:ext cx="2466607" cy="2018068"/>
            <a:chOff x="627377" y="2438582"/>
            <a:chExt cx="2595095" cy="2292827"/>
          </a:xfrm>
        </p:grpSpPr>
        <p:grpSp>
          <p:nvGrpSpPr>
            <p:cNvPr id="11" name="Google Shape;561;p12"/>
            <p:cNvGrpSpPr/>
            <p:nvPr/>
          </p:nvGrpSpPr>
          <p:grpSpPr>
            <a:xfrm>
              <a:off x="627377" y="3112589"/>
              <a:ext cx="2595095" cy="822562"/>
              <a:chOff x="561818" y="2381328"/>
              <a:chExt cx="2595095" cy="822562"/>
            </a:xfrm>
          </p:grpSpPr>
          <p:sp>
            <p:nvSpPr>
              <p:cNvPr id="22" name="Google Shape;562;p12"/>
              <p:cNvSpPr/>
              <p:nvPr/>
            </p:nvSpPr>
            <p:spPr>
              <a:xfrm>
                <a:off x="798469" y="2750179"/>
                <a:ext cx="1211815" cy="453711"/>
              </a:xfrm>
              <a:prstGeom prst="rect">
                <a:avLst/>
              </a:prstGeom>
              <a:solidFill>
                <a:srgbClr val="E8E8E8"/>
              </a:solidFill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" name="Google Shape;563;p12"/>
              <p:cNvSpPr/>
              <p:nvPr/>
            </p:nvSpPr>
            <p:spPr>
              <a:xfrm>
                <a:off x="798469" y="2918997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" name="Google Shape;564;p12"/>
              <p:cNvSpPr/>
              <p:nvPr/>
            </p:nvSpPr>
            <p:spPr>
              <a:xfrm>
                <a:off x="1474380" y="2918996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" name="Google Shape;565;p12"/>
              <p:cNvSpPr txBox="1"/>
              <p:nvPr/>
            </p:nvSpPr>
            <p:spPr>
              <a:xfrm>
                <a:off x="561818" y="2381328"/>
                <a:ext cx="1212374" cy="31466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FDD band</a:t>
                </a:r>
                <a:endParaRPr sz="12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" name="Google Shape;566;p12"/>
              <p:cNvSpPr txBox="1"/>
              <p:nvPr/>
            </p:nvSpPr>
            <p:spPr>
              <a:xfrm>
                <a:off x="875822" y="2918996"/>
                <a:ext cx="38343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" name="Google Shape;567;p12"/>
              <p:cNvSpPr txBox="1"/>
              <p:nvPr/>
            </p:nvSpPr>
            <p:spPr>
              <a:xfrm>
                <a:off x="1542758" y="2918995"/>
                <a:ext cx="40427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Rx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" name="Google Shape;568;p12"/>
              <p:cNvSpPr/>
              <p:nvPr/>
            </p:nvSpPr>
            <p:spPr>
              <a:xfrm>
                <a:off x="2070155" y="2750178"/>
                <a:ext cx="989611" cy="453711"/>
              </a:xfrm>
              <a:prstGeom prst="rect">
                <a:avLst/>
              </a:prstGeom>
              <a:solidFill>
                <a:srgbClr val="E8E8E8"/>
              </a:solidFill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" name="Google Shape;569;p12"/>
              <p:cNvSpPr/>
              <p:nvPr/>
            </p:nvSpPr>
            <p:spPr>
              <a:xfrm>
                <a:off x="2180005" y="2918996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" name="Google Shape;570;p12"/>
              <p:cNvSpPr txBox="1"/>
              <p:nvPr/>
            </p:nvSpPr>
            <p:spPr>
              <a:xfrm>
                <a:off x="2109963" y="2381328"/>
                <a:ext cx="1046950" cy="31466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SDL band</a:t>
                </a:r>
                <a:endParaRPr sz="12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" name="Google Shape;571;p12"/>
              <p:cNvSpPr txBox="1"/>
              <p:nvPr/>
            </p:nvSpPr>
            <p:spPr>
              <a:xfrm>
                <a:off x="2257358" y="2918995"/>
                <a:ext cx="40427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Rx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" name="Google Shape;572;p12"/>
            <p:cNvGrpSpPr/>
            <p:nvPr/>
          </p:nvGrpSpPr>
          <p:grpSpPr>
            <a:xfrm>
              <a:off x="1926196" y="2438582"/>
              <a:ext cx="284377" cy="621944"/>
              <a:chOff x="1174566" y="2511258"/>
              <a:chExt cx="284377" cy="621944"/>
            </a:xfrm>
          </p:grpSpPr>
          <p:grpSp>
            <p:nvGrpSpPr>
              <p:cNvPr id="18" name="Google Shape;573;p12"/>
              <p:cNvGrpSpPr/>
              <p:nvPr/>
            </p:nvGrpSpPr>
            <p:grpSpPr>
              <a:xfrm>
                <a:off x="1174566" y="2511258"/>
                <a:ext cx="284377" cy="152400"/>
                <a:chOff x="1174566" y="2511258"/>
                <a:chExt cx="284377" cy="152400"/>
              </a:xfrm>
            </p:grpSpPr>
            <p:cxnSp>
              <p:nvCxnSpPr>
                <p:cNvPr id="20" name="Google Shape;574;p12"/>
                <p:cNvCxnSpPr/>
                <p:nvPr/>
              </p:nvCxnSpPr>
              <p:spPr>
                <a:xfrm>
                  <a:off x="1174566" y="2517978"/>
                  <a:ext cx="136963" cy="143095"/>
                </a:xfrm>
                <a:prstGeom prst="straightConnector1">
                  <a:avLst/>
                </a:prstGeom>
                <a:noFill/>
                <a:ln w="31750" cap="flat" cmpd="sng">
                  <a:solidFill>
                    <a:srgbClr val="3B7FF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21" name="Google Shape;575;p12"/>
                <p:cNvCxnSpPr/>
                <p:nvPr/>
              </p:nvCxnSpPr>
              <p:spPr>
                <a:xfrm rot="10800000" flipH="1">
                  <a:off x="1311529" y="2511258"/>
                  <a:ext cx="147414" cy="152400"/>
                </a:xfrm>
                <a:prstGeom prst="straightConnector1">
                  <a:avLst/>
                </a:prstGeom>
                <a:noFill/>
                <a:ln w="31750" cap="flat" cmpd="sng">
                  <a:solidFill>
                    <a:srgbClr val="3B7FF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cxnSp>
            <p:nvCxnSpPr>
              <p:cNvPr id="19" name="Google Shape;576;p12"/>
              <p:cNvCxnSpPr/>
              <p:nvPr/>
            </p:nvCxnSpPr>
            <p:spPr>
              <a:xfrm>
                <a:off x="1311529" y="2661073"/>
                <a:ext cx="0" cy="472129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C5ADB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sp>
          <p:nvSpPr>
            <p:cNvPr id="13" name="Google Shape;577;p12"/>
            <p:cNvSpPr/>
            <p:nvPr/>
          </p:nvSpPr>
          <p:spPr>
            <a:xfrm>
              <a:off x="1991755" y="3060526"/>
              <a:ext cx="145111" cy="115443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4" name="Google Shape;578;p12"/>
            <p:cNvCxnSpPr>
              <a:stCxn id="13" idx="2"/>
              <a:endCxn id="25" idx="0"/>
            </p:cNvCxnSpPr>
            <p:nvPr/>
          </p:nvCxnSpPr>
          <p:spPr>
            <a:xfrm flipH="1">
              <a:off x="1491958" y="3118248"/>
              <a:ext cx="499797" cy="293712"/>
            </a:xfrm>
            <a:prstGeom prst="straightConnector1">
              <a:avLst/>
            </a:prstGeom>
            <a:noFill/>
            <a:ln w="38100" cap="flat" cmpd="sng">
              <a:solidFill>
                <a:srgbClr val="0C5ADB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5" name="Google Shape;579;p12"/>
            <p:cNvSpPr/>
            <p:nvPr/>
          </p:nvSpPr>
          <p:spPr>
            <a:xfrm>
              <a:off x="1129950" y="4375421"/>
              <a:ext cx="1838541" cy="3559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Transceiver </a:t>
              </a: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6" name="Google Shape;580;p12"/>
            <p:cNvCxnSpPr>
              <a:stCxn id="17" idx="1"/>
              <a:endCxn id="22" idx="2"/>
            </p:cNvCxnSpPr>
            <p:nvPr/>
          </p:nvCxnSpPr>
          <p:spPr>
            <a:xfrm rot="10800000">
              <a:off x="1470054" y="3935097"/>
              <a:ext cx="541800" cy="360600"/>
            </a:xfrm>
            <a:prstGeom prst="straightConnector1">
              <a:avLst/>
            </a:prstGeom>
            <a:noFill/>
            <a:ln w="38100" cap="flat" cmpd="sng">
              <a:solidFill>
                <a:srgbClr val="0C5ADB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7" name="Google Shape;581;p12"/>
            <p:cNvSpPr/>
            <p:nvPr/>
          </p:nvSpPr>
          <p:spPr>
            <a:xfrm>
              <a:off x="1990603" y="4278791"/>
              <a:ext cx="145111" cy="115443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Google Shape;559;p12"/>
              <p:cNvSpPr txBox="1"/>
              <p:nvPr/>
            </p:nvSpPr>
            <p:spPr>
              <a:xfrm>
                <a:off x="8209333" y="3165432"/>
                <a:ext cx="887599" cy="33851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600" b="1" i="0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TTI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</m:ctrlPr>
                      </m:sSubPr>
                      <m:e>
                        <m:r>
                          <a:rPr lang="en-US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𝑵</m:t>
                        </m:r>
                      </m:e>
                      <m:sub>
                        <m:r>
                          <a:rPr lang="en-CA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𝟑</m:t>
                        </m:r>
                      </m:sub>
                    </m:sSub>
                  </m:oMath>
                </a14:m>
                <a:r>
                  <a:rPr lang="en-US" sz="1600" b="1" i="0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:</a:t>
                </a:r>
                <a:endParaRPr sz="1600" b="1" i="0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32" name="Google Shape;559;p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09333" y="3165432"/>
                <a:ext cx="887599" cy="338514"/>
              </a:xfrm>
              <a:prstGeom prst="rect">
                <a:avLst/>
              </a:prstGeom>
              <a:blipFill>
                <a:blip r:embed="rId5"/>
                <a:stretch>
                  <a:fillRect l="-2759" t="-5357" r="-2069" b="-2142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3" name="Google Shape;560;p12"/>
          <p:cNvGrpSpPr/>
          <p:nvPr/>
        </p:nvGrpSpPr>
        <p:grpSpPr>
          <a:xfrm>
            <a:off x="4746462" y="3700330"/>
            <a:ext cx="2149336" cy="2018068"/>
            <a:chOff x="864028" y="2438582"/>
            <a:chExt cx="2261297" cy="2292827"/>
          </a:xfrm>
        </p:grpSpPr>
        <p:grpSp>
          <p:nvGrpSpPr>
            <p:cNvPr id="34" name="Google Shape;561;p12"/>
            <p:cNvGrpSpPr/>
            <p:nvPr/>
          </p:nvGrpSpPr>
          <p:grpSpPr>
            <a:xfrm>
              <a:off x="864028" y="3481439"/>
              <a:ext cx="2261297" cy="453712"/>
              <a:chOff x="798469" y="2750178"/>
              <a:chExt cx="2261297" cy="453712"/>
            </a:xfrm>
          </p:grpSpPr>
          <p:sp>
            <p:nvSpPr>
              <p:cNvPr id="45" name="Google Shape;562;p12"/>
              <p:cNvSpPr/>
              <p:nvPr/>
            </p:nvSpPr>
            <p:spPr>
              <a:xfrm>
                <a:off x="798469" y="2750179"/>
                <a:ext cx="1211815" cy="453711"/>
              </a:xfrm>
              <a:prstGeom prst="rect">
                <a:avLst/>
              </a:prstGeom>
              <a:solidFill>
                <a:srgbClr val="E8E8E8"/>
              </a:solidFill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" name="Google Shape;563;p12"/>
              <p:cNvSpPr/>
              <p:nvPr/>
            </p:nvSpPr>
            <p:spPr>
              <a:xfrm>
                <a:off x="798469" y="2918997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" name="Google Shape;564;p12"/>
              <p:cNvSpPr/>
              <p:nvPr/>
            </p:nvSpPr>
            <p:spPr>
              <a:xfrm>
                <a:off x="1474380" y="2918996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" name="Google Shape;566;p12"/>
              <p:cNvSpPr txBox="1"/>
              <p:nvPr/>
            </p:nvSpPr>
            <p:spPr>
              <a:xfrm>
                <a:off x="875822" y="2918996"/>
                <a:ext cx="38343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0" name="Google Shape;567;p12"/>
              <p:cNvSpPr txBox="1"/>
              <p:nvPr/>
            </p:nvSpPr>
            <p:spPr>
              <a:xfrm>
                <a:off x="1542758" y="2918995"/>
                <a:ext cx="40427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Rx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" name="Google Shape;568;p12"/>
              <p:cNvSpPr/>
              <p:nvPr/>
            </p:nvSpPr>
            <p:spPr>
              <a:xfrm>
                <a:off x="2070155" y="2750178"/>
                <a:ext cx="989611" cy="453711"/>
              </a:xfrm>
              <a:prstGeom prst="rect">
                <a:avLst/>
              </a:prstGeom>
              <a:solidFill>
                <a:srgbClr val="E8E8E8"/>
              </a:solidFill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" name="Google Shape;569;p12"/>
              <p:cNvSpPr/>
              <p:nvPr/>
            </p:nvSpPr>
            <p:spPr>
              <a:xfrm>
                <a:off x="2180005" y="2918996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" name="Google Shape;571;p12"/>
              <p:cNvSpPr txBox="1"/>
              <p:nvPr/>
            </p:nvSpPr>
            <p:spPr>
              <a:xfrm>
                <a:off x="2257358" y="2918995"/>
                <a:ext cx="40427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Rx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5" name="Google Shape;572;p12"/>
            <p:cNvGrpSpPr/>
            <p:nvPr/>
          </p:nvGrpSpPr>
          <p:grpSpPr>
            <a:xfrm>
              <a:off x="1926196" y="2438582"/>
              <a:ext cx="284377" cy="621944"/>
              <a:chOff x="1174566" y="2511258"/>
              <a:chExt cx="284377" cy="621944"/>
            </a:xfrm>
          </p:grpSpPr>
          <p:grpSp>
            <p:nvGrpSpPr>
              <p:cNvPr id="41" name="Google Shape;573;p12"/>
              <p:cNvGrpSpPr/>
              <p:nvPr/>
            </p:nvGrpSpPr>
            <p:grpSpPr>
              <a:xfrm>
                <a:off x="1174566" y="2511258"/>
                <a:ext cx="284377" cy="152400"/>
                <a:chOff x="1174566" y="2511258"/>
                <a:chExt cx="284377" cy="152400"/>
              </a:xfrm>
            </p:grpSpPr>
            <p:cxnSp>
              <p:nvCxnSpPr>
                <p:cNvPr id="43" name="Google Shape;574;p12"/>
                <p:cNvCxnSpPr/>
                <p:nvPr/>
              </p:nvCxnSpPr>
              <p:spPr>
                <a:xfrm>
                  <a:off x="1174566" y="2517978"/>
                  <a:ext cx="136963" cy="143095"/>
                </a:xfrm>
                <a:prstGeom prst="straightConnector1">
                  <a:avLst/>
                </a:prstGeom>
                <a:noFill/>
                <a:ln w="31750" cap="flat" cmpd="sng">
                  <a:solidFill>
                    <a:srgbClr val="3B7FF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44" name="Google Shape;575;p12"/>
                <p:cNvCxnSpPr/>
                <p:nvPr/>
              </p:nvCxnSpPr>
              <p:spPr>
                <a:xfrm rot="10800000" flipH="1">
                  <a:off x="1311529" y="2511258"/>
                  <a:ext cx="147414" cy="152400"/>
                </a:xfrm>
                <a:prstGeom prst="straightConnector1">
                  <a:avLst/>
                </a:prstGeom>
                <a:noFill/>
                <a:ln w="31750" cap="flat" cmpd="sng">
                  <a:solidFill>
                    <a:srgbClr val="3B7FF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cxnSp>
            <p:nvCxnSpPr>
              <p:cNvPr id="42" name="Google Shape;576;p12"/>
              <p:cNvCxnSpPr/>
              <p:nvPr/>
            </p:nvCxnSpPr>
            <p:spPr>
              <a:xfrm>
                <a:off x="1311529" y="2661073"/>
                <a:ext cx="0" cy="472129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C5ADB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sp>
          <p:nvSpPr>
            <p:cNvPr id="36" name="Google Shape;577;p12"/>
            <p:cNvSpPr/>
            <p:nvPr/>
          </p:nvSpPr>
          <p:spPr>
            <a:xfrm>
              <a:off x="1991755" y="3060526"/>
              <a:ext cx="145111" cy="115443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37" name="Google Shape;578;p12"/>
            <p:cNvCxnSpPr>
              <a:stCxn id="36" idx="6"/>
              <a:endCxn id="53" idx="0"/>
            </p:cNvCxnSpPr>
            <p:nvPr/>
          </p:nvCxnSpPr>
          <p:spPr>
            <a:xfrm>
              <a:off x="2136866" y="3118248"/>
              <a:ext cx="554688" cy="282268"/>
            </a:xfrm>
            <a:prstGeom prst="straightConnector1">
              <a:avLst/>
            </a:prstGeom>
            <a:noFill/>
            <a:ln w="38100" cap="flat" cmpd="sng">
              <a:solidFill>
                <a:srgbClr val="0C5ADB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38" name="Google Shape;579;p12"/>
            <p:cNvSpPr/>
            <p:nvPr/>
          </p:nvSpPr>
          <p:spPr>
            <a:xfrm>
              <a:off x="1129950" y="4375421"/>
              <a:ext cx="1838541" cy="3559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Transceiver </a:t>
              </a: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39" name="Google Shape;580;p12"/>
            <p:cNvCxnSpPr>
              <a:stCxn id="40" idx="1"/>
              <a:endCxn id="54" idx="2"/>
            </p:cNvCxnSpPr>
            <p:nvPr/>
          </p:nvCxnSpPr>
          <p:spPr>
            <a:xfrm flipV="1">
              <a:off x="2011854" y="3927215"/>
              <a:ext cx="513203" cy="368482"/>
            </a:xfrm>
            <a:prstGeom prst="straightConnector1">
              <a:avLst/>
            </a:prstGeom>
            <a:noFill/>
            <a:ln w="38100" cap="flat" cmpd="sng">
              <a:solidFill>
                <a:srgbClr val="0C5ADB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40" name="Google Shape;581;p12"/>
            <p:cNvSpPr/>
            <p:nvPr/>
          </p:nvSpPr>
          <p:spPr>
            <a:xfrm>
              <a:off x="1990603" y="4278791"/>
              <a:ext cx="145111" cy="115443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5" name="Google Shape;560;p12"/>
          <p:cNvGrpSpPr/>
          <p:nvPr/>
        </p:nvGrpSpPr>
        <p:grpSpPr>
          <a:xfrm>
            <a:off x="7520281" y="3700330"/>
            <a:ext cx="2149336" cy="2018068"/>
            <a:chOff x="864028" y="2438582"/>
            <a:chExt cx="2261297" cy="2292827"/>
          </a:xfrm>
        </p:grpSpPr>
        <p:grpSp>
          <p:nvGrpSpPr>
            <p:cNvPr id="56" name="Google Shape;561;p12"/>
            <p:cNvGrpSpPr/>
            <p:nvPr/>
          </p:nvGrpSpPr>
          <p:grpSpPr>
            <a:xfrm>
              <a:off x="864028" y="3481439"/>
              <a:ext cx="2261297" cy="453712"/>
              <a:chOff x="798469" y="2750178"/>
              <a:chExt cx="2261297" cy="453712"/>
            </a:xfrm>
          </p:grpSpPr>
          <p:sp>
            <p:nvSpPr>
              <p:cNvPr id="67" name="Google Shape;562;p12"/>
              <p:cNvSpPr/>
              <p:nvPr/>
            </p:nvSpPr>
            <p:spPr>
              <a:xfrm>
                <a:off x="798469" y="2750179"/>
                <a:ext cx="1211815" cy="453711"/>
              </a:xfrm>
              <a:prstGeom prst="rect">
                <a:avLst/>
              </a:prstGeom>
              <a:solidFill>
                <a:srgbClr val="E8E8E8"/>
              </a:solidFill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" name="Google Shape;563;p12"/>
              <p:cNvSpPr/>
              <p:nvPr/>
            </p:nvSpPr>
            <p:spPr>
              <a:xfrm>
                <a:off x="798469" y="2918997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" name="Google Shape;564;p12"/>
              <p:cNvSpPr/>
              <p:nvPr/>
            </p:nvSpPr>
            <p:spPr>
              <a:xfrm>
                <a:off x="1474380" y="2918996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" name="Google Shape;566;p12"/>
              <p:cNvSpPr txBox="1"/>
              <p:nvPr/>
            </p:nvSpPr>
            <p:spPr>
              <a:xfrm>
                <a:off x="875822" y="2918996"/>
                <a:ext cx="38343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" name="Google Shape;567;p12"/>
              <p:cNvSpPr txBox="1"/>
              <p:nvPr/>
            </p:nvSpPr>
            <p:spPr>
              <a:xfrm>
                <a:off x="1542758" y="2918995"/>
                <a:ext cx="40427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Rx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3" name="Google Shape;568;p12"/>
              <p:cNvSpPr/>
              <p:nvPr/>
            </p:nvSpPr>
            <p:spPr>
              <a:xfrm>
                <a:off x="2070155" y="2750178"/>
                <a:ext cx="989611" cy="453711"/>
              </a:xfrm>
              <a:prstGeom prst="rect">
                <a:avLst/>
              </a:prstGeom>
              <a:solidFill>
                <a:srgbClr val="E8E8E8"/>
              </a:solidFill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" name="Google Shape;569;p12"/>
              <p:cNvSpPr/>
              <p:nvPr/>
            </p:nvSpPr>
            <p:spPr>
              <a:xfrm>
                <a:off x="2180005" y="2918996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6" name="Google Shape;571;p12"/>
              <p:cNvSpPr txBox="1"/>
              <p:nvPr/>
            </p:nvSpPr>
            <p:spPr>
              <a:xfrm>
                <a:off x="2257358" y="2918995"/>
                <a:ext cx="40427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Rx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7" name="Google Shape;572;p12"/>
            <p:cNvGrpSpPr/>
            <p:nvPr/>
          </p:nvGrpSpPr>
          <p:grpSpPr>
            <a:xfrm>
              <a:off x="1926196" y="2438582"/>
              <a:ext cx="284377" cy="621944"/>
              <a:chOff x="1174566" y="2511258"/>
              <a:chExt cx="284377" cy="621944"/>
            </a:xfrm>
          </p:grpSpPr>
          <p:grpSp>
            <p:nvGrpSpPr>
              <p:cNvPr id="63" name="Google Shape;573;p12"/>
              <p:cNvGrpSpPr/>
              <p:nvPr/>
            </p:nvGrpSpPr>
            <p:grpSpPr>
              <a:xfrm>
                <a:off x="1174566" y="2511258"/>
                <a:ext cx="284377" cy="152400"/>
                <a:chOff x="1174566" y="2511258"/>
                <a:chExt cx="284377" cy="152400"/>
              </a:xfrm>
            </p:grpSpPr>
            <p:cxnSp>
              <p:nvCxnSpPr>
                <p:cNvPr id="65" name="Google Shape;574;p12"/>
                <p:cNvCxnSpPr/>
                <p:nvPr/>
              </p:nvCxnSpPr>
              <p:spPr>
                <a:xfrm>
                  <a:off x="1174566" y="2517978"/>
                  <a:ext cx="136963" cy="143095"/>
                </a:xfrm>
                <a:prstGeom prst="straightConnector1">
                  <a:avLst/>
                </a:prstGeom>
                <a:noFill/>
                <a:ln w="31750" cap="flat" cmpd="sng">
                  <a:solidFill>
                    <a:srgbClr val="3B7FF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66" name="Google Shape;575;p12"/>
                <p:cNvCxnSpPr/>
                <p:nvPr/>
              </p:nvCxnSpPr>
              <p:spPr>
                <a:xfrm rot="10800000" flipH="1">
                  <a:off x="1311529" y="2511258"/>
                  <a:ext cx="147414" cy="152400"/>
                </a:xfrm>
                <a:prstGeom prst="straightConnector1">
                  <a:avLst/>
                </a:prstGeom>
                <a:noFill/>
                <a:ln w="31750" cap="flat" cmpd="sng">
                  <a:solidFill>
                    <a:srgbClr val="3B7FF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cxnSp>
            <p:nvCxnSpPr>
              <p:cNvPr id="64" name="Google Shape;576;p12"/>
              <p:cNvCxnSpPr/>
              <p:nvPr/>
            </p:nvCxnSpPr>
            <p:spPr>
              <a:xfrm>
                <a:off x="1311529" y="2661073"/>
                <a:ext cx="0" cy="472129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C5ADB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sp>
          <p:nvSpPr>
            <p:cNvPr id="58" name="Google Shape;577;p12"/>
            <p:cNvSpPr/>
            <p:nvPr/>
          </p:nvSpPr>
          <p:spPr>
            <a:xfrm>
              <a:off x="1991755" y="3060526"/>
              <a:ext cx="145111" cy="115443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59" name="Google Shape;578;p12"/>
            <p:cNvCxnSpPr>
              <a:stCxn id="58" idx="2"/>
              <a:endCxn id="70" idx="0"/>
            </p:cNvCxnSpPr>
            <p:nvPr/>
          </p:nvCxnSpPr>
          <p:spPr>
            <a:xfrm flipH="1">
              <a:off x="1491958" y="3118248"/>
              <a:ext cx="499797" cy="293712"/>
            </a:xfrm>
            <a:prstGeom prst="straightConnector1">
              <a:avLst/>
            </a:prstGeom>
            <a:noFill/>
            <a:ln w="38100" cap="flat" cmpd="sng">
              <a:solidFill>
                <a:srgbClr val="0C5ADB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60" name="Google Shape;579;p12"/>
            <p:cNvSpPr/>
            <p:nvPr/>
          </p:nvSpPr>
          <p:spPr>
            <a:xfrm>
              <a:off x="1129950" y="4375421"/>
              <a:ext cx="1838541" cy="3559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Transceiver </a:t>
              </a: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61" name="Google Shape;580;p12"/>
            <p:cNvCxnSpPr>
              <a:stCxn id="62" idx="1"/>
              <a:endCxn id="67" idx="2"/>
            </p:cNvCxnSpPr>
            <p:nvPr/>
          </p:nvCxnSpPr>
          <p:spPr>
            <a:xfrm rot="10800000">
              <a:off x="1470054" y="3935097"/>
              <a:ext cx="541800" cy="360600"/>
            </a:xfrm>
            <a:prstGeom prst="straightConnector1">
              <a:avLst/>
            </a:prstGeom>
            <a:noFill/>
            <a:ln w="38100" cap="flat" cmpd="sng">
              <a:solidFill>
                <a:srgbClr val="0C5ADB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62" name="Google Shape;581;p12"/>
            <p:cNvSpPr/>
            <p:nvPr/>
          </p:nvSpPr>
          <p:spPr>
            <a:xfrm>
              <a:off x="1990603" y="4278791"/>
              <a:ext cx="145111" cy="115443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8" name="Google Shape;565;p12"/>
          <p:cNvSpPr txBox="1"/>
          <p:nvPr/>
        </p:nvSpPr>
        <p:spPr>
          <a:xfrm>
            <a:off x="4777679" y="4294898"/>
            <a:ext cx="1152347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FDD band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" name="Google Shape;570;p12"/>
          <p:cNvSpPr txBox="1"/>
          <p:nvPr/>
        </p:nvSpPr>
        <p:spPr>
          <a:xfrm>
            <a:off x="6249172" y="4294898"/>
            <a:ext cx="995114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SDL band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" name="Google Shape;565;p12"/>
          <p:cNvSpPr txBox="1"/>
          <p:nvPr/>
        </p:nvSpPr>
        <p:spPr>
          <a:xfrm>
            <a:off x="7257510" y="4288480"/>
            <a:ext cx="1152347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FDD band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" name="Google Shape;570;p12"/>
          <p:cNvSpPr txBox="1"/>
          <p:nvPr/>
        </p:nvSpPr>
        <p:spPr>
          <a:xfrm>
            <a:off x="8729003" y="4288480"/>
            <a:ext cx="995114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SDL band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ADC15F3-961B-230C-4A80-407D47D69EE8}"/>
              </a:ext>
            </a:extLst>
          </p:cNvPr>
          <p:cNvSpPr txBox="1"/>
          <p:nvPr/>
        </p:nvSpPr>
        <p:spPr>
          <a:xfrm>
            <a:off x="635625" y="2409213"/>
            <a:ext cx="80111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/>
              <a:t>Note: below figure shows Carrier 2 as SDL carrier. Similar solution is applicable when Carrier 2 is FDD carrier</a:t>
            </a:r>
          </a:p>
        </p:txBody>
      </p:sp>
    </p:spTree>
    <p:extLst>
      <p:ext uri="{BB962C8B-B14F-4D97-AF65-F5344CB8AC3E}">
        <p14:creationId xmlns:p14="http://schemas.microsoft.com/office/powerpoint/2010/main" val="17153273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3200" b="1"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91184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2000" dirty="0"/>
              <a:t>[1] </a:t>
            </a:r>
            <a:r>
              <a:rPr lang="en-CA" sz="2000" dirty="0" smtClean="0"/>
              <a:t>RP-243317: </a:t>
            </a:r>
            <a:r>
              <a:rPr lang="en-US" sz="2000" dirty="0"/>
              <a:t>New WID on low band carrier aggregation via </a:t>
            </a:r>
            <a:r>
              <a:rPr lang="en-US" sz="2000" dirty="0" smtClean="0"/>
              <a:t>switching</a:t>
            </a:r>
            <a:endParaRPr lang="en-US" sz="2000" dirty="0"/>
          </a:p>
          <a:p>
            <a:pPr marL="0" indent="0">
              <a:buNone/>
            </a:pPr>
            <a:r>
              <a:rPr lang="en-US" sz="2000" dirty="0"/>
              <a:t>[2] RP-242532: Motivation for a new work item on low band carrier aggregation via switching in Rel-19</a:t>
            </a:r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39281395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  <clbl:label id="{f4ab56b7-6ec4-4073-8d92-ac7cc2e7a5df}" enabled="1" method="Privileged" siteId="{49dfc6a3-5fb7-49f4-adea-c54e725bb854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3590</TotalTime>
  <Words>317</Words>
  <Application>Microsoft Office PowerPoint</Application>
  <PresentationFormat>Widescreen</PresentationFormat>
  <Paragraphs>49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Calibri</vt:lpstr>
      <vt:lpstr>Calibri Light</vt:lpstr>
      <vt:lpstr>Cambria Math</vt:lpstr>
      <vt:lpstr>Courier New</vt:lpstr>
      <vt:lpstr>Nokia Pure Text Light</vt:lpstr>
      <vt:lpstr>Office Theme</vt:lpstr>
      <vt:lpstr>Motivation for low-band carrier aggregation via switching enhancement in Rel-20</vt:lpstr>
      <vt:lpstr>Rel-19 NR_LBCA_Sw WI status and its evolution</vt:lpstr>
      <vt:lpstr>Scenarios where this solution is applicable</vt:lpstr>
      <vt:lpstr>Proposed low-low CA Evolution</vt:lpstr>
      <vt:lpstr>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a new work item on low band carrier aggregation via switching in Rel-20</dc:title>
  <dc:creator>Navaneeth Madan Gopal</dc:creator>
  <cp:lastModifiedBy>Ivo Maljevic</cp:lastModifiedBy>
  <cp:revision>26</cp:revision>
  <dcterms:created xsi:type="dcterms:W3CDTF">2024-11-27T11:31:47Z</dcterms:created>
  <dcterms:modified xsi:type="dcterms:W3CDTF">2025-02-28T15:09:42Z</dcterms:modified>
</cp:coreProperties>
</file>