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8.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61" r:id="rId4"/>
    <p:sldMasterId id="2147483663" r:id="rId5"/>
    <p:sldMasterId id="2147483668" r:id="rId6"/>
    <p:sldMasterId id="2147483674" r:id="rId7"/>
    <p:sldMasterId id="2147483687" r:id="rId8"/>
    <p:sldMasterId id="2147483706" r:id="rId9"/>
  </p:sldMasterIdLst>
  <p:notesMasterIdLst>
    <p:notesMasterId r:id="rId17"/>
  </p:notesMasterIdLst>
  <p:sldIdLst>
    <p:sldId id="6952158" r:id="rId10"/>
    <p:sldId id="1961" r:id="rId11"/>
    <p:sldId id="1964" r:id="rId12"/>
    <p:sldId id="1967" r:id="rId13"/>
    <p:sldId id="1963" r:id="rId14"/>
    <p:sldId id="1965" r:id="rId15"/>
    <p:sldId id="402" r:id="rId16"/>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extLst>
    <p:ext uri="{EFAFB233-063F-42B5-8137-9DF3F51BA10A}">
      <p15:sldGuideLst xmlns:p15="http://schemas.microsoft.com/office/powerpoint/2012/main">
        <p15:guide id="1" orient="horz" pos="1608">
          <p15:clr>
            <a:srgbClr val="A4A3A4"/>
          </p15:clr>
        </p15:guide>
        <p15:guide id="2" pos="289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66"/>
    <a:srgbClr val="FF0000"/>
    <a:srgbClr val="FF6600"/>
    <a:srgbClr val="CC0000"/>
    <a:srgbClr val="FF9999"/>
    <a:srgbClr val="FFFF66"/>
    <a:srgbClr val="99FF99"/>
    <a:srgbClr val="FFCCFF"/>
    <a:srgbClr val="66FF66"/>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61" autoAdjust="0"/>
    <p:restoredTop sz="95256" autoAdjust="0"/>
  </p:normalViewPr>
  <p:slideViewPr>
    <p:cSldViewPr snapToGrid="0" snapToObjects="1">
      <p:cViewPr>
        <p:scale>
          <a:sx n="90" d="100"/>
          <a:sy n="90" d="100"/>
        </p:scale>
        <p:origin x="80" y="268"/>
      </p:cViewPr>
      <p:guideLst>
        <p:guide orient="horz" pos="1608"/>
        <p:guide pos="2892"/>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t>2025/3/3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1</a:t>
            </a:fld>
            <a:endParaRPr kumimoji="1"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t>7</a:t>
            </a:fld>
            <a:endParaRPr kumimoji="1"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17.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11.jpeg"/><Relationship Id="rId1" Type="http://schemas.openxmlformats.org/officeDocument/2006/relationships/slideMaster" Target="../slideMasters/slideMaster7.xml"/><Relationship Id="rId4" Type="http://schemas.openxmlformats.org/officeDocument/2006/relationships/image" Target="../media/image19.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t>‹#›</a:t>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t>‹#›</a:t>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t>‹#›</a:t>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t>‹#›</a:t>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t>‹#›</a:t>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777B519-006E-45BE-9679-1A7089209C7F}" type="datetimeFigureOut">
              <a:rPr lang="zh-CN" altLang="en-US" smtClean="0"/>
              <a:t>2025/3/3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C2E6327-C455-4035-B0FD-B6DCDAF65835}" type="slidenum">
              <a:rPr lang="zh-CN" altLang="en-US" smtClean="0"/>
              <a:t>‹#›</a:t>
            </a:fld>
            <a:endParaRPr lang="zh-CN" altLang="en-US"/>
          </a:p>
        </p:txBody>
      </p:sp>
      <p:sp>
        <p:nvSpPr>
          <p:cNvPr id="6" name="Title 1"/>
          <p:cNvSpPr>
            <a:spLocks noGrp="1"/>
          </p:cNvSpPr>
          <p:nvPr>
            <p:ph type="title"/>
          </p:nvPr>
        </p:nvSpPr>
        <p:spPr>
          <a:xfrm>
            <a:off x="628650" y="273893"/>
            <a:ext cx="7886700" cy="640668"/>
          </a:xfrm>
        </p:spPr>
        <p:txBody>
          <a:bodyPr>
            <a:normAutofit/>
          </a:bodyPr>
          <a:lstStyle>
            <a:lvl1pPr algn="ctr">
              <a:defRPr sz="2700" b="1">
                <a:solidFill>
                  <a:schemeClr val="bg1"/>
                </a:solidFill>
                <a:latin typeface="微软雅黑" panose="020B0503020204020204" pitchFamily="34" charset="-122"/>
                <a:ea typeface="微软雅黑" panose="020B0503020204020204" pitchFamily="34" charset="-122"/>
              </a:defRPr>
            </a:lvl1pPr>
          </a:lstStyle>
          <a:p>
            <a:endParaRPr lang="en-US" dirty="0"/>
          </a:p>
        </p:txBody>
      </p:sp>
    </p:spTree>
    <p:extLst>
      <p:ext uri="{BB962C8B-B14F-4D97-AF65-F5344CB8AC3E}">
        <p14:creationId xmlns:p14="http://schemas.microsoft.com/office/powerpoint/2010/main" val="2335606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t>‹#›</a:t>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t>‹#›</a:t>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2025/3/3</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4.jpeg"/><Relationship Id="rId4" Type="http://schemas.openxmlformats.org/officeDocument/2006/relationships/slideLayout" Target="../slideLayouts/slideLayout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4.xml"/><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theme" Target="../theme/theme5.xml"/><Relationship Id="rId4"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7.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theme" Target="../theme/theme8.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image" Target="../media/image23.jpeg"/><Relationship Id="rId5" Type="http://schemas.openxmlformats.org/officeDocument/2006/relationships/theme" Target="../theme/theme9.xml"/><Relationship Id="rId4"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0"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p>
          <a:p>
            <a:pPr defTabSz="935355"/>
            <a:r>
              <a:rPr lang="en-US" altLang="en-US" sz="800" noProof="1">
                <a:solidFill>
                  <a:schemeClr val="bg1"/>
                </a:solidFill>
                <a:latin typeface="Arial" panose="020B0604020202020204" pitchFamily="34" charset="0"/>
                <a:ea typeface="Heiti SC Light"/>
                <a:cs typeface="Heiti SC Light"/>
              </a:rPr>
              <a:t>Color：The ZTE blue </a:t>
            </a: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p>
          <a:p>
            <a:pPr defTabSz="935355"/>
            <a:r>
              <a:rPr lang="en-US" altLang="en-US" sz="800" noProof="1">
                <a:solidFill>
                  <a:schemeClr val="bg1"/>
                </a:solidFill>
                <a:latin typeface="Arial" panose="020B0604020202020204" pitchFamily="34" charset="0"/>
                <a:ea typeface="Heiti SC Light"/>
                <a:cs typeface="Heiti SC Light"/>
              </a:rPr>
              <a:t>Color: The ZTE green</a:t>
            </a: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6"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p>
          <a:p>
            <a:pPr lvl="1"/>
            <a:r>
              <a:rPr lang="zh-CN" altLang="en-US" dirty="0"/>
              <a:t>二级</a:t>
            </a:r>
          </a:p>
          <a:p>
            <a:pPr lvl="2"/>
            <a:r>
              <a:rPr lang="zh-CN" altLang="en-US" dirty="0"/>
              <a:t>三级</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13" r:id="rId18"/>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p>
          <a:p>
            <a:pPr defTabSz="935355"/>
            <a:r>
              <a:rPr lang="en-US" altLang="en-US" sz="800" noProof="1">
                <a:solidFill>
                  <a:srgbClr val="FFFFFF"/>
                </a:solidFill>
                <a:latin typeface="Arial" panose="020B0604020202020204" pitchFamily="34" charset="0"/>
                <a:ea typeface="Heiti SC Light"/>
                <a:cs typeface="Heiti SC Light"/>
              </a:rPr>
              <a:t>Color：The ZTE blue </a:t>
            </a: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p>
          <a:p>
            <a:pPr defTabSz="935355"/>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t>‹#›</a:t>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6"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hyperlink" Target="https://www.zteitalia.it/en/2020/06/09/zte-wins-best-practice-award-for-5g-network-and-terminal-coordination/" TargetMode="Externa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ctrTitle"/>
          </p:nvPr>
        </p:nvSpPr>
        <p:spPr>
          <a:xfrm>
            <a:off x="583008" y="1739821"/>
            <a:ext cx="7509087" cy="1196563"/>
          </a:xfrm>
        </p:spPr>
        <p:txBody>
          <a:bodyPr anchor="ctr" anchorCtr="0"/>
          <a:lstStyle/>
          <a:p>
            <a:pPr algn="ctr"/>
            <a:r>
              <a:rPr lang="en-US" sz="3000" dirty="0"/>
              <a:t>Views on NR-enabled UAV in 5G-A Rel-20</a:t>
            </a:r>
            <a:endParaRPr lang="en-US" sz="3000" dirty="0">
              <a:solidFill>
                <a:schemeClr val="bg1"/>
              </a:solidFill>
              <a:latin typeface="Arial" panose="020B0604020202020204" pitchFamily="34" charset="0"/>
              <a:cs typeface="Arial" panose="020B0604020202020204" pitchFamily="34" charset="0"/>
            </a:endParaRPr>
          </a:p>
        </p:txBody>
      </p:sp>
      <p:sp>
        <p:nvSpPr>
          <p:cNvPr id="4" name="矩形 3">
            <a:extLst>
              <a:ext uri="{FF2B5EF4-FFF2-40B4-BE49-F238E27FC236}">
                <a16:creationId xmlns:a16="http://schemas.microsoft.com/office/drawing/2014/main" id="{5C196D4B-6720-4369-8A18-9BC0002145DA}"/>
              </a:ext>
            </a:extLst>
          </p:cNvPr>
          <p:cNvSpPr/>
          <p:nvPr/>
        </p:nvSpPr>
        <p:spPr>
          <a:xfrm>
            <a:off x="7546913" y="74782"/>
            <a:ext cx="1090363" cy="307777"/>
          </a:xfrm>
          <a:prstGeom prst="rect">
            <a:avLst/>
          </a:prstGeom>
        </p:spPr>
        <p:txBody>
          <a:bodyPr wrap="none">
            <a:spAutoFit/>
          </a:bodyPr>
          <a:lstStyle/>
          <a:p>
            <a:r>
              <a:rPr lang="en-US" altLang="zh-CN" sz="1400" dirty="0">
                <a:solidFill>
                  <a:schemeClr val="bg1"/>
                </a:solidFill>
                <a:latin typeface="Arial" panose="020B0604020202020204" pitchFamily="34" charset="0"/>
                <a:ea typeface="微软雅黑" panose="020B0503020204020204" pitchFamily="34" charset="-122"/>
                <a:cs typeface="Arial" panose="020B0604020202020204" pitchFamily="34" charset="0"/>
              </a:rPr>
              <a:t>RP-250558</a:t>
            </a:r>
            <a:endPar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矩形 1">
            <a:extLst>
              <a:ext uri="{FF2B5EF4-FFF2-40B4-BE49-F238E27FC236}">
                <a16:creationId xmlns:a16="http://schemas.microsoft.com/office/drawing/2014/main" id="{D26ABB6A-E0AF-4D90-A244-A4DF7D2795EB}"/>
              </a:ext>
            </a:extLst>
          </p:cNvPr>
          <p:cNvSpPr/>
          <p:nvPr/>
        </p:nvSpPr>
        <p:spPr>
          <a:xfrm>
            <a:off x="122351" y="74782"/>
            <a:ext cx="4949182" cy="1263936"/>
          </a:xfrm>
          <a:prstGeom prst="rect">
            <a:avLst/>
          </a:prstGeom>
        </p:spPr>
        <p:txBody>
          <a:bodyPr wrap="square">
            <a:spAutoFit/>
          </a:bodyPr>
          <a:lstStyle/>
          <a:p>
            <a:pPr>
              <a:lnSpc>
                <a:spcPct val="110000"/>
              </a:lnSpc>
              <a:spcBef>
                <a:spcPts val="400"/>
              </a:spcBef>
            </a:pPr>
            <a:r>
              <a:rPr lang="en-US" altLang="zh-CN" sz="1400" dirty="0">
                <a:solidFill>
                  <a:schemeClr val="bg1"/>
                </a:solidFill>
                <a:latin typeface="Arial" panose="020B0604020202020204" pitchFamily="34" charset="0"/>
                <a:ea typeface="微软雅黑" panose="020B0503020204020204" pitchFamily="34" charset="-122"/>
              </a:rPr>
              <a:t>3GPP TSG RAN Meeting #107</a:t>
            </a:r>
          </a:p>
          <a:p>
            <a:pPr>
              <a:lnSpc>
                <a:spcPct val="110000"/>
              </a:lnSpc>
              <a:spcBef>
                <a:spcPts val="400"/>
              </a:spcBef>
            </a:pPr>
            <a:r>
              <a:rPr lang="en-GB" sz="1400" dirty="0">
                <a:solidFill>
                  <a:schemeClr val="bg1"/>
                </a:solidFill>
                <a:latin typeface="Arial" panose="020B0604020202020204" pitchFamily="34" charset="0"/>
                <a:ea typeface="微软雅黑" panose="020B0503020204020204" pitchFamily="34" charset="-122"/>
              </a:rPr>
              <a:t>Incheon, Korea, March 12-14, 2025</a:t>
            </a:r>
            <a:endParaRPr lang="en-US" sz="1400" dirty="0">
              <a:solidFill>
                <a:schemeClr val="bg1"/>
              </a:solidFill>
              <a:latin typeface="Arial" panose="020B0604020202020204" pitchFamily="34" charset="0"/>
              <a:ea typeface="微软雅黑" panose="020B0503020204020204" pitchFamily="34" charset="-122"/>
            </a:endParaRPr>
          </a:p>
          <a:p>
            <a:endParaRPr lang="en-US" altLang="zh-CN" sz="1400" dirty="0">
              <a:solidFill>
                <a:schemeClr val="bg1"/>
              </a:solidFill>
              <a:latin typeface="Arial" panose="020B0604020202020204" pitchFamily="34" charset="0"/>
            </a:endParaRPr>
          </a:p>
          <a:p>
            <a:r>
              <a:rPr lang="en-US" altLang="zh-CN" sz="1400" dirty="0">
                <a:solidFill>
                  <a:schemeClr val="bg1"/>
                </a:solidFill>
                <a:latin typeface="Arial" panose="020B0604020202020204" pitchFamily="34" charset="0"/>
              </a:rPr>
              <a:t>Source: ZTE Corporation, Sanechips</a:t>
            </a:r>
            <a:endParaRPr lang="zh-CN" altLang="en-US" sz="1400" dirty="0">
              <a:solidFill>
                <a:schemeClr val="bg1"/>
              </a:solidFill>
              <a:latin typeface="Arial" panose="020B0604020202020204" pitchFamily="34" charset="0"/>
            </a:endParaRPr>
          </a:p>
          <a:p>
            <a:r>
              <a:rPr lang="en-US" altLang="zh-CN" sz="1400" dirty="0">
                <a:solidFill>
                  <a:schemeClr val="bg1"/>
                </a:solidFill>
                <a:latin typeface="Arial" panose="020B0604020202020204" pitchFamily="34" charset="0"/>
              </a:rPr>
              <a:t>Agenda: 15.2.8.3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a:grpSpLocks noChangeAspect="1"/>
          </p:cNvGrpSpPr>
          <p:nvPr/>
        </p:nvGrpSpPr>
        <p:grpSpPr>
          <a:xfrm>
            <a:off x="0" y="111123"/>
            <a:ext cx="8002772" cy="549275"/>
            <a:chOff x="1" y="291783"/>
            <a:chExt cx="9143999" cy="549275"/>
          </a:xfrm>
        </p:grpSpPr>
        <p:sp>
          <p:nvSpPr>
            <p:cNvPr id="8"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9"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10"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11" name="文本框 47"/>
            <p:cNvSpPr txBox="1">
              <a:spLocks noChangeArrowheads="1"/>
            </p:cNvSpPr>
            <p:nvPr/>
          </p:nvSpPr>
          <p:spPr bwMode="auto">
            <a:xfrm>
              <a:off x="1" y="367668"/>
              <a:ext cx="7175893" cy="39878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Background &amp; Motivation</a:t>
              </a:r>
              <a:endParaRPr kumimoji="0" lang="en-US" altLang="zh-CN" sz="2000" b="1" i="0" u="none" strike="noStrike" kern="0" cap="none" spc="0" normalizeH="0" baseline="0" noProof="0" dirty="0">
                <a:ln>
                  <a:noFill/>
                </a:ln>
                <a:solidFill>
                  <a:srgbClr val="FFFFFF"/>
                </a:solidFill>
                <a:effectLst/>
                <a:uLnTx/>
                <a:uFillTx/>
                <a:latin typeface="Arial" panose="020B0604020202020204"/>
                <a:ea typeface="微软雅黑" panose="020B0503020204020204" charset="-122"/>
              </a:endParaRPr>
            </a:p>
          </p:txBody>
        </p:sp>
      </p:grpSp>
      <p:sp>
        <p:nvSpPr>
          <p:cNvPr id="2" name="文本框 1"/>
          <p:cNvSpPr txBox="1"/>
          <p:nvPr/>
        </p:nvSpPr>
        <p:spPr>
          <a:xfrm>
            <a:off x="231747" y="818533"/>
            <a:ext cx="8732874" cy="3888696"/>
          </a:xfrm>
          <a:prstGeom prst="rect">
            <a:avLst/>
          </a:prstGeom>
          <a:ln w="19050">
            <a:solidFill>
              <a:schemeClr val="accent1">
                <a:lumMod val="60000"/>
                <a:lumOff val="40000"/>
              </a:schemeClr>
            </a:solidFill>
          </a:ln>
        </p:spPr>
        <p:txBody>
          <a:bodyPr vert="horz" wrap="square" lIns="0" tIns="0" rIns="0" bIns="0" rtlCol="0" anchor="t">
            <a:noAutofit/>
          </a:bodyPr>
          <a:lstStyle>
            <a:defPPr>
              <a:defRPr lang="zh-CN"/>
            </a:defPPr>
            <a:lvl1pPr>
              <a:defRPr kumimoji="1" sz="1600"/>
            </a:lvl1pPr>
          </a:lstStyle>
          <a:p>
            <a:endParaRPr lang="zh-CN" altLang="en-US" dirty="0"/>
          </a:p>
        </p:txBody>
      </p:sp>
      <p:sp>
        <p:nvSpPr>
          <p:cNvPr id="4" name="矩形 3"/>
          <p:cNvSpPr/>
          <p:nvPr/>
        </p:nvSpPr>
        <p:spPr>
          <a:xfrm>
            <a:off x="297712" y="828483"/>
            <a:ext cx="8732873" cy="3862596"/>
          </a:xfrm>
          <a:prstGeom prst="rect">
            <a:avLst/>
          </a:prstGeom>
        </p:spPr>
        <p:txBody>
          <a:bodyPr wrap="square">
            <a:spAutoFit/>
          </a:bodyPr>
          <a:lstStyle/>
          <a:p>
            <a:pPr marL="285750" indent="-285750">
              <a:spcBef>
                <a:spcPts val="300"/>
              </a:spcBef>
              <a:spcAft>
                <a:spcPts val="300"/>
              </a:spcAft>
              <a:buFont typeface="Arial" panose="020B0604020202020204" pitchFamily="34" charset="0"/>
              <a:buChar char="•"/>
            </a:pPr>
            <a:r>
              <a:rPr lang="en-US" altLang="zh-CN" sz="1200" dirty="0">
                <a:latin typeface="Arial" panose="020B0604020202020204" pitchFamily="34" charset="0"/>
                <a:ea typeface="微软雅黑" panose="020B0503020204020204" charset="-122"/>
              </a:rPr>
              <a:t>As</a:t>
            </a:r>
            <a:r>
              <a:rPr lang="zh-CN" altLang="en-US" sz="1200" dirty="0">
                <a:latin typeface="Arial" panose="020B0604020202020204" pitchFamily="34" charset="0"/>
                <a:ea typeface="微软雅黑" panose="020B0503020204020204" charset="-122"/>
              </a:rPr>
              <a:t> </a:t>
            </a:r>
            <a:r>
              <a:rPr lang="en-US" altLang="zh-CN" sz="1200" dirty="0">
                <a:latin typeface="Arial" panose="020B0604020202020204" pitchFamily="34" charset="0"/>
                <a:ea typeface="微软雅黑" panose="020B0503020204020204" charset="-122"/>
              </a:rPr>
              <a:t>part</a:t>
            </a:r>
            <a:r>
              <a:rPr lang="zh-CN" altLang="en-US" sz="1200" dirty="0">
                <a:latin typeface="Arial" panose="020B0604020202020204" pitchFamily="34" charset="0"/>
                <a:ea typeface="微软雅黑" panose="020B0503020204020204" charset="-122"/>
              </a:rPr>
              <a:t> </a:t>
            </a:r>
            <a:r>
              <a:rPr lang="en-US" altLang="zh-CN" sz="1200" dirty="0">
                <a:latin typeface="Arial" panose="020B0604020202020204" pitchFamily="34" charset="0"/>
                <a:ea typeface="微软雅黑" panose="020B0503020204020204" charset="-122"/>
              </a:rPr>
              <a:t>of additional </a:t>
            </a:r>
            <a:r>
              <a:rPr lang="en-US" sz="1200" dirty="0">
                <a:latin typeface="Arial" panose="020B0604020202020204" pitchFamily="34" charset="0"/>
                <a:ea typeface="微软雅黑" panose="020B0503020204020204" charset="-122"/>
              </a:rPr>
              <a:t>RAN2-led Candidate Topics in [1], further analysis is provided to verfiy the needs for enhancement in Rel-20:</a:t>
            </a:r>
            <a:endParaRPr lang="en-US" altLang="zh-CN" sz="1200" dirty="0">
              <a:latin typeface="Arial" panose="020B0604020202020204" pitchFamily="34" charset="0"/>
              <a:ea typeface="微软雅黑" panose="020B0503020204020204" charset="-122"/>
            </a:endParaRPr>
          </a:p>
          <a:p>
            <a:pPr marL="742950" lvl="1" indent="-285750">
              <a:spcBef>
                <a:spcPts val="300"/>
              </a:spcBef>
              <a:spcAft>
                <a:spcPts val="300"/>
              </a:spcAft>
              <a:buFont typeface="Arial" panose="020B0604020202020204" pitchFamily="34" charset="0"/>
              <a:buChar char="•"/>
            </a:pPr>
            <a:r>
              <a:rPr lang="en-US" altLang="zh-CN" sz="1100" dirty="0">
                <a:latin typeface="Arial" panose="020B0604020202020204" pitchFamily="34" charset="0"/>
                <a:ea typeface="微软雅黑" panose="020B0503020204020204" charset="-122"/>
              </a:rPr>
              <a:t>For the Rel-19 scope, the following conclusion is made based on the inputs for additional package discussion [2]: </a:t>
            </a:r>
          </a:p>
          <a:p>
            <a:pPr marL="285750" indent="-285750">
              <a:spcBef>
                <a:spcPts val="300"/>
              </a:spcBef>
              <a:spcAft>
                <a:spcPts val="300"/>
              </a:spcAft>
              <a:buFont typeface="Arial" panose="020B0604020202020204" pitchFamily="34" charset="0"/>
              <a:buChar char="•"/>
            </a:pPr>
            <a:endParaRPr lang="en-US" altLang="zh-CN" sz="1100" dirty="0">
              <a:latin typeface="Arial" panose="020B0604020202020204" pitchFamily="34" charset="0"/>
              <a:ea typeface="微软雅黑" panose="020B0503020204020204" charset="-122"/>
            </a:endParaRPr>
          </a:p>
          <a:p>
            <a:pPr marL="285750" indent="-285750">
              <a:spcBef>
                <a:spcPts val="300"/>
              </a:spcBef>
              <a:spcAft>
                <a:spcPts val="300"/>
              </a:spcAft>
              <a:buFont typeface="Arial" panose="020B0604020202020204" pitchFamily="34" charset="0"/>
              <a:buChar char="•"/>
            </a:pPr>
            <a:endParaRPr lang="en-US" altLang="zh-CN" sz="1100" dirty="0">
              <a:latin typeface="Arial" panose="020B0604020202020204" pitchFamily="34" charset="0"/>
              <a:ea typeface="微软雅黑" panose="020B0503020204020204" charset="-122"/>
            </a:endParaRPr>
          </a:p>
          <a:p>
            <a:pPr marL="285750" indent="-285750">
              <a:spcBef>
                <a:spcPts val="300"/>
              </a:spcBef>
              <a:spcAft>
                <a:spcPts val="300"/>
              </a:spcAft>
              <a:buFont typeface="Arial" panose="020B0604020202020204" pitchFamily="34" charset="0"/>
              <a:buChar char="•"/>
            </a:pPr>
            <a:endParaRPr lang="en-US" altLang="zh-CN" sz="1100" dirty="0">
              <a:latin typeface="Arial" panose="020B0604020202020204" pitchFamily="34" charset="0"/>
              <a:ea typeface="微软雅黑" panose="020B0503020204020204" charset="-122"/>
            </a:endParaRPr>
          </a:p>
          <a:p>
            <a:pPr marL="285750" indent="-285750">
              <a:spcBef>
                <a:spcPts val="300"/>
              </a:spcBef>
              <a:spcAft>
                <a:spcPts val="300"/>
              </a:spcAft>
              <a:buFont typeface="Arial" panose="020B0604020202020204" pitchFamily="34" charset="0"/>
              <a:buChar char="•"/>
            </a:pPr>
            <a:endParaRPr lang="en-US" altLang="zh-CN" sz="1100" dirty="0">
              <a:latin typeface="Arial" panose="020B0604020202020204" pitchFamily="34" charset="0"/>
              <a:ea typeface="微软雅黑" panose="020B0503020204020204" charset="-122"/>
            </a:endParaRPr>
          </a:p>
          <a:p>
            <a:pPr marL="285750" indent="-285750">
              <a:spcBef>
                <a:spcPts val="300"/>
              </a:spcBef>
              <a:spcAft>
                <a:spcPts val="300"/>
              </a:spcAft>
              <a:buFont typeface="Arial" panose="020B0604020202020204" pitchFamily="34" charset="0"/>
              <a:buChar char="•"/>
            </a:pPr>
            <a:endParaRPr lang="en-US" altLang="zh-CN" sz="1100" dirty="0">
              <a:latin typeface="Arial" panose="020B0604020202020204" pitchFamily="34" charset="0"/>
              <a:ea typeface="微软雅黑" panose="020B0503020204020204" charset="-122"/>
            </a:endParaRPr>
          </a:p>
          <a:p>
            <a:pPr marL="285750" indent="-285750">
              <a:spcBef>
                <a:spcPts val="300"/>
              </a:spcBef>
              <a:spcAft>
                <a:spcPts val="300"/>
              </a:spcAft>
              <a:buFont typeface="Arial" panose="020B0604020202020204" pitchFamily="34" charset="0"/>
              <a:buChar char="•"/>
            </a:pPr>
            <a:endParaRPr lang="en-US" altLang="zh-CN" sz="1100" dirty="0">
              <a:latin typeface="Arial" panose="020B0604020202020204" pitchFamily="34" charset="0"/>
              <a:ea typeface="微软雅黑" panose="020B0503020204020204" charset="-122"/>
            </a:endParaRPr>
          </a:p>
          <a:p>
            <a:pPr marL="742950" lvl="1" indent="-285750">
              <a:spcBef>
                <a:spcPts val="300"/>
              </a:spcBef>
              <a:spcAft>
                <a:spcPts val="300"/>
              </a:spcAft>
              <a:buFont typeface="Courier New" panose="02070309020205020404" pitchFamily="49" charset="0"/>
              <a:buChar char="o"/>
            </a:pPr>
            <a:endParaRPr lang="en-US" altLang="zh-CN" sz="1100" dirty="0">
              <a:latin typeface="Arial" panose="020B0604020202020204" pitchFamily="34" charset="0"/>
              <a:ea typeface="微软雅黑" panose="020B0503020204020204" charset="-122"/>
            </a:endParaRPr>
          </a:p>
          <a:p>
            <a:pPr marL="1200150" lvl="2" indent="-285750">
              <a:spcBef>
                <a:spcPts val="300"/>
              </a:spcBef>
              <a:spcAft>
                <a:spcPts val="300"/>
              </a:spcAft>
              <a:buFont typeface="Courier New" panose="02070309020205020404" pitchFamily="49" charset="0"/>
              <a:buChar char="o"/>
            </a:pPr>
            <a:r>
              <a:rPr lang="en-US" altLang="zh-CN" sz="1100" dirty="0">
                <a:latin typeface="Arial" panose="020B0604020202020204" pitchFamily="34" charset="0"/>
                <a:ea typeface="微软雅黑" panose="020B0503020204020204" charset="-122"/>
              </a:rPr>
              <a:t>Additionally, other enhancements, e.g., address the UL interference, UE identification and necessary status information exchange with CN is also proposed by companeis to address the needs of real deployment.</a:t>
            </a:r>
          </a:p>
          <a:p>
            <a:pPr marL="742950" lvl="1" indent="-285750">
              <a:spcBef>
                <a:spcPts val="300"/>
              </a:spcBef>
              <a:spcAft>
                <a:spcPts val="300"/>
              </a:spcAft>
              <a:buFont typeface="Arial" panose="020B0604020202020204" pitchFamily="34" charset="0"/>
              <a:buChar char="•"/>
            </a:pPr>
            <a:r>
              <a:rPr lang="en-US" altLang="zh-CN" sz="1100" dirty="0">
                <a:latin typeface="Arial" panose="020B0604020202020204" pitchFamily="34" charset="0"/>
                <a:ea typeface="微软雅黑" panose="020B0503020204020204" charset="-122"/>
              </a:rPr>
              <a:t>For the commerical needs, as an essential part of “low altitude economy” strategy,</a:t>
            </a:r>
            <a:r>
              <a:rPr lang="zh-CN" altLang="en-US" sz="1100" dirty="0">
                <a:latin typeface="Arial" panose="020B0604020202020204" pitchFamily="34" charset="0"/>
                <a:ea typeface="微软雅黑" panose="020B0503020204020204" charset="-122"/>
              </a:rPr>
              <a:t> </a:t>
            </a:r>
            <a:r>
              <a:rPr lang="en-US" altLang="zh-CN" sz="1100" dirty="0">
                <a:latin typeface="Arial" panose="020B0604020202020204" pitchFamily="34" charset="0"/>
                <a:ea typeface="微软雅黑" panose="020B0503020204020204" charset="-122"/>
              </a:rPr>
              <a:t>extensive trials have been conducted in various scenarios and for different applications, e.g., logistics, transportation, agriculture, meteorology, </a:t>
            </a:r>
            <a:r>
              <a:rPr lang="en-US" sz="1100" dirty="0">
                <a:latin typeface="Arial" panose="020B0604020202020204" pitchFamily="34" charset="0"/>
                <a:ea typeface="微软雅黑" panose="020B0503020204020204" charset="-122"/>
              </a:rPr>
              <a:t>river inspection and smart tourism (ref: </a:t>
            </a:r>
            <a:r>
              <a:rPr lang="en-US" sz="1100" dirty="0">
                <a:latin typeface="Arial" panose="020B0604020202020204" pitchFamily="34" charset="0"/>
                <a:ea typeface="微软雅黑" panose="020B0503020204020204" charset="-122"/>
                <a:hlinkClick r:id="rId2">
                  <a:extLst>
                    <a:ext uri="{A12FA001-AC4F-418D-AE19-62706E023703}">
                      <ahyp:hlinkClr xmlns:ahyp="http://schemas.microsoft.com/office/drawing/2018/hyperlinkcolor" val="tx"/>
                    </a:ext>
                  </a:extLst>
                </a:hlinkClick>
              </a:rPr>
              <a:t>https://www.zteitalia.it/en/2020/06/09/zte-wins-best-practice-award-for-5g-network-and-terminal-coordination/</a:t>
            </a:r>
            <a:r>
              <a:rPr lang="en-US" sz="1100" dirty="0">
                <a:latin typeface="Arial" panose="020B0604020202020204" pitchFamily="34" charset="0"/>
                <a:ea typeface="微软雅黑" panose="020B0503020204020204" charset="-122"/>
              </a:rPr>
              <a:t>). </a:t>
            </a:r>
          </a:p>
          <a:p>
            <a:pPr marL="285750" lvl="1" indent="-285750">
              <a:spcBef>
                <a:spcPts val="300"/>
              </a:spcBef>
              <a:spcAft>
                <a:spcPts val="300"/>
              </a:spcAft>
              <a:buFont typeface="Arial" panose="020B0604020202020204" pitchFamily="34" charset="0"/>
              <a:buChar char="•"/>
            </a:pPr>
            <a:r>
              <a:rPr lang="en-US" sz="1200" dirty="0">
                <a:latin typeface="Arial" panose="020B0604020202020204" pitchFamily="34" charset="0"/>
                <a:ea typeface="微软雅黑" panose="020B0503020204020204" charset="-122"/>
              </a:rPr>
              <a:t>Then, it can be forseen that mutual </a:t>
            </a:r>
            <a:r>
              <a:rPr lang="en-US" altLang="zh-CN" sz="1200" dirty="0">
                <a:latin typeface="Arial" panose="020B0604020202020204" pitchFamily="34" charset="0"/>
                <a:ea typeface="微软雅黑" panose="020B0503020204020204" charset="-122"/>
              </a:rPr>
              <a:t>benefits can be achieved with the 5G-A enabled UAV serivce.</a:t>
            </a:r>
          </a:p>
        </p:txBody>
      </p:sp>
      <p:sp>
        <p:nvSpPr>
          <p:cNvPr id="3" name="矩形 2">
            <a:extLst>
              <a:ext uri="{FF2B5EF4-FFF2-40B4-BE49-F238E27FC236}">
                <a16:creationId xmlns:a16="http://schemas.microsoft.com/office/drawing/2014/main" id="{F19D2AC7-8613-4B39-9CDC-6379DB289A3F}"/>
              </a:ext>
            </a:extLst>
          </p:cNvPr>
          <p:cNvSpPr/>
          <p:nvPr/>
        </p:nvSpPr>
        <p:spPr>
          <a:xfrm>
            <a:off x="582046" y="4707229"/>
            <a:ext cx="8032276" cy="276999"/>
          </a:xfrm>
          <a:prstGeom prst="rect">
            <a:avLst/>
          </a:prstGeom>
        </p:spPr>
        <p:txBody>
          <a:bodyPr wrap="square">
            <a:spAutoFit/>
          </a:bodyPr>
          <a:lstStyle/>
          <a:p>
            <a:r>
              <a:rPr lang="en-GB" sz="600" dirty="0"/>
              <a:t>[1] </a:t>
            </a:r>
            <a:r>
              <a:rPr lang="en-US" sz="600" dirty="0"/>
              <a:t>RP-243292 RAN Chair's summary of 5G Advanced in Rel-20.pptx</a:t>
            </a:r>
          </a:p>
          <a:p>
            <a:r>
              <a:rPr lang="en-GB" sz="600" dirty="0"/>
              <a:t>[2] RP-232627 Moderator’s summary for REL-19 RAN2 additional topics</a:t>
            </a:r>
            <a:endParaRPr lang="en-US" sz="600" dirty="0"/>
          </a:p>
        </p:txBody>
      </p:sp>
      <p:graphicFrame>
        <p:nvGraphicFramePr>
          <p:cNvPr id="7" name="表格 6">
            <a:extLst>
              <a:ext uri="{FF2B5EF4-FFF2-40B4-BE49-F238E27FC236}">
                <a16:creationId xmlns:a16="http://schemas.microsoft.com/office/drawing/2014/main" id="{79DA15D6-8B50-4997-9702-289831510D35}"/>
              </a:ext>
            </a:extLst>
          </p:cNvPr>
          <p:cNvGraphicFramePr>
            <a:graphicFrameLocks noGrp="1"/>
          </p:cNvGraphicFramePr>
          <p:nvPr>
            <p:extLst>
              <p:ext uri="{D42A27DB-BD31-4B8C-83A1-F6EECF244321}">
                <p14:modId xmlns:p14="http://schemas.microsoft.com/office/powerpoint/2010/main" val="2464054496"/>
              </p:ext>
            </p:extLst>
          </p:nvPr>
        </p:nvGraphicFramePr>
        <p:xfrm>
          <a:off x="1229477" y="1620434"/>
          <a:ext cx="7185175" cy="1600200"/>
        </p:xfrm>
        <a:graphic>
          <a:graphicData uri="http://schemas.openxmlformats.org/drawingml/2006/table">
            <a:tbl>
              <a:tblPr firstRow="1" firstCol="1" bandRow="1"/>
              <a:tblGrid>
                <a:gridCol w="7185175">
                  <a:extLst>
                    <a:ext uri="{9D8B030D-6E8A-4147-A177-3AD203B41FA5}">
                      <a16:colId xmlns:a16="http://schemas.microsoft.com/office/drawing/2014/main" val="983139535"/>
                    </a:ext>
                  </a:extLst>
                </a:gridCol>
              </a:tblGrid>
              <a:tr h="1424137">
                <a:tc>
                  <a:txBody>
                    <a:bodyPr/>
                    <a:lstStyle/>
                    <a:p>
                      <a:pPr algn="just">
                        <a:spcBef>
                          <a:spcPts val="300"/>
                        </a:spcBef>
                        <a:spcAft>
                          <a:spcPts val="300"/>
                        </a:spcAft>
                      </a:pPr>
                      <a:r>
                        <a:rPr lang="en-GB" sz="1000" b="1" kern="1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Conclusions</a:t>
                      </a:r>
                      <a:endParaRPr lang="en-US" sz="1000" kern="1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300"/>
                        </a:spcBef>
                        <a:spcAft>
                          <a:spcPts val="0"/>
                        </a:spcAft>
                        <a:buFont typeface="Wingdings" panose="05000000000000000000" pitchFamily="2" charset="2"/>
                        <a:buChar char=""/>
                      </a:pPr>
                      <a:r>
                        <a:rPr lang="en-GB" sz="1000" kern="1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Large operator support for UAV as one of the most important Rel-19 topics (within the items in this offline) from a commercial and mission critical perspective. </a:t>
                      </a:r>
                      <a:endParaRPr lang="en-US" sz="1000" kern="1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Aft>
                          <a:spcPts val="0"/>
                        </a:spcAft>
                        <a:buFont typeface="Wingdings" panose="05000000000000000000" pitchFamily="2" charset="2"/>
                        <a:buChar char=""/>
                      </a:pPr>
                      <a:r>
                        <a:rPr lang="en-GB" sz="1000" kern="1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Architectural changes will not be part of the UAV work (i.e. any architectural enhancements can be considered under NTN) </a:t>
                      </a:r>
                      <a:endParaRPr lang="en-US" sz="1000" kern="1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Aft>
                          <a:spcPts val="0"/>
                        </a:spcAft>
                        <a:buFont typeface="Wingdings" panose="05000000000000000000" pitchFamily="2" charset="2"/>
                        <a:buChar char=""/>
                      </a:pPr>
                      <a:r>
                        <a:rPr lang="en-GB" sz="1000" kern="1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Starting point of an acceptable objective:</a:t>
                      </a:r>
                      <a:endParaRPr lang="en-US" sz="1000" kern="100" dirty="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spcAft>
                          <a:spcPts val="0"/>
                        </a:spcAft>
                        <a:buFont typeface="Courier New" panose="02070309020205020404" pitchFamily="49" charset="0"/>
                        <a:buChar char="o"/>
                      </a:pPr>
                      <a:r>
                        <a:rPr lang="en-GB" sz="1000" kern="1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Mobility enhancements</a:t>
                      </a:r>
                      <a:endParaRPr lang="en-US" sz="1000" kern="100" dirty="0">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lgn="just">
                        <a:spcAft>
                          <a:spcPts val="0"/>
                        </a:spcAft>
                        <a:buFont typeface="Wingdings" panose="05000000000000000000" pitchFamily="2" charset="2"/>
                        <a:buChar char=""/>
                      </a:pPr>
                      <a:r>
                        <a:rPr lang="en-GB" sz="1000" kern="1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Specifying new CHO triggering events </a:t>
                      </a:r>
                      <a:endParaRPr lang="en-US" sz="1000" kern="100" dirty="0">
                        <a:effectLst/>
                        <a:latin typeface="Times" panose="02020603050405020304" pitchFamily="18" charset="0"/>
                        <a:ea typeface="Batang" panose="02030600000101010101" pitchFamily="18" charset="-127"/>
                        <a:cs typeface="Times New Roman" panose="02020603050405020304" pitchFamily="18" charset="0"/>
                      </a:endParaRPr>
                    </a:p>
                    <a:p>
                      <a:pPr marL="1143000" lvl="2" indent="-228600" algn="just">
                        <a:spcAft>
                          <a:spcPts val="0"/>
                        </a:spcAft>
                        <a:buFont typeface="Wingdings" panose="05000000000000000000" pitchFamily="2" charset="2"/>
                        <a:buChar char=""/>
                      </a:pPr>
                      <a:r>
                        <a:rPr lang="en-GB" sz="1000" kern="1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Studying/specifying LTM enhancements for UAV</a:t>
                      </a:r>
                      <a:endParaRPr lang="en-US" sz="1000" kern="100" dirty="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spcAft>
                          <a:spcPts val="0"/>
                        </a:spcAft>
                        <a:buFont typeface="Courier New" panose="02070309020205020404" pitchFamily="49" charset="0"/>
                        <a:buChar char="o"/>
                      </a:pPr>
                      <a:r>
                        <a:rPr lang="en-GB" sz="1000" kern="1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No transmit zone (if SA2 will also do work on this) </a:t>
                      </a:r>
                      <a:endParaRPr lang="en-US" sz="1000" kern="100" dirty="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lgn="just">
                        <a:spcAft>
                          <a:spcPts val="300"/>
                        </a:spcAft>
                        <a:buFont typeface="Courier New" panose="02070309020205020404" pitchFamily="49" charset="0"/>
                        <a:buChar char="o"/>
                      </a:pPr>
                      <a:r>
                        <a:rPr lang="en-GB" sz="1000" kern="100" dirty="0">
                          <a:solidFill>
                            <a:srgbClr val="000000"/>
                          </a:solidFill>
                          <a:effectLst/>
                          <a:latin typeface="Times" panose="02020603050405020304" pitchFamily="18" charset="0"/>
                          <a:ea typeface="Batang" panose="02030600000101010101" pitchFamily="18" charset="-127"/>
                          <a:cs typeface="Times New Roman" panose="02020603050405020304" pitchFamily="18" charset="0"/>
                        </a:rPr>
                        <a:t>Enhancements for RRC_IDLE/RRC_INACTIVE</a:t>
                      </a:r>
                      <a:endParaRPr lang="en-US" sz="1000" kern="100" dirty="0">
                        <a:effectLst/>
                        <a:latin typeface="Times" panose="02020603050405020304" pitchFamily="18" charset="0"/>
                        <a:ea typeface="Batang" panose="02030600000101010101" pitchFamily="18"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3936578"/>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a:grpSpLocks noChangeAspect="1"/>
          </p:cNvGrpSpPr>
          <p:nvPr/>
        </p:nvGrpSpPr>
        <p:grpSpPr>
          <a:xfrm>
            <a:off x="0" y="111123"/>
            <a:ext cx="8002772" cy="549275"/>
            <a:chOff x="1" y="291783"/>
            <a:chExt cx="9143999" cy="549275"/>
          </a:xfrm>
        </p:grpSpPr>
        <p:sp>
          <p:nvSpPr>
            <p:cNvPr id="8"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9"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10"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11" name="文本框 47"/>
            <p:cNvSpPr txBox="1">
              <a:spLocks noChangeArrowheads="1"/>
            </p:cNvSpPr>
            <p:nvPr/>
          </p:nvSpPr>
          <p:spPr bwMode="auto">
            <a:xfrm>
              <a:off x="1" y="367668"/>
              <a:ext cx="7175893" cy="39878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Potential objective: </a:t>
              </a:r>
              <a:r>
                <a:rPr lang="en-US" altLang="zh-CN" sz="1600" b="1" kern="0" dirty="0">
                  <a:solidFill>
                    <a:srgbClr val="FFFFFF"/>
                  </a:solidFill>
                  <a:latin typeface="Arial" panose="020B0604020202020204"/>
                  <a:ea typeface="微软雅黑" panose="020B0503020204020204" charset="-122"/>
                </a:rPr>
                <a:t>Mobility enhancements</a:t>
              </a:r>
              <a:endParaRPr kumimoji="0" lang="en-US" altLang="zh-CN" sz="1600" b="1" i="0" u="none" strike="noStrike" kern="0" cap="none" spc="0" normalizeH="0" baseline="0" noProof="0" dirty="0">
                <a:ln>
                  <a:noFill/>
                </a:ln>
                <a:solidFill>
                  <a:srgbClr val="FFFFFF"/>
                </a:solidFill>
                <a:effectLst/>
                <a:uLnTx/>
                <a:uFillTx/>
                <a:latin typeface="Arial" panose="020B0604020202020204"/>
                <a:ea typeface="微软雅黑" panose="020B0503020204020204" charset="-122"/>
              </a:endParaRPr>
            </a:p>
          </p:txBody>
        </p:sp>
      </p:grpSp>
      <p:sp>
        <p:nvSpPr>
          <p:cNvPr id="2" name="文本框 1"/>
          <p:cNvSpPr txBox="1"/>
          <p:nvPr/>
        </p:nvSpPr>
        <p:spPr>
          <a:xfrm>
            <a:off x="231747" y="818532"/>
            <a:ext cx="8732874" cy="4030359"/>
          </a:xfrm>
          <a:prstGeom prst="rect">
            <a:avLst/>
          </a:prstGeom>
          <a:ln w="19050">
            <a:solidFill>
              <a:schemeClr val="accent1">
                <a:lumMod val="60000"/>
                <a:lumOff val="40000"/>
              </a:schemeClr>
            </a:solidFill>
          </a:ln>
        </p:spPr>
        <p:txBody>
          <a:bodyPr vert="horz" wrap="square" lIns="0" tIns="0" rIns="0" bIns="0" rtlCol="0" anchor="t">
            <a:noAutofit/>
          </a:bodyPr>
          <a:lstStyle>
            <a:defPPr>
              <a:defRPr lang="zh-CN"/>
            </a:defPPr>
            <a:lvl1pPr>
              <a:defRPr kumimoji="1" sz="1600"/>
            </a:lvl1pPr>
          </a:lstStyle>
          <a:p>
            <a:endParaRPr lang="zh-CN" altLang="en-US" dirty="0"/>
          </a:p>
        </p:txBody>
      </p:sp>
      <p:sp>
        <p:nvSpPr>
          <p:cNvPr id="13" name="矩形 12">
            <a:extLst>
              <a:ext uri="{FF2B5EF4-FFF2-40B4-BE49-F238E27FC236}">
                <a16:creationId xmlns:a16="http://schemas.microsoft.com/office/drawing/2014/main" id="{836EFD2A-67F6-4F6E-B7F4-EF3031812D2F}"/>
              </a:ext>
            </a:extLst>
          </p:cNvPr>
          <p:cNvSpPr/>
          <p:nvPr/>
        </p:nvSpPr>
        <p:spPr>
          <a:xfrm>
            <a:off x="252639" y="815605"/>
            <a:ext cx="8666909" cy="4078039"/>
          </a:xfrm>
          <a:prstGeom prst="rect">
            <a:avLst/>
          </a:prstGeom>
        </p:spPr>
        <p:txBody>
          <a:bodyPr wrap="square">
            <a:spAutoFit/>
          </a:bodyPr>
          <a:lstStyle/>
          <a:p>
            <a:pPr marL="285750" indent="-285750">
              <a:spcBef>
                <a:spcPts val="600"/>
              </a:spcBef>
              <a:spcAft>
                <a:spcPts val="600"/>
              </a:spcAft>
              <a:buFont typeface="Arial" panose="020B0604020202020204" pitchFamily="34" charset="0"/>
              <a:buChar char="•"/>
            </a:pPr>
            <a:r>
              <a:rPr lang="en-US" altLang="zh-CN" sz="1400" dirty="0">
                <a:latin typeface="Arial" panose="020B0604020202020204" pitchFamily="34" charset="0"/>
                <a:ea typeface="微软雅黑" panose="020B0503020204020204" charset="-122"/>
              </a:rPr>
              <a:t>Overview</a:t>
            </a:r>
            <a:r>
              <a:rPr lang="zh-CN" altLang="en-US" sz="1400" dirty="0">
                <a:latin typeface="Arial" panose="020B0604020202020204" pitchFamily="34" charset="0"/>
                <a:ea typeface="微软雅黑" panose="020B0503020204020204" charset="-122"/>
              </a:rPr>
              <a:t>：</a:t>
            </a:r>
            <a:endParaRPr lang="en-US" altLang="zh-CN" sz="1400" dirty="0">
              <a:latin typeface="Arial" panose="020B0604020202020204" pitchFamily="34" charset="0"/>
              <a:ea typeface="微软雅黑" panose="020B0503020204020204" charset="-122"/>
            </a:endParaRPr>
          </a:p>
          <a:p>
            <a:pPr marL="742950" lvl="1" indent="-285750">
              <a:buFont typeface="Courier New" panose="02070309020205020404" pitchFamily="49" charset="0"/>
              <a:buChar char="o"/>
            </a:pPr>
            <a:r>
              <a:rPr lang="en-US" altLang="zh-CN" sz="1200" dirty="0">
                <a:latin typeface="Arial" panose="020B0604020202020204" pitchFamily="34" charset="0"/>
                <a:ea typeface="微软雅黑" panose="020B0503020204020204" charset="-122"/>
              </a:rPr>
              <a:t>As</a:t>
            </a:r>
            <a:r>
              <a:rPr lang="zh-CN" altLang="en-US" sz="1200" dirty="0">
                <a:latin typeface="Arial" panose="020B0604020202020204" pitchFamily="34" charset="0"/>
                <a:ea typeface="微软雅黑" panose="020B0503020204020204" charset="-122"/>
              </a:rPr>
              <a:t> </a:t>
            </a:r>
            <a:r>
              <a:rPr lang="en-US" altLang="zh-CN" sz="1200" dirty="0">
                <a:latin typeface="Arial" panose="020B0604020202020204" pitchFamily="34" charset="0"/>
                <a:ea typeface="微软雅黑" panose="020B0503020204020204" charset="-122"/>
              </a:rPr>
              <a:t>captured in TR 36.777, the number of detectable cells and the range of the detected cells increases as UAV altitude increases. Besides, UAV UE moves faster compared to ground UEs. Thus, more frequent handover shall be triggered for UAV UE. Improving mobility robustness and reducing mobility latency are key points to be considered for UAV mobility enhancements.</a:t>
            </a:r>
          </a:p>
          <a:p>
            <a:pPr marL="742950" lvl="1" indent="-285750">
              <a:buFont typeface="Courier New" panose="02070309020205020404" pitchFamily="49" charset="0"/>
              <a:buChar char="o"/>
            </a:pPr>
            <a:r>
              <a:rPr lang="en-US" altLang="zh-CN" sz="1200" dirty="0">
                <a:latin typeface="Arial" panose="020B0604020202020204" pitchFamily="34" charset="0"/>
                <a:ea typeface="微软雅黑" panose="020B0503020204020204" charset="-122"/>
              </a:rPr>
              <a:t>In Rel-16,</a:t>
            </a:r>
            <a:r>
              <a:rPr lang="zh-CN" altLang="en-US" sz="1200" dirty="0">
                <a:latin typeface="Arial" panose="020B0604020202020204" pitchFamily="34" charset="0"/>
                <a:ea typeface="微软雅黑" panose="020B0503020204020204" charset="-122"/>
              </a:rPr>
              <a:t> </a:t>
            </a:r>
            <a:r>
              <a:rPr lang="en-US" altLang="zh-CN" sz="1200" dirty="0">
                <a:latin typeface="Arial" panose="020B0604020202020204" pitchFamily="34" charset="0"/>
                <a:ea typeface="微软雅黑" panose="020B0503020204020204" charset="-122"/>
              </a:rPr>
              <a:t>CHO</a:t>
            </a:r>
            <a:r>
              <a:rPr lang="zh-CN" altLang="en-US" sz="1200" dirty="0">
                <a:latin typeface="Arial" panose="020B0604020202020204" pitchFamily="34" charset="0"/>
                <a:ea typeface="微软雅黑" panose="020B0503020204020204" charset="-122"/>
              </a:rPr>
              <a:t> </a:t>
            </a:r>
            <a:r>
              <a:rPr lang="en-US" altLang="zh-CN" sz="1200" dirty="0">
                <a:latin typeface="Arial" panose="020B0604020202020204" pitchFamily="34" charset="0"/>
                <a:ea typeface="微软雅黑" panose="020B0503020204020204" charset="-122"/>
              </a:rPr>
              <a:t>is</a:t>
            </a:r>
            <a:r>
              <a:rPr lang="zh-CN" altLang="en-US" sz="1200" dirty="0">
                <a:latin typeface="Arial" panose="020B0604020202020204" pitchFamily="34" charset="0"/>
                <a:ea typeface="微软雅黑" panose="020B0503020204020204" charset="-122"/>
              </a:rPr>
              <a:t> </a:t>
            </a:r>
            <a:r>
              <a:rPr lang="en-US" altLang="zh-CN" sz="1200" dirty="0">
                <a:latin typeface="Arial" panose="020B0604020202020204" pitchFamily="34" charset="0"/>
                <a:ea typeface="微软雅黑" panose="020B0503020204020204" charset="-122"/>
              </a:rPr>
              <a:t>introduced</a:t>
            </a:r>
            <a:r>
              <a:rPr lang="zh-CN" altLang="en-US" sz="1200" dirty="0">
                <a:latin typeface="Arial" panose="020B0604020202020204" pitchFamily="34" charset="0"/>
                <a:ea typeface="微软雅黑" panose="020B0503020204020204" charset="-122"/>
              </a:rPr>
              <a:t> </a:t>
            </a:r>
            <a:r>
              <a:rPr lang="en-US" altLang="zh-CN" sz="1200" dirty="0">
                <a:latin typeface="Arial" panose="020B0604020202020204" pitchFamily="34" charset="0"/>
                <a:ea typeface="微软雅黑" panose="020B0503020204020204" charset="-122"/>
              </a:rPr>
              <a:t>to</a:t>
            </a:r>
            <a:r>
              <a:rPr lang="zh-CN" altLang="en-US" sz="1200" dirty="0">
                <a:latin typeface="Arial" panose="020B0604020202020204" pitchFamily="34" charset="0"/>
                <a:ea typeface="微软雅黑" panose="020B0503020204020204" charset="-122"/>
              </a:rPr>
              <a:t> </a:t>
            </a:r>
            <a:r>
              <a:rPr lang="en-US" altLang="zh-CN" sz="1200" dirty="0">
                <a:latin typeface="Arial" panose="020B0604020202020204" pitchFamily="34" charset="0"/>
                <a:ea typeface="微软雅黑" panose="020B0503020204020204" charset="-122"/>
              </a:rPr>
              <a:t>improve</a:t>
            </a:r>
            <a:r>
              <a:rPr lang="zh-CN" altLang="en-US" sz="1200" dirty="0">
                <a:latin typeface="Arial" panose="020B0604020202020204" pitchFamily="34" charset="0"/>
                <a:ea typeface="微软雅黑" panose="020B0503020204020204" charset="-122"/>
              </a:rPr>
              <a:t> </a:t>
            </a:r>
            <a:r>
              <a:rPr lang="en-US" altLang="zh-CN" sz="1200" dirty="0">
                <a:latin typeface="Arial" panose="020B0604020202020204" pitchFamily="34" charset="0"/>
                <a:ea typeface="微软雅黑" panose="020B0503020204020204" charset="-122"/>
              </a:rPr>
              <a:t>mobility</a:t>
            </a:r>
            <a:r>
              <a:rPr lang="zh-CN" altLang="en-US" sz="1200" dirty="0">
                <a:latin typeface="Arial" panose="020B0604020202020204" pitchFamily="34" charset="0"/>
                <a:ea typeface="微软雅黑" panose="020B0503020204020204" charset="-122"/>
              </a:rPr>
              <a:t> </a:t>
            </a:r>
            <a:r>
              <a:rPr lang="en-US" altLang="zh-CN" sz="1200" dirty="0">
                <a:latin typeface="Arial" panose="020B0604020202020204" pitchFamily="34" charset="0"/>
                <a:ea typeface="微软雅黑" panose="020B0503020204020204" charset="-122"/>
              </a:rPr>
              <a:t>robustness. Considering the characteristics of UAV, there could be more candidate cells available for CHO, and different candidate cells in different altitude ranges. Thus, the height information and/or flight path information reported by the UE can be considered for CHO candidate cell preparation and CHO triggering.</a:t>
            </a:r>
          </a:p>
          <a:p>
            <a:pPr marL="742950" lvl="1" indent="-285750">
              <a:buFont typeface="Courier New" panose="02070309020205020404" pitchFamily="49" charset="0"/>
              <a:buChar char="o"/>
            </a:pPr>
            <a:r>
              <a:rPr lang="en-US" altLang="zh-CN" sz="1200" dirty="0">
                <a:latin typeface="Arial" panose="020B0604020202020204" pitchFamily="34" charset="0"/>
                <a:ea typeface="微软雅黑" panose="020B0503020204020204" charset="-122"/>
              </a:rPr>
              <a:t>In Rel-18, LTM is supported to enable fast cell switch and reduce mobility interruption time. Similarly, different candidate cells would be detectable in different altitude ranges, including some far-away cells. And measuring L1 RS resources from multiple candidate cells would cause large UE power consumption. </a:t>
            </a:r>
          </a:p>
          <a:p>
            <a:pPr marL="742950" lvl="1" indent="-285750">
              <a:buFont typeface="Courier New" panose="02070309020205020404" pitchFamily="49" charset="0"/>
              <a:buChar char="o"/>
            </a:pPr>
            <a:r>
              <a:rPr lang="en-US" altLang="zh-CN" sz="1200" dirty="0">
                <a:latin typeface="Arial" panose="020B0604020202020204" pitchFamily="34" charset="0"/>
                <a:ea typeface="微软雅黑" panose="020B0503020204020204" charset="-122"/>
              </a:rPr>
              <a:t>For Rel-18 UAV, height-dependent measurement resource configuration has been introduced for RRM measurement to indicate the specific measurement resources in different altitude ranges. The similar mechanism can be considered for L1 measurement, as well as early sync resources for LTM candidate, to enable more effective LTM preparation and triggering for UAV UE.</a:t>
            </a:r>
          </a:p>
          <a:p>
            <a:pPr marL="285750" indent="-285750">
              <a:spcBef>
                <a:spcPts val="600"/>
              </a:spcBef>
              <a:spcAft>
                <a:spcPts val="600"/>
              </a:spcAft>
              <a:buFont typeface="Arial" panose="020B0604020202020204" pitchFamily="34" charset="0"/>
              <a:buChar char="•"/>
            </a:pPr>
            <a:r>
              <a:rPr lang="en-US" altLang="zh-CN" sz="1400" dirty="0">
                <a:latin typeface="Arial" panose="020B0604020202020204" pitchFamily="34" charset="0"/>
                <a:ea typeface="微软雅黑" panose="020B0503020204020204" charset="-122"/>
              </a:rPr>
              <a:t>Detailed objective on Mobility enhancements [RAN2, RAN3]:</a:t>
            </a:r>
          </a:p>
          <a:p>
            <a:pPr marL="742950" lvl="1" indent="-285750">
              <a:buFont typeface="Courier New" panose="02070309020205020404" pitchFamily="49" charset="0"/>
              <a:buChar char="o"/>
            </a:pPr>
            <a:r>
              <a:rPr lang="en-US" altLang="zh-CN" sz="1200" dirty="0">
                <a:latin typeface="Arial" panose="020B0604020202020204" pitchFamily="34" charset="0"/>
                <a:ea typeface="微软雅黑" panose="020B0503020204020204" charset="-122"/>
              </a:rPr>
              <a:t>Specify CHO enhancements, e.g. height-based and/or flight-path based CHO triggering events;</a:t>
            </a:r>
          </a:p>
          <a:p>
            <a:pPr marL="742950" lvl="1" indent="-285750">
              <a:buFont typeface="Courier New" panose="02070309020205020404" pitchFamily="49" charset="0"/>
              <a:buChar char="o"/>
            </a:pPr>
            <a:r>
              <a:rPr lang="en-US" altLang="zh-CN" sz="1200" dirty="0">
                <a:latin typeface="Arial" panose="020B0604020202020204" pitchFamily="34" charset="0"/>
                <a:ea typeface="微软雅黑" panose="020B0503020204020204" charset="-122"/>
              </a:rPr>
              <a:t>Specify LTM enhancements, e.g. height-dependent L1 measurement configuration and/or candidate configuration for LTM.</a:t>
            </a:r>
            <a:endParaRPr lang="en-US" altLang="zh-CN" sz="1400" dirty="0">
              <a:latin typeface="Arial" panose="020B0604020202020204" pitchFamily="34" charset="0"/>
              <a:ea typeface="微软雅黑" panose="020B0503020204020204" charset="-122"/>
            </a:endParaRPr>
          </a:p>
        </p:txBody>
      </p:sp>
    </p:spTree>
    <p:extLst>
      <p:ext uri="{BB962C8B-B14F-4D97-AF65-F5344CB8AC3E}">
        <p14:creationId xmlns:p14="http://schemas.microsoft.com/office/powerpoint/2010/main" val="3345193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a:grpSpLocks noChangeAspect="1"/>
          </p:cNvGrpSpPr>
          <p:nvPr/>
        </p:nvGrpSpPr>
        <p:grpSpPr>
          <a:xfrm>
            <a:off x="0" y="111123"/>
            <a:ext cx="8002772" cy="549275"/>
            <a:chOff x="1" y="291783"/>
            <a:chExt cx="9143999" cy="549275"/>
          </a:xfrm>
        </p:grpSpPr>
        <p:sp>
          <p:nvSpPr>
            <p:cNvPr id="8"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9"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10"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11" name="文本框 47"/>
            <p:cNvSpPr txBox="1">
              <a:spLocks noChangeArrowheads="1"/>
            </p:cNvSpPr>
            <p:nvPr/>
          </p:nvSpPr>
          <p:spPr bwMode="auto">
            <a:xfrm>
              <a:off x="1" y="367003"/>
              <a:ext cx="8396507" cy="40011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Potential objective: </a:t>
              </a:r>
              <a:r>
                <a:rPr lang="en-US" altLang="zh-CN" sz="1600" b="1" kern="0" dirty="0">
                  <a:solidFill>
                    <a:srgbClr val="FFFFFF"/>
                  </a:solidFill>
                  <a:latin typeface="Arial" panose="020B0604020202020204"/>
                  <a:ea typeface="微软雅黑" panose="020B0503020204020204" charset="-122"/>
                </a:rPr>
                <a:t>Mitigation of RLFs due to NTZ</a:t>
              </a:r>
              <a:endParaRPr kumimoji="0" lang="en-US" altLang="zh-CN" sz="1600" b="1" i="0" u="none" strike="noStrike" kern="0" cap="none" spc="0" normalizeH="0" baseline="0" noProof="0" dirty="0">
                <a:ln>
                  <a:noFill/>
                </a:ln>
                <a:solidFill>
                  <a:srgbClr val="FFFFFF"/>
                </a:solidFill>
                <a:effectLst/>
                <a:uLnTx/>
                <a:uFillTx/>
                <a:latin typeface="Arial" panose="020B0604020202020204"/>
                <a:ea typeface="微软雅黑" panose="020B0503020204020204" charset="-122"/>
              </a:endParaRPr>
            </a:p>
          </p:txBody>
        </p:sp>
      </p:grpSp>
      <p:sp>
        <p:nvSpPr>
          <p:cNvPr id="2" name="文本框 1"/>
          <p:cNvSpPr txBox="1"/>
          <p:nvPr/>
        </p:nvSpPr>
        <p:spPr>
          <a:xfrm>
            <a:off x="231747" y="831272"/>
            <a:ext cx="8732874" cy="3927473"/>
          </a:xfrm>
          <a:prstGeom prst="rect">
            <a:avLst/>
          </a:prstGeom>
          <a:ln w="19050">
            <a:solidFill>
              <a:schemeClr val="accent1">
                <a:lumMod val="60000"/>
                <a:lumOff val="40000"/>
              </a:schemeClr>
            </a:solidFill>
          </a:ln>
        </p:spPr>
        <p:txBody>
          <a:bodyPr vert="horz" wrap="square" lIns="0" tIns="0" rIns="0" bIns="0" rtlCol="0" anchor="t">
            <a:noAutofit/>
          </a:bodyPr>
          <a:lstStyle>
            <a:defPPr>
              <a:defRPr lang="zh-CN"/>
            </a:defPPr>
            <a:lvl1pPr>
              <a:defRPr kumimoji="1" sz="1600"/>
            </a:lvl1pPr>
          </a:lstStyle>
          <a:p>
            <a:endParaRPr lang="zh-CN" altLang="en-US" dirty="0"/>
          </a:p>
        </p:txBody>
      </p:sp>
      <p:sp>
        <p:nvSpPr>
          <p:cNvPr id="12" name="矩形 11">
            <a:extLst>
              <a:ext uri="{FF2B5EF4-FFF2-40B4-BE49-F238E27FC236}">
                <a16:creationId xmlns:a16="http://schemas.microsoft.com/office/drawing/2014/main" id="{B10AC16E-D1E2-4BDC-8612-E475E7774762}"/>
              </a:ext>
            </a:extLst>
          </p:cNvPr>
          <p:cNvSpPr/>
          <p:nvPr/>
        </p:nvSpPr>
        <p:spPr>
          <a:xfrm>
            <a:off x="224452" y="869907"/>
            <a:ext cx="8666909" cy="3831818"/>
          </a:xfrm>
          <a:prstGeom prst="rect">
            <a:avLst/>
          </a:prstGeom>
        </p:spPr>
        <p:txBody>
          <a:bodyPr wrap="square">
            <a:spAutoFit/>
          </a:bodyPr>
          <a:lstStyle/>
          <a:p>
            <a:pPr marL="285750" indent="-285750">
              <a:spcBef>
                <a:spcPts val="600"/>
              </a:spcBef>
              <a:spcAft>
                <a:spcPts val="600"/>
              </a:spcAft>
              <a:buFont typeface="Arial" panose="020B0604020202020204" pitchFamily="34" charset="0"/>
              <a:buChar char="•"/>
            </a:pPr>
            <a:r>
              <a:rPr lang="en-US" altLang="zh-CN" sz="1400" dirty="0">
                <a:latin typeface="Arial" panose="020B0604020202020204" pitchFamily="34" charset="0"/>
                <a:ea typeface="微软雅黑" panose="020B0503020204020204" charset="-122"/>
              </a:rPr>
              <a:t>Overview</a:t>
            </a:r>
            <a:r>
              <a:rPr lang="zh-CN" altLang="en-US" sz="1400" dirty="0">
                <a:latin typeface="Arial" panose="020B0604020202020204" pitchFamily="34" charset="0"/>
                <a:ea typeface="微软雅黑" panose="020B0503020204020204" charset="-122"/>
              </a:rPr>
              <a:t>：</a:t>
            </a:r>
            <a:endParaRPr lang="en-US" altLang="zh-CN" sz="1400" dirty="0">
              <a:latin typeface="Arial" panose="020B0604020202020204" pitchFamily="34" charset="0"/>
              <a:ea typeface="微软雅黑" panose="020B0503020204020204" charset="-122"/>
            </a:endParaRPr>
          </a:p>
          <a:p>
            <a:pPr marL="742950" lvl="1" indent="-285750">
              <a:buFont typeface="Courier New" panose="02070309020205020404" pitchFamily="49" charset="0"/>
              <a:buChar char="o"/>
            </a:pPr>
            <a:r>
              <a:rPr lang="en-GB" altLang="zh-CN" sz="1200" dirty="0">
                <a:latin typeface="Arial" panose="020B0604020202020204" pitchFamily="34" charset="0"/>
                <a:ea typeface="微软雅黑" panose="020B0503020204020204" charset="-122"/>
              </a:rPr>
              <a:t>At RAN#104, the following principles were agreed for NTZ</a:t>
            </a:r>
            <a:r>
              <a:rPr lang="en-US" altLang="zh-CN" sz="1200" dirty="0">
                <a:latin typeface="Arial" panose="020B0604020202020204" pitchFamily="34" charset="0"/>
                <a:ea typeface="微软雅黑" panose="020B0503020204020204" charset="-122"/>
              </a:rPr>
              <a:t>:</a:t>
            </a:r>
          </a:p>
          <a:p>
            <a:pPr marL="1200150" lvl="2" indent="-285750">
              <a:buFont typeface="Wingdings" panose="05000000000000000000" pitchFamily="2" charset="2"/>
              <a:buChar char="§"/>
            </a:pPr>
            <a:r>
              <a:rPr lang="en-US" altLang="zh-CN" sz="1200" dirty="0">
                <a:latin typeface="Arial" panose="020B0604020202020204" pitchFamily="34" charset="0"/>
                <a:ea typeface="微软雅黑" panose="020B0503020204020204" charset="-122"/>
              </a:rPr>
              <a:t>RAN is not involved in process of informing or enforcing NTZs</a:t>
            </a:r>
          </a:p>
          <a:p>
            <a:pPr marL="1200150" lvl="2" indent="-285750">
              <a:buFont typeface="Wingdings" panose="05000000000000000000" pitchFamily="2" charset="2"/>
              <a:buChar char="§"/>
            </a:pPr>
            <a:r>
              <a:rPr lang="en-US" altLang="zh-CN" sz="1200" dirty="0">
                <a:latin typeface="Arial" panose="020B0604020202020204" pitchFamily="34" charset="0"/>
                <a:ea typeface="微软雅黑" panose="020B0503020204020204" charset="-122"/>
              </a:rPr>
              <a:t>UE is responsible for following NTZ regulations</a:t>
            </a:r>
          </a:p>
          <a:p>
            <a:pPr marL="742950" lvl="1" indent="-285750">
              <a:buFont typeface="Courier New" panose="02070309020205020404" pitchFamily="49" charset="0"/>
              <a:buChar char="o"/>
            </a:pPr>
            <a:r>
              <a:rPr lang="en-US" altLang="zh-CN" sz="1200" dirty="0">
                <a:latin typeface="Arial" panose="020B0604020202020204" pitchFamily="34" charset="0"/>
                <a:ea typeface="微软雅黑" panose="020B0503020204020204" charset="-122"/>
              </a:rPr>
              <a:t>Subsequently, at SA2#164 a UE based solution was agreed for key issue#3 for NTZ (see S2-2409542)</a:t>
            </a:r>
          </a:p>
          <a:p>
            <a:pPr marL="1200150" lvl="2" indent="-285750">
              <a:buFont typeface="Wingdings" panose="05000000000000000000" pitchFamily="2" charset="2"/>
              <a:buChar char="§"/>
            </a:pPr>
            <a:r>
              <a:rPr lang="en-US" altLang="zh-CN" sz="1200" dirty="0">
                <a:latin typeface="Arial" panose="020B0604020202020204" pitchFamily="34" charset="0"/>
                <a:ea typeface="微软雅黑" panose="020B0503020204020204" charset="-122"/>
              </a:rPr>
              <a:t>As a result of the above, NTZ regulations will enforced by the UE upon entering an NTZ (which is five dimensional – 3D in space + frequency and time)</a:t>
            </a:r>
          </a:p>
          <a:p>
            <a:pPr marL="1200150" lvl="2" indent="-285750">
              <a:buFont typeface="Wingdings" panose="05000000000000000000" pitchFamily="2" charset="2"/>
              <a:buChar char="§"/>
            </a:pPr>
            <a:r>
              <a:rPr lang="en-US" altLang="zh-CN" sz="1200" dirty="0">
                <a:latin typeface="Arial" panose="020B0604020202020204" pitchFamily="34" charset="0"/>
                <a:ea typeface="微软雅黑" panose="020B0503020204020204" charset="-122"/>
              </a:rPr>
              <a:t>Upon entering NTZ, the UE does not transmit any </a:t>
            </a:r>
            <a:r>
              <a:rPr lang="en-US" altLang="zh-CN" sz="1200" dirty="0" err="1">
                <a:latin typeface="Arial" panose="020B0604020202020204" pitchFamily="34" charset="0"/>
                <a:ea typeface="微软雅黑" panose="020B0503020204020204" charset="-122"/>
              </a:rPr>
              <a:t>signalling</a:t>
            </a:r>
            <a:r>
              <a:rPr lang="en-US" altLang="zh-CN" sz="1200" dirty="0">
                <a:latin typeface="Arial" panose="020B0604020202020204" pitchFamily="34" charset="0"/>
                <a:ea typeface="微软雅黑" panose="020B0503020204020204" charset="-122"/>
              </a:rPr>
              <a:t> or data</a:t>
            </a:r>
          </a:p>
          <a:p>
            <a:pPr marL="1200150" lvl="2" indent="-285750">
              <a:buFont typeface="Wingdings" panose="05000000000000000000" pitchFamily="2" charset="2"/>
              <a:buChar char="§"/>
            </a:pPr>
            <a:r>
              <a:rPr lang="en-US" altLang="zh-CN" sz="1200" dirty="0">
                <a:latin typeface="Arial" panose="020B0604020202020204" pitchFamily="34" charset="0"/>
                <a:ea typeface="微软雅黑" panose="020B0503020204020204" charset="-122"/>
              </a:rPr>
              <a:t>If in connected mode, this means that there will be a radio link failure </a:t>
            </a:r>
          </a:p>
          <a:p>
            <a:pPr marL="1657350" lvl="3" indent="-285750">
              <a:buFont typeface="Wingdings" panose="05000000000000000000" pitchFamily="2" charset="2"/>
              <a:buChar char="§"/>
            </a:pPr>
            <a:r>
              <a:rPr lang="en-US" altLang="zh-CN" sz="1200" dirty="0">
                <a:latin typeface="Arial" panose="020B0604020202020204" pitchFamily="34" charset="0"/>
                <a:ea typeface="微软雅黑" panose="020B0503020204020204" charset="-122"/>
              </a:rPr>
              <a:t>Note that although DL quality of the cell may be good, RLF will be detected in NW due to lack of UL </a:t>
            </a:r>
          </a:p>
          <a:p>
            <a:pPr marL="1657350" lvl="3" indent="-285750">
              <a:buFont typeface="Wingdings" panose="05000000000000000000" pitchFamily="2" charset="2"/>
              <a:buChar char="§"/>
            </a:pPr>
            <a:r>
              <a:rPr lang="en-US" altLang="zh-CN" sz="1200" dirty="0">
                <a:latin typeface="Arial" panose="020B0604020202020204" pitchFamily="34" charset="0"/>
                <a:ea typeface="微软雅黑" panose="020B0503020204020204" charset="-122"/>
              </a:rPr>
              <a:t>When NW detects such RLF, it may also release the UE context both in RAN and CN</a:t>
            </a:r>
          </a:p>
          <a:p>
            <a:pPr marL="1657350" lvl="3" indent="-285750">
              <a:buFont typeface="Wingdings" panose="05000000000000000000" pitchFamily="2" charset="2"/>
              <a:buChar char="§"/>
            </a:pPr>
            <a:r>
              <a:rPr lang="en-US" altLang="zh-CN" sz="1200" dirty="0">
                <a:latin typeface="Arial" panose="020B0604020202020204" pitchFamily="34" charset="0"/>
                <a:ea typeface="微软雅黑" panose="020B0503020204020204" charset="-122"/>
              </a:rPr>
              <a:t>Number of RLFs is a key KPI in the network and deterioration in this KPI is not desirable</a:t>
            </a:r>
          </a:p>
          <a:p>
            <a:pPr marL="1657350" lvl="3" indent="-285750">
              <a:buFont typeface="Wingdings" panose="05000000000000000000" pitchFamily="2" charset="2"/>
              <a:buChar char="§"/>
            </a:pPr>
            <a:r>
              <a:rPr lang="en-US" altLang="zh-CN" sz="1200" dirty="0">
                <a:latin typeface="Arial" panose="020B0604020202020204" pitchFamily="34" charset="0"/>
                <a:ea typeface="微软雅黑" panose="020B0503020204020204" charset="-122"/>
              </a:rPr>
              <a:t>Since the UE is aware of the NTZ information, UE should be able to mitigate this impact, e.g. by indicating to the network that the quality of the current frequency/cell is no longer good </a:t>
            </a:r>
            <a:r>
              <a:rPr lang="en-US" altLang="zh-CN" sz="1200" i="1" u="sng" dirty="0">
                <a:latin typeface="Arial" panose="020B0604020202020204" pitchFamily="34" charset="0"/>
                <a:ea typeface="微软雅黑" panose="020B0503020204020204" charset="-122"/>
              </a:rPr>
              <a:t>before</a:t>
            </a:r>
            <a:r>
              <a:rPr lang="en-US" altLang="zh-CN" sz="1200" dirty="0">
                <a:latin typeface="Arial" panose="020B0604020202020204" pitchFamily="34" charset="0"/>
                <a:ea typeface="微软雅黑" panose="020B0503020204020204" charset="-122"/>
              </a:rPr>
              <a:t> entering the NTZ</a:t>
            </a:r>
          </a:p>
          <a:p>
            <a:pPr marL="285750" indent="-285750">
              <a:spcBef>
                <a:spcPts val="600"/>
              </a:spcBef>
              <a:spcAft>
                <a:spcPts val="600"/>
              </a:spcAft>
              <a:buFont typeface="Arial" panose="020B0604020202020204" pitchFamily="34" charset="0"/>
              <a:buChar char="•"/>
            </a:pPr>
            <a:r>
              <a:rPr lang="en-US" altLang="zh-CN" sz="1400" dirty="0">
                <a:latin typeface="Arial" panose="020B0604020202020204" pitchFamily="34" charset="0"/>
                <a:ea typeface="微软雅黑" panose="020B0503020204020204" charset="-122"/>
              </a:rPr>
              <a:t>Detailed objective on mitigating RLFs due to UE entering NTZ:</a:t>
            </a:r>
          </a:p>
          <a:p>
            <a:pPr marL="742950" lvl="1" indent="-285750">
              <a:buFont typeface="Courier New" panose="02070309020205020404" pitchFamily="49" charset="0"/>
              <a:buChar char="o"/>
            </a:pPr>
            <a:r>
              <a:rPr lang="en-US" altLang="zh-CN" sz="1200" dirty="0">
                <a:latin typeface="Arial" panose="020B0604020202020204" pitchFamily="34" charset="0"/>
                <a:ea typeface="微软雅黑" panose="020B0503020204020204" charset="-122"/>
              </a:rPr>
              <a:t>Specify UE based mechanisms to mitigate the radio link failures due to the UAV UE entering NTZ [RAN2]</a:t>
            </a:r>
          </a:p>
          <a:p>
            <a:pPr marL="1200150" lvl="2" indent="-285750">
              <a:buFont typeface="Wingdings" panose="05000000000000000000" pitchFamily="2" charset="2"/>
              <a:buChar char="q"/>
            </a:pPr>
            <a:r>
              <a:rPr lang="en-GB" altLang="zh-CN" sz="1000" i="1" dirty="0">
                <a:latin typeface="Arial" panose="020B0604020202020204" pitchFamily="34" charset="0"/>
                <a:ea typeface="微软雅黑" panose="020B0503020204020204" charset="-122"/>
              </a:rPr>
              <a:t>NOTE: The solution should not result in RAN receiving the NTZ information or require RAN to enforce UE behaviour when it is located within the NTZ(s) and should be complimentary to any solutions that SA2/CT1 develop for this</a:t>
            </a:r>
            <a:r>
              <a:rPr lang="en-US" altLang="zh-CN" sz="1000" i="1" dirty="0">
                <a:latin typeface="Arial" panose="020B0604020202020204" pitchFamily="34" charset="0"/>
                <a:ea typeface="微软雅黑" panose="020B0503020204020204" charset="-122"/>
              </a:rPr>
              <a:t>.</a:t>
            </a:r>
            <a:endParaRPr lang="en-GB" altLang="zh-CN" sz="1000" i="1" dirty="0">
              <a:latin typeface="Arial" panose="020B0604020202020204" pitchFamily="34" charset="0"/>
              <a:ea typeface="微软雅黑" panose="020B0503020204020204" charset="-122"/>
            </a:endParaRPr>
          </a:p>
        </p:txBody>
      </p:sp>
    </p:spTree>
    <p:extLst>
      <p:ext uri="{BB962C8B-B14F-4D97-AF65-F5344CB8AC3E}">
        <p14:creationId xmlns:p14="http://schemas.microsoft.com/office/powerpoint/2010/main" val="133334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a:grpSpLocks noChangeAspect="1"/>
          </p:cNvGrpSpPr>
          <p:nvPr/>
        </p:nvGrpSpPr>
        <p:grpSpPr>
          <a:xfrm>
            <a:off x="0" y="111123"/>
            <a:ext cx="8002772" cy="549275"/>
            <a:chOff x="1" y="291783"/>
            <a:chExt cx="9143999" cy="549275"/>
          </a:xfrm>
        </p:grpSpPr>
        <p:sp>
          <p:nvSpPr>
            <p:cNvPr id="8"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9"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10"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11" name="文本框 47"/>
            <p:cNvSpPr txBox="1">
              <a:spLocks noChangeArrowheads="1"/>
            </p:cNvSpPr>
            <p:nvPr/>
          </p:nvSpPr>
          <p:spPr bwMode="auto">
            <a:xfrm>
              <a:off x="1" y="367003"/>
              <a:ext cx="7175893" cy="40011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Potential objective</a:t>
              </a:r>
              <a:r>
                <a:rPr lang="en-US" altLang="zh-CN" sz="1600" b="1" kern="0" dirty="0">
                  <a:solidFill>
                    <a:srgbClr val="FFFFFF"/>
                  </a:solidFill>
                  <a:latin typeface="Arial" panose="020B0604020202020204"/>
                  <a:ea typeface="微软雅黑" panose="020B0503020204020204" charset="-122"/>
                </a:rPr>
                <a:t>: </a:t>
              </a:r>
              <a:r>
                <a:rPr lang="en-US" sz="1600" b="1" kern="0" dirty="0">
                  <a:solidFill>
                    <a:srgbClr val="FFFFFF"/>
                  </a:solidFill>
                  <a:latin typeface="Arial" panose="020B0604020202020204"/>
                  <a:ea typeface="微软雅黑" panose="020B0503020204020204" charset="-122"/>
                </a:rPr>
                <a:t>UAV identification &amp; status report</a:t>
              </a:r>
              <a:endParaRPr lang="en-US" altLang="zh-CN" sz="1600" b="1" kern="0" dirty="0">
                <a:solidFill>
                  <a:srgbClr val="FFFFFF"/>
                </a:solidFill>
                <a:latin typeface="Arial" panose="020B0604020202020204"/>
                <a:ea typeface="微软雅黑" panose="020B0503020204020204" charset="-122"/>
              </a:endParaRPr>
            </a:p>
          </p:txBody>
        </p:sp>
      </p:grpSp>
      <p:sp>
        <p:nvSpPr>
          <p:cNvPr id="2" name="文本框 1"/>
          <p:cNvSpPr txBox="1"/>
          <p:nvPr/>
        </p:nvSpPr>
        <p:spPr>
          <a:xfrm>
            <a:off x="231747" y="818533"/>
            <a:ext cx="8732874" cy="3914454"/>
          </a:xfrm>
          <a:prstGeom prst="rect">
            <a:avLst/>
          </a:prstGeom>
          <a:ln w="19050">
            <a:solidFill>
              <a:schemeClr val="accent1">
                <a:lumMod val="60000"/>
                <a:lumOff val="40000"/>
              </a:schemeClr>
            </a:solidFill>
          </a:ln>
        </p:spPr>
        <p:txBody>
          <a:bodyPr vert="horz" wrap="square" lIns="0" tIns="0" rIns="0" bIns="0" rtlCol="0" anchor="t">
            <a:noAutofit/>
          </a:bodyPr>
          <a:lstStyle>
            <a:defPPr>
              <a:defRPr lang="zh-CN"/>
            </a:defPPr>
            <a:lvl1pPr>
              <a:defRPr kumimoji="1" sz="1600"/>
            </a:lvl1pPr>
          </a:lstStyle>
          <a:p>
            <a:endParaRPr lang="zh-CN" altLang="en-US" dirty="0"/>
          </a:p>
        </p:txBody>
      </p:sp>
      <p:sp>
        <p:nvSpPr>
          <p:cNvPr id="4" name="矩形 3"/>
          <p:cNvSpPr/>
          <p:nvPr/>
        </p:nvSpPr>
        <p:spPr>
          <a:xfrm>
            <a:off x="239760" y="834922"/>
            <a:ext cx="8732873" cy="3339376"/>
          </a:xfrm>
          <a:prstGeom prst="rect">
            <a:avLst/>
          </a:prstGeom>
        </p:spPr>
        <p:txBody>
          <a:bodyPr wrap="square">
            <a:spAutoFit/>
          </a:bodyPr>
          <a:lstStyle/>
          <a:p>
            <a:pPr marL="285750" indent="-285750">
              <a:spcBef>
                <a:spcPts val="600"/>
              </a:spcBef>
              <a:spcAft>
                <a:spcPts val="600"/>
              </a:spcAft>
              <a:buFont typeface="Arial" panose="020B0604020202020204" pitchFamily="34" charset="0"/>
              <a:buChar char="•"/>
            </a:pPr>
            <a:r>
              <a:rPr lang="en-US" altLang="zh-CN" sz="1400" dirty="0">
                <a:latin typeface="Arial" panose="020B0604020202020204" pitchFamily="34" charset="0"/>
                <a:ea typeface="微软雅黑" panose="020B0503020204020204" charset="-122"/>
              </a:rPr>
              <a:t>Overview</a:t>
            </a:r>
            <a:r>
              <a:rPr lang="zh-CN" altLang="en-US" sz="1400" dirty="0">
                <a:latin typeface="Arial" panose="020B0604020202020204" pitchFamily="34" charset="0"/>
                <a:ea typeface="微软雅黑" panose="020B0503020204020204" charset="-122"/>
              </a:rPr>
              <a:t>：</a:t>
            </a:r>
            <a:endParaRPr lang="en-US" altLang="zh-CN" sz="1400" dirty="0">
              <a:latin typeface="Arial" panose="020B0604020202020204" pitchFamily="34" charset="0"/>
              <a:ea typeface="微软雅黑" panose="020B0503020204020204" charset="-122"/>
            </a:endParaRPr>
          </a:p>
          <a:p>
            <a:pPr marL="742950" lvl="1" indent="-285750">
              <a:buFont typeface="Courier New" panose="02070309020205020404" pitchFamily="49" charset="0"/>
              <a:buChar char="o"/>
            </a:pPr>
            <a:r>
              <a:rPr lang="en-US" sz="1200" dirty="0">
                <a:latin typeface="Arial" panose="020B0604020202020204" pitchFamily="34" charset="0"/>
                <a:ea typeface="微软雅黑" panose="020B0503020204020204" charset="-122"/>
              </a:rPr>
              <a:t>To enable the application, e.g., trajectory recognition, for the aerial UE, it is necessary that </a:t>
            </a:r>
            <a:r>
              <a:rPr lang="en-US" sz="1200" dirty="0" err="1">
                <a:latin typeface="Arial" panose="020B0604020202020204" pitchFamily="34" charset="0"/>
                <a:ea typeface="微软雅黑" panose="020B0503020204020204" charset="-122"/>
              </a:rPr>
              <a:t>gNB</a:t>
            </a:r>
            <a:r>
              <a:rPr lang="en-US" sz="1200" dirty="0">
                <a:latin typeface="Arial" panose="020B0604020202020204" pitchFamily="34" charset="0"/>
                <a:ea typeface="微软雅黑" panose="020B0503020204020204" charset="-122"/>
              </a:rPr>
              <a:t> knows the aerial UE specific identification, and it can be used to match the aerial UE identification for communication and the aerial UE identification. Besides, the gNB has no idea whether the UE supports aerial capable function until reception of the UE capability report. Early identification of aerial capable UE can help the gNB to select AMF supporting aerial service.</a:t>
            </a:r>
          </a:p>
          <a:p>
            <a:pPr marL="742950" lvl="1" indent="-285750">
              <a:buFont typeface="Courier New" panose="02070309020205020404" pitchFamily="49" charset="0"/>
              <a:buChar char="o"/>
            </a:pPr>
            <a:r>
              <a:rPr lang="en-US" sz="1200" dirty="0">
                <a:latin typeface="Arial" panose="020B0604020202020204" pitchFamily="34" charset="0"/>
                <a:ea typeface="微软雅黑" panose="020B0503020204020204" charset="-122"/>
              </a:rPr>
              <a:t>The aerial UE should be identified and may require separate handling by operator. To adequately support aerial UE, gNB may conduct specific measurements for the aerial UE and send measurement data to 5GC. This allows the network to provide further assistance to aerial UE.</a:t>
            </a:r>
          </a:p>
          <a:p>
            <a:pPr marL="285750" indent="-285750">
              <a:spcBef>
                <a:spcPts val="600"/>
              </a:spcBef>
              <a:spcAft>
                <a:spcPts val="600"/>
              </a:spcAft>
              <a:buFont typeface="Arial" panose="020B0604020202020204" pitchFamily="34" charset="0"/>
              <a:buChar char="•"/>
            </a:pPr>
            <a:r>
              <a:rPr lang="en-US" altLang="zh-CN" sz="1400" dirty="0">
                <a:latin typeface="Arial" panose="020B0604020202020204" pitchFamily="34" charset="0"/>
                <a:ea typeface="微软雅黑" panose="020B0503020204020204" charset="-122"/>
              </a:rPr>
              <a:t>Detailed objective on UE identification</a:t>
            </a:r>
            <a:r>
              <a:rPr lang="en-US" sz="1400" dirty="0">
                <a:latin typeface="Arial" panose="020B0604020202020204" pitchFamily="34" charset="0"/>
                <a:ea typeface="微软雅黑" panose="020B0503020204020204" charset="-122"/>
              </a:rPr>
              <a:t>：</a:t>
            </a:r>
          </a:p>
          <a:p>
            <a:pPr marL="742950" lvl="2" indent="-285750" hangingPunct="0">
              <a:buFont typeface="Courier New" panose="02070309020205020404" pitchFamily="49" charset="0"/>
              <a:buChar char="o"/>
            </a:pPr>
            <a:r>
              <a:rPr lang="en-US" sz="1200" dirty="0">
                <a:latin typeface="Arial" panose="020B0604020202020204" pitchFamily="34" charset="0"/>
                <a:ea typeface="微软雅黑" panose="020B0503020204020204" charset="-122"/>
              </a:rPr>
              <a:t>Support aerial UE identification management [RAN3, RAN2]</a:t>
            </a:r>
          </a:p>
          <a:p>
            <a:pPr marL="1200150" lvl="2" indent="-285750">
              <a:buFont typeface="Wingdings" panose="05000000000000000000" pitchFamily="2" charset="2"/>
              <a:buChar char="q"/>
            </a:pPr>
            <a:r>
              <a:rPr lang="en-US" sz="1200" dirty="0">
                <a:latin typeface="Arial" panose="020B0604020202020204" pitchFamily="34" charset="0"/>
                <a:ea typeface="微软雅黑" panose="020B0503020204020204" charset="-122"/>
              </a:rPr>
              <a:t>Specify signaling and procedures for aerial UE to report aerial UE identifier to gNB, e.g. reporting remote ID, aerial UE indication.</a:t>
            </a:r>
          </a:p>
          <a:p>
            <a:pPr marL="1200150" lvl="2" indent="-285750">
              <a:buFont typeface="Wingdings" panose="05000000000000000000" pitchFamily="2" charset="2"/>
              <a:buChar char="q"/>
            </a:pPr>
            <a:r>
              <a:rPr lang="en-US" sz="1200" dirty="0">
                <a:latin typeface="Arial" panose="020B0604020202020204" pitchFamily="34" charset="0"/>
                <a:ea typeface="微软雅黑" panose="020B0503020204020204" charset="-122"/>
              </a:rPr>
              <a:t>Specify signaling and procedures for delivering the aerial UE related information (e.g., UE identifier, altitude and velocity information) in both split and non-split gNB architectures, between 5GC and gNB, and between </a:t>
            </a:r>
            <a:r>
              <a:rPr lang="en-US" sz="1200" dirty="0" err="1">
                <a:latin typeface="Arial" panose="020B0604020202020204" pitchFamily="34" charset="0"/>
                <a:ea typeface="微软雅黑" panose="020B0503020204020204" charset="-122"/>
              </a:rPr>
              <a:t>gNBs</a:t>
            </a:r>
            <a:r>
              <a:rPr lang="en-US" sz="1200" dirty="0">
                <a:latin typeface="Arial" panose="020B0604020202020204" pitchFamily="34" charset="0"/>
                <a:ea typeface="微软雅黑" panose="020B0503020204020204" charset="-122"/>
              </a:rPr>
              <a:t>.</a:t>
            </a:r>
          </a:p>
        </p:txBody>
      </p:sp>
    </p:spTree>
    <p:extLst>
      <p:ext uri="{BB962C8B-B14F-4D97-AF65-F5344CB8AC3E}">
        <p14:creationId xmlns:p14="http://schemas.microsoft.com/office/powerpoint/2010/main" val="13739101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a:grpSpLocks noChangeAspect="1"/>
          </p:cNvGrpSpPr>
          <p:nvPr/>
        </p:nvGrpSpPr>
        <p:grpSpPr>
          <a:xfrm>
            <a:off x="0" y="111123"/>
            <a:ext cx="8002772" cy="549275"/>
            <a:chOff x="1" y="291783"/>
            <a:chExt cx="9143999" cy="549275"/>
          </a:xfrm>
        </p:grpSpPr>
        <p:sp>
          <p:nvSpPr>
            <p:cNvPr id="8"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9"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10"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11" name="文本框 47"/>
            <p:cNvSpPr txBox="1">
              <a:spLocks noChangeArrowheads="1"/>
            </p:cNvSpPr>
            <p:nvPr/>
          </p:nvSpPr>
          <p:spPr bwMode="auto">
            <a:xfrm>
              <a:off x="1" y="367668"/>
              <a:ext cx="7175893" cy="39878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Summary &amp; Objectives</a:t>
              </a:r>
              <a:endParaRPr kumimoji="0" lang="en-US" altLang="zh-CN" sz="2000" b="1" i="0" u="none" strike="noStrike" kern="0" cap="none" spc="0" normalizeH="0" baseline="0" noProof="0" dirty="0">
                <a:ln>
                  <a:noFill/>
                </a:ln>
                <a:solidFill>
                  <a:srgbClr val="FFFFFF"/>
                </a:solidFill>
                <a:effectLst/>
                <a:uLnTx/>
                <a:uFillTx/>
                <a:latin typeface="Arial" panose="020B0604020202020204"/>
                <a:ea typeface="微软雅黑" panose="020B0503020204020204" charset="-122"/>
              </a:endParaRPr>
            </a:p>
          </p:txBody>
        </p:sp>
      </p:grpSp>
      <p:sp>
        <p:nvSpPr>
          <p:cNvPr id="2" name="文本框 1"/>
          <p:cNvSpPr txBox="1"/>
          <p:nvPr/>
        </p:nvSpPr>
        <p:spPr>
          <a:xfrm>
            <a:off x="231747" y="767019"/>
            <a:ext cx="8732874" cy="4120509"/>
          </a:xfrm>
          <a:prstGeom prst="rect">
            <a:avLst/>
          </a:prstGeom>
          <a:ln w="19050">
            <a:solidFill>
              <a:schemeClr val="accent1">
                <a:lumMod val="60000"/>
                <a:lumOff val="40000"/>
              </a:schemeClr>
            </a:solidFill>
          </a:ln>
        </p:spPr>
        <p:txBody>
          <a:bodyPr vert="horz" wrap="square" lIns="0" tIns="0" rIns="0" bIns="0" rtlCol="0" anchor="t">
            <a:noAutofit/>
          </a:bodyPr>
          <a:lstStyle>
            <a:defPPr>
              <a:defRPr lang="zh-CN"/>
            </a:defPPr>
            <a:lvl1pPr>
              <a:defRPr kumimoji="1" sz="1600"/>
            </a:lvl1pPr>
          </a:lstStyle>
          <a:p>
            <a:endParaRPr lang="zh-CN" altLang="en-US" dirty="0"/>
          </a:p>
        </p:txBody>
      </p:sp>
      <p:sp>
        <p:nvSpPr>
          <p:cNvPr id="12" name="矩形 11">
            <a:extLst>
              <a:ext uri="{FF2B5EF4-FFF2-40B4-BE49-F238E27FC236}">
                <a16:creationId xmlns:a16="http://schemas.microsoft.com/office/drawing/2014/main" id="{4E706920-5C46-4914-AA63-444282BBF106}"/>
              </a:ext>
            </a:extLst>
          </p:cNvPr>
          <p:cNvSpPr/>
          <p:nvPr/>
        </p:nvSpPr>
        <p:spPr>
          <a:xfrm>
            <a:off x="231747" y="760764"/>
            <a:ext cx="8732873" cy="3190617"/>
          </a:xfrm>
          <a:prstGeom prst="rect">
            <a:avLst/>
          </a:prstGeom>
        </p:spPr>
        <p:txBody>
          <a:bodyPr wrap="square">
            <a:spAutoFit/>
          </a:bodyPr>
          <a:lstStyle/>
          <a:p>
            <a:pPr marL="285750" indent="-285750">
              <a:spcBef>
                <a:spcPts val="200"/>
              </a:spcBef>
              <a:spcAft>
                <a:spcPts val="200"/>
              </a:spcAft>
              <a:buFont typeface="Wingdings" panose="05000000000000000000" pitchFamily="2" charset="2"/>
              <a:buChar char="§"/>
            </a:pPr>
            <a:r>
              <a:rPr lang="en-US" altLang="zh-CN" sz="1400" dirty="0">
                <a:latin typeface="Arial" panose="020B0604020202020204" pitchFamily="34" charset="0"/>
                <a:ea typeface="微软雅黑" panose="020B0503020204020204" charset="-122"/>
              </a:rPr>
              <a:t>According to the previous discussion, as one additional RAN2-led topic in Rel-20, the following proposed objectives:</a:t>
            </a:r>
          </a:p>
          <a:p>
            <a:pPr marL="742950" lvl="1" indent="-285750">
              <a:spcBef>
                <a:spcPts val="200"/>
              </a:spcBef>
              <a:spcAft>
                <a:spcPts val="200"/>
              </a:spcAft>
              <a:buFont typeface="Arial" panose="020B0604020202020204" pitchFamily="34" charset="0"/>
              <a:buChar char="•"/>
            </a:pPr>
            <a:r>
              <a:rPr lang="en-US" sz="1050" dirty="0">
                <a:latin typeface="Arial" panose="020B0604020202020204" pitchFamily="34" charset="0"/>
                <a:ea typeface="微软雅黑" panose="020B0503020204020204" charset="-122"/>
              </a:rPr>
              <a:t>Support m</a:t>
            </a:r>
            <a:r>
              <a:rPr lang="en-US" altLang="zh-CN" sz="1050" dirty="0">
                <a:latin typeface="Arial" panose="020B0604020202020204" pitchFamily="34" charset="0"/>
                <a:ea typeface="微软雅黑" panose="020B0503020204020204" charset="-122"/>
              </a:rPr>
              <a:t>obility enhancements for aerial UE [RAN2, RAN3]:</a:t>
            </a:r>
          </a:p>
          <a:p>
            <a:pPr marL="1200150" lvl="2" indent="-285750">
              <a:spcBef>
                <a:spcPts val="200"/>
              </a:spcBef>
              <a:spcAft>
                <a:spcPts val="200"/>
              </a:spcAft>
              <a:buFont typeface="Courier New" panose="02070309020205020404" pitchFamily="49" charset="0"/>
              <a:buChar char="o"/>
            </a:pPr>
            <a:r>
              <a:rPr lang="en-US" altLang="zh-CN" sz="1050" dirty="0">
                <a:latin typeface="Arial" panose="020B0604020202020204" pitchFamily="34" charset="0"/>
                <a:ea typeface="微软雅黑" panose="020B0503020204020204" charset="-122"/>
              </a:rPr>
              <a:t>Specify CHO enhancements, e.g. height-based and/or flight-path based CHO triggering events;</a:t>
            </a:r>
          </a:p>
          <a:p>
            <a:pPr marL="1200150" lvl="2" indent="-285750">
              <a:spcBef>
                <a:spcPts val="200"/>
              </a:spcBef>
              <a:spcAft>
                <a:spcPts val="200"/>
              </a:spcAft>
              <a:buFont typeface="Courier New" panose="02070309020205020404" pitchFamily="49" charset="0"/>
              <a:buChar char="o"/>
            </a:pPr>
            <a:r>
              <a:rPr lang="en-US" altLang="zh-CN" sz="1050" dirty="0">
                <a:latin typeface="Arial" panose="020B0604020202020204" pitchFamily="34" charset="0"/>
                <a:ea typeface="微软雅黑" panose="020B0503020204020204" charset="-122"/>
              </a:rPr>
              <a:t>Specify LTM enhancements, e.g. height-dependent L1 measurement configuration and/or candidate configuration for LTM.</a:t>
            </a:r>
          </a:p>
          <a:p>
            <a:pPr marL="742950" lvl="1" indent="-285750">
              <a:spcBef>
                <a:spcPts val="200"/>
              </a:spcBef>
              <a:spcAft>
                <a:spcPts val="200"/>
              </a:spcAft>
              <a:buFont typeface="Arial" panose="020B0604020202020204" pitchFamily="34" charset="0"/>
              <a:buChar char="•"/>
            </a:pPr>
            <a:r>
              <a:rPr lang="en-US" altLang="zh-CN" sz="1050" dirty="0">
                <a:latin typeface="Arial" panose="020B0604020202020204" pitchFamily="34" charset="0"/>
                <a:ea typeface="微软雅黑" panose="020B0503020204020204" charset="-122"/>
              </a:rPr>
              <a:t>Support enhancement to mitigate RLFs due to UE entering NTZ [RAN2]:</a:t>
            </a:r>
          </a:p>
          <a:p>
            <a:pPr marL="1200150" lvl="2" indent="-285750">
              <a:spcBef>
                <a:spcPts val="200"/>
              </a:spcBef>
              <a:spcAft>
                <a:spcPts val="200"/>
              </a:spcAft>
              <a:buFont typeface="Courier New" panose="02070309020205020404" pitchFamily="49" charset="0"/>
              <a:buChar char="o"/>
            </a:pPr>
            <a:r>
              <a:rPr lang="en-US" altLang="zh-CN" sz="1050" dirty="0">
                <a:latin typeface="Arial" panose="020B0604020202020204" pitchFamily="34" charset="0"/>
                <a:ea typeface="微软雅黑" panose="020B0503020204020204" charset="-122"/>
              </a:rPr>
              <a:t>Specify UE based mechanisms to mitigate the radio link failures due to the UAV UE entering NTZ.</a:t>
            </a:r>
          </a:p>
          <a:p>
            <a:pPr marL="1200150" lvl="2" indent="-285750">
              <a:spcBef>
                <a:spcPts val="200"/>
              </a:spcBef>
              <a:spcAft>
                <a:spcPts val="200"/>
              </a:spcAft>
              <a:buFont typeface="Courier New" panose="02070309020205020404" pitchFamily="49" charset="0"/>
              <a:buChar char="o"/>
            </a:pPr>
            <a:r>
              <a:rPr lang="en-GB" altLang="zh-CN" sz="1050" dirty="0">
                <a:latin typeface="Arial" panose="020B0604020202020204" pitchFamily="34" charset="0"/>
                <a:ea typeface="微软雅黑" panose="020B0503020204020204" charset="-122"/>
              </a:rPr>
              <a:t>NOTE: The solution should not result in RAN receiving the NTZ information or require RAN to enforce UE behaviour when it is located within the NTZ(s) and should be complimentary to any solutions that SA2/CT1 develop for this</a:t>
            </a:r>
            <a:r>
              <a:rPr lang="en-US" altLang="zh-CN" sz="1050" dirty="0">
                <a:latin typeface="Arial" panose="020B0604020202020204" pitchFamily="34" charset="0"/>
                <a:ea typeface="微软雅黑" panose="020B0503020204020204" charset="-122"/>
              </a:rPr>
              <a:t>.</a:t>
            </a:r>
            <a:endParaRPr lang="en-GB" altLang="zh-CN" sz="1050" dirty="0">
              <a:latin typeface="Arial" panose="020B0604020202020204" pitchFamily="34" charset="0"/>
              <a:ea typeface="微软雅黑" panose="020B0503020204020204" charset="-122"/>
            </a:endParaRPr>
          </a:p>
          <a:p>
            <a:pPr marL="742950" lvl="1" indent="-285750" hangingPunct="0">
              <a:spcBef>
                <a:spcPts val="200"/>
              </a:spcBef>
              <a:spcAft>
                <a:spcPts val="200"/>
              </a:spcAft>
              <a:buFont typeface="Arial" panose="020B0604020202020204" pitchFamily="34" charset="0"/>
              <a:buChar char="•"/>
            </a:pPr>
            <a:r>
              <a:rPr lang="en-US" sz="1050" dirty="0">
                <a:latin typeface="Arial" panose="020B0604020202020204" pitchFamily="34" charset="0"/>
                <a:ea typeface="微软雅黑" panose="020B0503020204020204" charset="-122"/>
              </a:rPr>
              <a:t>Support aerial UE identification management [RAN3, RAN2]</a:t>
            </a:r>
          </a:p>
          <a:p>
            <a:pPr marL="1200150" lvl="2" indent="-285750">
              <a:spcBef>
                <a:spcPts val="200"/>
              </a:spcBef>
              <a:spcAft>
                <a:spcPts val="200"/>
              </a:spcAft>
              <a:buFont typeface="Courier New" panose="02070309020205020404" pitchFamily="49" charset="0"/>
              <a:buChar char="o"/>
            </a:pPr>
            <a:r>
              <a:rPr lang="en-US" sz="1050" dirty="0">
                <a:latin typeface="Arial" panose="020B0604020202020204" pitchFamily="34" charset="0"/>
                <a:ea typeface="微软雅黑" panose="020B0503020204020204" charset="-122"/>
              </a:rPr>
              <a:t>Specify signaling and procedures for aerial UE to report aerial UE identifier to gNB, e.g. reporting remote ID, aerial UE indication.</a:t>
            </a:r>
          </a:p>
          <a:p>
            <a:pPr marL="1200150" lvl="2" indent="-285750">
              <a:spcBef>
                <a:spcPts val="200"/>
              </a:spcBef>
              <a:spcAft>
                <a:spcPts val="200"/>
              </a:spcAft>
              <a:buFont typeface="Courier New" panose="02070309020205020404" pitchFamily="49" charset="0"/>
              <a:buChar char="o"/>
            </a:pPr>
            <a:r>
              <a:rPr lang="en-US" sz="1050" dirty="0">
                <a:latin typeface="Arial" panose="020B0604020202020204" pitchFamily="34" charset="0"/>
                <a:ea typeface="微软雅黑" panose="020B0503020204020204" charset="-122"/>
              </a:rPr>
              <a:t>Specify signaling and procedures for delivering the aerial UE related information (e.g., UE identifier, altitude and velocity information) in both split and non-split gNB architectures, between 5GC and gNB, and between gNBs.</a:t>
            </a:r>
          </a:p>
          <a:p>
            <a:pPr marL="285750" indent="-285750">
              <a:spcBef>
                <a:spcPts val="200"/>
              </a:spcBef>
              <a:spcAft>
                <a:spcPts val="200"/>
              </a:spcAft>
              <a:buFont typeface="Wingdings" panose="05000000000000000000" pitchFamily="2" charset="2"/>
              <a:buChar char="§"/>
            </a:pPr>
            <a:r>
              <a:rPr lang="en-US" altLang="zh-CN" sz="1400" dirty="0">
                <a:latin typeface="Arial" panose="020B0604020202020204" pitchFamily="34" charset="0"/>
                <a:ea typeface="微软雅黑" panose="020B0503020204020204" charset="-122"/>
              </a:rPr>
              <a:t>Potential estimated TU:</a:t>
            </a:r>
          </a:p>
        </p:txBody>
      </p:sp>
      <p:graphicFrame>
        <p:nvGraphicFramePr>
          <p:cNvPr id="13" name="表格 12">
            <a:extLst>
              <a:ext uri="{FF2B5EF4-FFF2-40B4-BE49-F238E27FC236}">
                <a16:creationId xmlns:a16="http://schemas.microsoft.com/office/drawing/2014/main" id="{62F03E75-3FCE-43F2-ABB1-0C2696D8F964}"/>
              </a:ext>
            </a:extLst>
          </p:cNvPr>
          <p:cNvGraphicFramePr>
            <a:graphicFrameLocks noGrp="1"/>
          </p:cNvGraphicFramePr>
          <p:nvPr>
            <p:extLst>
              <p:ext uri="{D42A27DB-BD31-4B8C-83A1-F6EECF244321}">
                <p14:modId xmlns:p14="http://schemas.microsoft.com/office/powerpoint/2010/main" val="1699212236"/>
              </p:ext>
            </p:extLst>
          </p:nvPr>
        </p:nvGraphicFramePr>
        <p:xfrm>
          <a:off x="1360522" y="3951381"/>
          <a:ext cx="5557234" cy="777240"/>
        </p:xfrm>
        <a:graphic>
          <a:graphicData uri="http://schemas.openxmlformats.org/drawingml/2006/table">
            <a:tbl>
              <a:tblPr firstRow="1" bandRow="1">
                <a:tableStyleId>{5C22544A-7EE6-4342-B048-85BDC9FD1C3A}</a:tableStyleId>
              </a:tblPr>
              <a:tblGrid>
                <a:gridCol w="2081923">
                  <a:extLst>
                    <a:ext uri="{9D8B030D-6E8A-4147-A177-3AD203B41FA5}">
                      <a16:colId xmlns:a16="http://schemas.microsoft.com/office/drawing/2014/main" val="1146792762"/>
                    </a:ext>
                  </a:extLst>
                </a:gridCol>
                <a:gridCol w="3475311">
                  <a:extLst>
                    <a:ext uri="{9D8B030D-6E8A-4147-A177-3AD203B41FA5}">
                      <a16:colId xmlns:a16="http://schemas.microsoft.com/office/drawing/2014/main" val="402683255"/>
                    </a:ext>
                  </a:extLst>
                </a:gridCol>
              </a:tblGrid>
              <a:tr h="152937">
                <a:tc>
                  <a:txBody>
                    <a:bodyPr/>
                    <a:lstStyle/>
                    <a:p>
                      <a:pPr algn="ctr"/>
                      <a:r>
                        <a:rPr lang="en-US" sz="1100" dirty="0"/>
                        <a:t>Working group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dirty="0"/>
                        <a:t>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473843"/>
                  </a:ext>
                </a:extLst>
              </a:tr>
              <a:tr h="152937">
                <a:tc>
                  <a:txBody>
                    <a:bodyPr/>
                    <a:lstStyle/>
                    <a:p>
                      <a:pPr algn="ctr"/>
                      <a:r>
                        <a:rPr lang="en-US" sz="1100" dirty="0"/>
                        <a:t>RAN2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100" dirty="0"/>
                        <a:t>0.5 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0690221"/>
                  </a:ext>
                </a:extLst>
              </a:tr>
              <a:tr h="152937">
                <a:tc>
                  <a:txBody>
                    <a:bodyPr/>
                    <a:lstStyle/>
                    <a:p>
                      <a:pPr algn="ctr"/>
                      <a:r>
                        <a:rPr lang="en-US" sz="1100" dirty="0"/>
                        <a:t>RAN3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100" dirty="0"/>
                        <a:t>0.5 TU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2647929"/>
                  </a:ext>
                </a:extLst>
              </a:tr>
            </a:tbl>
          </a:graphicData>
        </a:graphic>
      </p:graphicFrame>
    </p:spTree>
    <p:extLst>
      <p:ext uri="{BB962C8B-B14F-4D97-AF65-F5344CB8AC3E}">
        <p14:creationId xmlns:p14="http://schemas.microsoft.com/office/powerpoint/2010/main" val="1275321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21728</TotalTime>
  <Words>1394</Words>
  <Application>Microsoft Office PowerPoint</Application>
  <PresentationFormat>全屏显示(16:9)</PresentationFormat>
  <Paragraphs>85</Paragraphs>
  <Slides>7</Slides>
  <Notes>2</Notes>
  <HiddenSlides>0</HiddenSlides>
  <MMClips>0</MMClips>
  <ScaleCrop>false</ScaleCrop>
  <HeadingPairs>
    <vt:vector size="8" baseType="variant">
      <vt:variant>
        <vt:lpstr>已用的字体</vt:lpstr>
      </vt:variant>
      <vt:variant>
        <vt:i4>13</vt:i4>
      </vt:variant>
      <vt:variant>
        <vt:lpstr>主题</vt:lpstr>
      </vt:variant>
      <vt:variant>
        <vt:i4>9</vt:i4>
      </vt:variant>
      <vt:variant>
        <vt:lpstr>幻灯片标题</vt:lpstr>
      </vt:variant>
      <vt:variant>
        <vt:i4>7</vt:i4>
      </vt:variant>
      <vt:variant>
        <vt:lpstr>自定义放映</vt:lpstr>
      </vt:variant>
      <vt:variant>
        <vt:i4>1</vt:i4>
      </vt:variant>
    </vt:vector>
  </HeadingPairs>
  <TitlesOfParts>
    <vt:vector size="30" baseType="lpstr">
      <vt:lpstr>Batang</vt:lpstr>
      <vt:lpstr>Heiti SC Light</vt:lpstr>
      <vt:lpstr>MS PGothic</vt:lpstr>
      <vt:lpstr>黑体</vt:lpstr>
      <vt:lpstr>宋体</vt:lpstr>
      <vt:lpstr>微软雅黑</vt:lpstr>
      <vt:lpstr>Arial</vt:lpstr>
      <vt:lpstr>Calibri</vt:lpstr>
      <vt:lpstr>Courier New</vt:lpstr>
      <vt:lpstr>Impact</vt:lpstr>
      <vt:lpstr>Times</vt:lpstr>
      <vt:lpstr>Times New Roman</vt:lpstr>
      <vt:lpstr>Wingdings</vt:lpstr>
      <vt:lpstr>ZTE-内部公开-16X9</vt:lpstr>
      <vt:lpstr>目录</vt:lpstr>
      <vt:lpstr>正文</vt:lpstr>
      <vt:lpstr>封底</vt:lpstr>
      <vt:lpstr>1_正文</vt:lpstr>
      <vt:lpstr>ZTE-For All Readers-16X9</vt:lpstr>
      <vt:lpstr>FDD产品线2015 PPT模板_169_EN</vt:lpstr>
      <vt:lpstr>ZTE-Confidential-16X9</vt:lpstr>
      <vt:lpstr>2_正文</vt:lpstr>
      <vt:lpstr>Views on NR-enabled UAV in 5G-A Rel-20</vt:lpstr>
      <vt:lpstr>PowerPoint 演示文稿</vt:lpstr>
      <vt:lpstr>PowerPoint 演示文稿</vt:lpstr>
      <vt:lpstr>PowerPoint 演示文稿</vt:lpstr>
      <vt:lpstr>PowerPoint 演示文稿</vt:lpstr>
      <vt:lpstr>PowerPoint 演示文稿</vt:lpstr>
      <vt:lpstr>Thanks</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ZTE-Nan</cp:lastModifiedBy>
  <cp:revision>2355</cp:revision>
  <dcterms:created xsi:type="dcterms:W3CDTF">2015-07-14T07:21:00Z</dcterms:created>
  <dcterms:modified xsi:type="dcterms:W3CDTF">2025-03-03T11:30:34Z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2052-11.8.2.11718</vt:lpwstr>
  </property>
  <property fmtid="{D5CDD505-2E9C-101B-9397-08002B2CF9AE}" pid="3" name="ICV">
    <vt:lpwstr>09FB0CEA62AB4D3BAD6C6BC55D1F1AA0</vt:lpwstr>
  </property>
</Properties>
</file>