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8">
  <p:sldMasterIdLst>
    <p:sldMasterId id="2147483707" r:id="rId1"/>
    <p:sldMasterId id="2147483880" r:id="rId2"/>
  </p:sldMasterIdLst>
  <p:notesMasterIdLst>
    <p:notesMasterId r:id="rId9"/>
  </p:notesMasterIdLst>
  <p:handoutMasterIdLst>
    <p:handoutMasterId r:id="rId10"/>
  </p:handoutMasterIdLst>
  <p:sldIdLst>
    <p:sldId id="2147471076" r:id="rId3"/>
    <p:sldId id="2147480799" r:id="rId4"/>
    <p:sldId id="2147480796" r:id="rId5"/>
    <p:sldId id="2147480801" r:id="rId6"/>
    <p:sldId id="2147480791" r:id="rId7"/>
    <p:sldId id="2147480783" r:id="rId8"/>
  </p:sldIdLst>
  <p:sldSz cx="12195175" cy="6858000"/>
  <p:notesSz cx="6797675" cy="9926638"/>
  <p:defaultTextStyle>
    <a:defPPr>
      <a:defRPr lang="zh-CN"/>
    </a:defPPr>
    <a:lvl1pPr algn="l" rtl="0" fontAlgn="base">
      <a:spcBef>
        <a:spcPct val="0"/>
      </a:spcBef>
      <a:spcAft>
        <a:spcPct val="0"/>
      </a:spcAft>
      <a:buClr>
        <a:srgbClr val="CC9900"/>
      </a:buClr>
      <a:buFont typeface="Wingdings" pitchFamily="2" charset="2"/>
      <a:buChar char="n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Clr>
        <a:srgbClr val="CC9900"/>
      </a:buClr>
      <a:buFont typeface="Wingdings" pitchFamily="2" charset="2"/>
      <a:buChar char="n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Clr>
        <a:srgbClr val="CC9900"/>
      </a:buClr>
      <a:buFont typeface="Wingdings" pitchFamily="2" charset="2"/>
      <a:buChar char="n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Clr>
        <a:srgbClr val="CC9900"/>
      </a:buClr>
      <a:buFont typeface="Wingdings" pitchFamily="2" charset="2"/>
      <a:buChar char="n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Clr>
        <a:srgbClr val="CC9900"/>
      </a:buClr>
      <a:buFont typeface="Wingdings" pitchFamily="2" charset="2"/>
      <a:buChar char="n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04" userDrawn="1">
          <p15:clr>
            <a:srgbClr val="A4A3A4"/>
          </p15:clr>
        </p15:guide>
        <p15:guide id="2" orient="horz" pos="768" userDrawn="1">
          <p15:clr>
            <a:srgbClr val="A4A3A4"/>
          </p15:clr>
        </p15:guide>
        <p15:guide id="3" pos="45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an zhu" initials="" lastIdx="12" clrIdx="0"/>
  <p:cmAuthor id="1" name="Huawei - Huangsu" initials="H" lastIdx="1" clrIdx="1">
    <p:extLst>
      <p:ext uri="{19B8F6BF-5375-455C-9EA6-DF929625EA0E}">
        <p15:presenceInfo xmlns:p15="http://schemas.microsoft.com/office/powerpoint/2012/main" userId="Huawei - Huangsu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8E5"/>
    <a:srgbClr val="F7DDB7"/>
    <a:srgbClr val="990033"/>
    <a:srgbClr val="E5E5E5"/>
    <a:srgbClr val="DD4654"/>
    <a:srgbClr val="F6DBB8"/>
    <a:srgbClr val="F2F2F2"/>
    <a:srgbClr val="F7DCB7"/>
    <a:srgbClr val="F7E0B7"/>
    <a:srgbClr val="F7D9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80308" autoAdjust="0"/>
  </p:normalViewPr>
  <p:slideViewPr>
    <p:cSldViewPr snapToGrid="0">
      <p:cViewPr varScale="1">
        <p:scale>
          <a:sx n="91" d="100"/>
          <a:sy n="91" d="100"/>
        </p:scale>
        <p:origin x="1332" y="90"/>
      </p:cViewPr>
      <p:guideLst>
        <p:guide orient="horz" pos="504"/>
        <p:guide orient="horz" pos="768"/>
        <p:guide pos="457"/>
      </p:guideLst>
    </p:cSldViewPr>
  </p:slideViewPr>
  <p:outlineViewPr>
    <p:cViewPr>
      <p:scale>
        <a:sx n="33" d="100"/>
        <a:sy n="33" d="100"/>
      </p:scale>
      <p:origin x="0" y="-1099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60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370" name="矩形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200" b="0"/>
            </a:lvl1pPr>
          </a:lstStyle>
          <a:p>
            <a:endParaRPr lang="en-US" altLang="zh-CN"/>
          </a:p>
        </p:txBody>
      </p:sp>
      <p:sp>
        <p:nvSpPr>
          <p:cNvPr id="1082371" name="矩形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200" b="0"/>
            </a:lvl1pPr>
          </a:lstStyle>
          <a:p>
            <a:endParaRPr lang="en-US" altLang="zh-CN"/>
          </a:p>
        </p:txBody>
      </p:sp>
      <p:sp>
        <p:nvSpPr>
          <p:cNvPr id="1082372" name="矩形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200" b="0"/>
            </a:lvl1pPr>
          </a:lstStyle>
          <a:p>
            <a:endParaRPr lang="en-US" altLang="zh-CN"/>
          </a:p>
        </p:txBody>
      </p:sp>
      <p:sp>
        <p:nvSpPr>
          <p:cNvPr id="1082373" name="矩形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200" b="0"/>
            </a:lvl1pPr>
          </a:lstStyle>
          <a:p>
            <a:fld id="{D1302BA7-A8F8-4C6D-AFCA-35A633BB4BD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0053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200" b="0"/>
            </a:lvl1pPr>
          </a:lstStyle>
          <a:p>
            <a:endParaRPr lang="en-US" altLang="zh-CN"/>
          </a:p>
        </p:txBody>
      </p:sp>
      <p:sp>
        <p:nvSpPr>
          <p:cNvPr id="10243" name="矩形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200" b="0"/>
            </a:lvl1pPr>
          </a:lstStyle>
          <a:p>
            <a:endParaRPr lang="en-US" altLang="zh-CN"/>
          </a:p>
        </p:txBody>
      </p:sp>
      <p:sp>
        <p:nvSpPr>
          <p:cNvPr id="10244" name="矩形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245" name="矩形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46" name="矩形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200" b="0"/>
            </a:lvl1pPr>
          </a:lstStyle>
          <a:p>
            <a:endParaRPr lang="en-US" altLang="zh-CN"/>
          </a:p>
        </p:txBody>
      </p:sp>
      <p:sp>
        <p:nvSpPr>
          <p:cNvPr id="10247" name="矩形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200" b="0"/>
            </a:lvl1pPr>
          </a:lstStyle>
          <a:p>
            <a:fld id="{05E0B524-39D1-4AA2-8F56-B570DCCF57F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179003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>
                <a:solidFill>
                  <a:prstClr val="black"/>
                </a:solidFill>
                <a:cs typeface="Arial"/>
              </a:rPr>
              <a:pPr/>
              <a:t>1</a:t>
            </a:fld>
            <a:endParaRPr lang="en-US">
              <a:solidFill>
                <a:prstClr val="black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4942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0734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2526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7326F3-4732-B74B-9C70-D0992466E49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1147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09651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F8382D-0F2A-454F-982C-556D2B48EA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42087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FF8382D-0F2A-454F-982C-556D2B48EA7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5813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080" y="456135"/>
            <a:ext cx="10739242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7"/>
              </a:lnSpc>
              <a:spcBef>
                <a:spcPts val="0"/>
              </a:spcBef>
              <a:buNone/>
              <a:defRPr sz="3197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337" indent="0" algn="ctr">
              <a:buNone/>
              <a:defRPr sz="2596"/>
            </a:lvl2pPr>
            <a:lvl3pPr marL="1186670" indent="0" algn="ctr">
              <a:buNone/>
              <a:defRPr sz="2336"/>
            </a:lvl3pPr>
            <a:lvl4pPr marL="1780007" indent="0" algn="ctr">
              <a:buNone/>
              <a:defRPr sz="2079"/>
            </a:lvl4pPr>
            <a:lvl5pPr marL="2373342" indent="0" algn="ctr">
              <a:buNone/>
              <a:defRPr sz="2079"/>
            </a:lvl5pPr>
            <a:lvl6pPr marL="2966677" indent="0" algn="ctr">
              <a:buNone/>
              <a:defRPr sz="2079"/>
            </a:lvl6pPr>
            <a:lvl7pPr marL="3560012" indent="0" algn="ctr">
              <a:buNone/>
              <a:defRPr sz="2079"/>
            </a:lvl7pPr>
            <a:lvl8pPr marL="4153350" indent="0" algn="ctr">
              <a:buNone/>
              <a:defRPr sz="2079"/>
            </a:lvl8pPr>
            <a:lvl9pPr marL="4746682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813" y="1501989"/>
            <a:ext cx="10732160" cy="4690459"/>
          </a:xfrm>
          <a:prstGeom prst="rect">
            <a:avLst/>
          </a:prstGeom>
        </p:spPr>
        <p:txBody>
          <a:bodyPr lIns="0" tIns="0" rIns="0" bIns="0"/>
          <a:lstStyle>
            <a:lvl1pPr marL="12361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7271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351" indent="-170996">
              <a:buFont typeface="Arial" panose="020B0604020202020204" pitchFamily="34" charset="0"/>
              <a:buChar char="•"/>
              <a:tabLst>
                <a:tab pos="1207271" algn="ctr"/>
              </a:tabLst>
              <a:defRPr sz="1299" baseline="0"/>
            </a:lvl2pPr>
            <a:lvl3pPr marL="525351" indent="-170996">
              <a:buFont typeface="Arial" panose="020B0604020202020204" pitchFamily="34" charset="0"/>
              <a:buChar char="•"/>
              <a:tabLst>
                <a:tab pos="1207271" algn="ctr"/>
              </a:tabLst>
              <a:defRPr sz="1299" baseline="0"/>
            </a:lvl3pPr>
            <a:lvl4pPr marL="525351" indent="-170996">
              <a:buFont typeface="Arial" panose="020B0604020202020204" pitchFamily="34" charset="0"/>
              <a:buChar char="•"/>
              <a:tabLst>
                <a:tab pos="1207271" algn="ctr"/>
              </a:tabLst>
              <a:defRPr sz="1299" baseline="0"/>
            </a:lvl4pPr>
            <a:lvl5pPr marL="525351" indent="-170996">
              <a:buFont typeface="Arial" panose="020B0604020202020204" pitchFamily="34" charset="0"/>
              <a:buChar char="•"/>
              <a:tabLst>
                <a:tab pos="1207271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0479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760" y="1600204"/>
            <a:ext cx="1097565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1" y="392234"/>
            <a:ext cx="5141150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2163" y="6492875"/>
            <a:ext cx="5271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 fontAlgn="auto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None/>
              <a:defRPr/>
            </a:pPr>
            <a:fld id="{507110A4-CCF0-4FA7-86CB-0269CCB90E12}" type="slidenum">
              <a:rPr lang="en-GB" altLang="en-US" b="0" smtClean="0">
                <a:solidFill>
                  <a:srgbClr val="1D1D1A"/>
                </a:solidFill>
                <a:latin typeface="Calibri"/>
              </a:rPr>
              <a:pPr defTabSz="914112" fontAlgn="auto">
                <a:spcBef>
                  <a:spcPts val="0"/>
                </a:spcBef>
                <a:spcAft>
                  <a:spcPts val="0"/>
                </a:spcAft>
                <a:buClrTx/>
                <a:buFont typeface="Wingdings" pitchFamily="2" charset="2"/>
                <a:buNone/>
                <a:defRPr/>
              </a:pPr>
              <a:t>‹#›</a:t>
            </a:fld>
            <a:endParaRPr lang="en-GB" altLang="en-US" b="0">
              <a:solidFill>
                <a:srgbClr val="1D1D1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2750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07407" y="1402066"/>
            <a:ext cx="392052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US" sz="4798" b="0" dirty="0">
                <a:solidFill>
                  <a:srgbClr val="1D1D1A"/>
                </a:solidFill>
                <a:latin typeface="Calibri"/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119080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080" y="456134"/>
            <a:ext cx="10739242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928" y="1512877"/>
            <a:ext cx="10732159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691393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760" y="1600204"/>
            <a:ext cx="1097565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1" y="392234"/>
            <a:ext cx="5141150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2163" y="6492875"/>
            <a:ext cx="5271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 fontAlgn="auto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None/>
              <a:defRPr/>
            </a:pPr>
            <a:fld id="{507110A4-CCF0-4FA7-86CB-0269CCB90E12}" type="slidenum">
              <a:rPr lang="en-GB" altLang="en-US" b="0" smtClean="0">
                <a:solidFill>
                  <a:srgbClr val="1D1D1A"/>
                </a:solidFill>
                <a:latin typeface="Calibri"/>
              </a:rPr>
              <a:pPr defTabSz="914112" fontAlgn="auto">
                <a:spcBef>
                  <a:spcPts val="0"/>
                </a:spcBef>
                <a:spcAft>
                  <a:spcPts val="0"/>
                </a:spcAft>
                <a:buClrTx/>
                <a:buFont typeface="Wingdings" pitchFamily="2" charset="2"/>
                <a:buNone/>
                <a:defRPr/>
              </a:pPr>
              <a:t>‹#›</a:t>
            </a:fld>
            <a:endParaRPr lang="en-GB" altLang="en-US" b="0">
              <a:solidFill>
                <a:srgbClr val="1D1D1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462945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07407" y="1402066"/>
            <a:ext cx="392052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US" sz="4798" b="0" dirty="0">
                <a:solidFill>
                  <a:srgbClr val="1D1D1A"/>
                </a:solidFill>
                <a:latin typeface="Calibri"/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41082605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080" y="456134"/>
            <a:ext cx="10739242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928" y="1512877"/>
            <a:ext cx="10732159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6244697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760" y="1600204"/>
            <a:ext cx="1097565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1" y="392234"/>
            <a:ext cx="5141150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2163" y="6492875"/>
            <a:ext cx="5271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8857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457" y="220737"/>
            <a:ext cx="11160260" cy="49212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6794582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760" y="1600203"/>
            <a:ext cx="1097565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0" y="392233"/>
            <a:ext cx="5141151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2163" y="6492875"/>
            <a:ext cx="5271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110A4-CCF0-4FA7-86CB-0269CCB90E1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466695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457" y="220737"/>
            <a:ext cx="11160260" cy="49212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1605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080" y="456134"/>
            <a:ext cx="10739242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841" indent="0" algn="ctr">
              <a:buNone/>
              <a:defRPr sz="2598"/>
            </a:lvl2pPr>
            <a:lvl3pPr marL="1187679" indent="0" algn="ctr">
              <a:buNone/>
              <a:defRPr sz="2338"/>
            </a:lvl3pPr>
            <a:lvl4pPr marL="1781521" indent="0" algn="ctr">
              <a:buNone/>
              <a:defRPr sz="2079"/>
            </a:lvl4pPr>
            <a:lvl5pPr marL="2375360" indent="0" algn="ctr">
              <a:buNone/>
              <a:defRPr sz="2079"/>
            </a:lvl5pPr>
            <a:lvl6pPr marL="2969200" indent="0" algn="ctr">
              <a:buNone/>
              <a:defRPr sz="2079"/>
            </a:lvl6pPr>
            <a:lvl7pPr marL="3563040" indent="0" algn="ctr">
              <a:buNone/>
              <a:defRPr sz="2079"/>
            </a:lvl7pPr>
            <a:lvl8pPr marL="4156881" indent="0" algn="ctr">
              <a:buNone/>
              <a:defRPr sz="2079"/>
            </a:lvl8pPr>
            <a:lvl9pPr marL="4750720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927" y="1512876"/>
            <a:ext cx="10732160" cy="4690459"/>
          </a:xfrm>
          <a:prstGeom prst="rect">
            <a:avLst/>
          </a:prstGeom>
        </p:spPr>
        <p:txBody>
          <a:bodyPr lIns="0" tIns="0" rIns="0" bIns="0"/>
          <a:lstStyle>
            <a:lvl1pPr marL="179370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993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967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465" marR="0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967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4pPr>
            <a:lvl5pPr marL="525797" indent="-171142">
              <a:buFont typeface="Arial" panose="020B0604020202020204" pitchFamily="34" charset="0"/>
              <a:buChar char="•"/>
              <a:tabLst>
                <a:tab pos="1208299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993" marR="0" lvl="1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465" marR="0" lvl="2" indent="-168258" algn="l" defTabSz="11876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967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407349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080" y="456134"/>
            <a:ext cx="10739242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03" indent="0" algn="ctr">
              <a:buNone/>
              <a:defRPr sz="2597"/>
            </a:lvl2pPr>
            <a:lvl3pPr marL="1187204" indent="0" algn="ctr">
              <a:buNone/>
              <a:defRPr sz="2337"/>
            </a:lvl3pPr>
            <a:lvl4pPr marL="1780808" indent="0" algn="ctr">
              <a:buNone/>
              <a:defRPr sz="2078"/>
            </a:lvl4pPr>
            <a:lvl5pPr marL="2374411" indent="0" algn="ctr">
              <a:buNone/>
              <a:defRPr sz="2078"/>
            </a:lvl5pPr>
            <a:lvl6pPr marL="2968012" indent="0" algn="ctr">
              <a:buNone/>
              <a:defRPr sz="2078"/>
            </a:lvl6pPr>
            <a:lvl7pPr marL="3561615" indent="0" algn="ctr">
              <a:buNone/>
              <a:defRPr sz="2078"/>
            </a:lvl7pPr>
            <a:lvl8pPr marL="4155218" indent="0" algn="ctr">
              <a:buNone/>
              <a:defRPr sz="2078"/>
            </a:lvl8pPr>
            <a:lvl9pPr marL="4748820" indent="0" algn="ctr">
              <a:buNone/>
              <a:defRPr sz="2078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928" y="1512878"/>
            <a:ext cx="10732160" cy="4690459"/>
          </a:xfrm>
          <a:prstGeom prst="rect">
            <a:avLst/>
          </a:prstGeom>
        </p:spPr>
        <p:txBody>
          <a:bodyPr lIns="0" tIns="0" rIns="0" bIns="0"/>
          <a:lstStyle>
            <a:lvl1pPr marL="179298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861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484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026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484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587" indent="-171074">
              <a:buFont typeface="Arial" pitchFamily="34" charset="0"/>
              <a:buChar char="•"/>
              <a:tabLst>
                <a:tab pos="1207816" algn="ctr"/>
              </a:tabLst>
              <a:defRPr sz="1298" baseline="0"/>
            </a:lvl4pPr>
            <a:lvl5pPr marL="525587" indent="-171074">
              <a:buFont typeface="Arial" pitchFamily="34" charset="0"/>
              <a:buChar char="•"/>
              <a:tabLst>
                <a:tab pos="1207816" algn="ctr"/>
              </a:tabLst>
              <a:defRPr sz="1298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861" marR="0" lvl="1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23199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760" y="1600204"/>
            <a:ext cx="1097565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1" y="392234"/>
            <a:ext cx="5141150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2163" y="6492875"/>
            <a:ext cx="5271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 fontAlgn="auto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None/>
              <a:defRPr/>
            </a:pPr>
            <a:fld id="{507110A4-CCF0-4FA7-86CB-0269CCB90E12}" type="slidenum">
              <a:rPr lang="en-GB" altLang="en-US" b="0" smtClean="0">
                <a:solidFill>
                  <a:srgbClr val="1D1D1A"/>
                </a:solidFill>
                <a:latin typeface="Calibri"/>
              </a:rPr>
              <a:pPr defTabSz="914112" fontAlgn="auto">
                <a:spcBef>
                  <a:spcPts val="0"/>
                </a:spcBef>
                <a:spcAft>
                  <a:spcPts val="0"/>
                </a:spcAft>
                <a:buClrTx/>
                <a:buFont typeface="Wingdings" pitchFamily="2" charset="2"/>
                <a:buNone/>
                <a:defRPr/>
              </a:pPr>
              <a:t>‹#›</a:t>
            </a:fld>
            <a:endParaRPr lang="en-GB" altLang="en-US" b="0">
              <a:solidFill>
                <a:srgbClr val="1D1D1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262789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760" y="1600204"/>
            <a:ext cx="1097565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1" y="392234"/>
            <a:ext cx="5141150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2163" y="6492875"/>
            <a:ext cx="5271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9889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458" y="220737"/>
            <a:ext cx="11160260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5642158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458" y="220737"/>
            <a:ext cx="11160260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613841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760" y="1600204"/>
            <a:ext cx="1097565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1" y="392234"/>
            <a:ext cx="5141150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2163" y="6492875"/>
            <a:ext cx="5271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>
              <a:defRPr/>
            </a:pPr>
            <a:fld id="{507110A4-CCF0-4FA7-86CB-0269CCB90E12}" type="slidenum">
              <a:rPr lang="en-GB" altLang="en-US" smtClean="0">
                <a:solidFill>
                  <a:srgbClr val="1D1D1A"/>
                </a:solidFill>
              </a:rPr>
              <a:pPr defTabSz="914112"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49255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080" y="456134"/>
            <a:ext cx="10739242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425" indent="0" algn="ctr">
              <a:buNone/>
              <a:defRPr sz="2596"/>
            </a:lvl2pPr>
            <a:lvl3pPr marL="1186848" indent="0" algn="ctr">
              <a:buNone/>
              <a:defRPr sz="2336"/>
            </a:lvl3pPr>
            <a:lvl4pPr marL="1780274" indent="0" algn="ctr">
              <a:buNone/>
              <a:defRPr sz="2077"/>
            </a:lvl4pPr>
            <a:lvl5pPr marL="2373698" indent="0" algn="ctr">
              <a:buNone/>
              <a:defRPr sz="2077"/>
            </a:lvl5pPr>
            <a:lvl6pPr marL="2967122" indent="0" algn="ctr">
              <a:buNone/>
              <a:defRPr sz="2077"/>
            </a:lvl6pPr>
            <a:lvl7pPr marL="3560546" indent="0" algn="ctr">
              <a:buNone/>
              <a:defRPr sz="2077"/>
            </a:lvl7pPr>
            <a:lvl8pPr marL="4153972" indent="0" algn="ctr">
              <a:buNone/>
              <a:defRPr sz="2077"/>
            </a:lvl8pPr>
            <a:lvl9pPr marL="4747395" indent="0" algn="ctr">
              <a:buNone/>
              <a:defRPr sz="2077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929" y="1512879"/>
            <a:ext cx="10732159" cy="4690459"/>
          </a:xfrm>
          <a:prstGeom prst="rect">
            <a:avLst/>
          </a:prstGeom>
        </p:spPr>
        <p:txBody>
          <a:bodyPr lIns="0" tIns="0" rIns="0" bIns="0"/>
          <a:lstStyle>
            <a:lvl1pPr marL="179244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 sz="17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762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122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697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122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4pPr>
            <a:lvl5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762" marR="0" lvl="1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3219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458" y="220737"/>
            <a:ext cx="11160260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31382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760" y="1600204"/>
            <a:ext cx="1097565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1" y="392234"/>
            <a:ext cx="5141150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2163" y="6492875"/>
            <a:ext cx="5271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110A4-CCF0-4FA7-86CB-0269CCB90E12}" type="slidenum">
              <a:rPr lang="en-GB" altLang="en-US">
                <a:solidFill>
                  <a:srgbClr val="1D1D1A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499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080" y="456134"/>
            <a:ext cx="10739242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425" indent="0" algn="ctr">
              <a:buNone/>
              <a:defRPr sz="2596"/>
            </a:lvl2pPr>
            <a:lvl3pPr marL="1186848" indent="0" algn="ctr">
              <a:buNone/>
              <a:defRPr sz="2336"/>
            </a:lvl3pPr>
            <a:lvl4pPr marL="1780274" indent="0" algn="ctr">
              <a:buNone/>
              <a:defRPr sz="2077"/>
            </a:lvl4pPr>
            <a:lvl5pPr marL="2373698" indent="0" algn="ctr">
              <a:buNone/>
              <a:defRPr sz="2077"/>
            </a:lvl5pPr>
            <a:lvl6pPr marL="2967122" indent="0" algn="ctr">
              <a:buNone/>
              <a:defRPr sz="2077"/>
            </a:lvl6pPr>
            <a:lvl7pPr marL="3560546" indent="0" algn="ctr">
              <a:buNone/>
              <a:defRPr sz="2077"/>
            </a:lvl7pPr>
            <a:lvl8pPr marL="4153972" indent="0" algn="ctr">
              <a:buNone/>
              <a:defRPr sz="2077"/>
            </a:lvl8pPr>
            <a:lvl9pPr marL="4747395" indent="0" algn="ctr">
              <a:buNone/>
              <a:defRPr sz="2077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929" y="1512879"/>
            <a:ext cx="10732159" cy="4690459"/>
          </a:xfrm>
          <a:prstGeom prst="rect">
            <a:avLst/>
          </a:prstGeom>
        </p:spPr>
        <p:txBody>
          <a:bodyPr lIns="0" tIns="0" rIns="0" bIns="0"/>
          <a:lstStyle>
            <a:lvl1pPr marL="179244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 sz="17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762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122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697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122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4pPr>
            <a:lvl5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762" marR="0" lvl="1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59308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5175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2874" y="2130609"/>
            <a:ext cx="701032" cy="717843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87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endParaRPr kumimoji="1" lang="zh-CN" altLang="en-US" sz="900" b="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879" y="907093"/>
            <a:ext cx="6558955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139" y="1949372"/>
            <a:ext cx="6534991" cy="643926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单击此处添加文本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265304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458" y="220737"/>
            <a:ext cx="11160260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7575736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760" y="1600204"/>
            <a:ext cx="1097565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1" y="392234"/>
            <a:ext cx="5141150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2163" y="6492875"/>
            <a:ext cx="5271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 fontAlgn="auto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None/>
              <a:defRPr/>
            </a:pPr>
            <a:fld id="{507110A4-CCF0-4FA7-86CB-0269CCB90E12}" type="slidenum">
              <a:rPr lang="en-GB" altLang="en-US" b="0" smtClean="0">
                <a:solidFill>
                  <a:srgbClr val="1D1D1A"/>
                </a:solidFill>
                <a:latin typeface="Calibri"/>
              </a:rPr>
              <a:pPr defTabSz="914112" fontAlgn="auto">
                <a:spcBef>
                  <a:spcPts val="0"/>
                </a:spcBef>
                <a:spcAft>
                  <a:spcPts val="0"/>
                </a:spcAft>
                <a:buClrTx/>
                <a:buFont typeface="Wingdings" pitchFamily="2" charset="2"/>
                <a:buNone/>
                <a:defRPr/>
              </a:pPr>
              <a:t>‹#›</a:t>
            </a:fld>
            <a:endParaRPr lang="en-GB" altLang="en-US" b="0">
              <a:solidFill>
                <a:srgbClr val="1D1D1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698079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457" y="220737"/>
            <a:ext cx="11160260" cy="492125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267488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760" y="1600203"/>
            <a:ext cx="1097565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0" y="392233"/>
            <a:ext cx="5141151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2163" y="6492875"/>
            <a:ext cx="5271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387" fontAlgn="auto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None/>
              <a:defRPr/>
            </a:pPr>
            <a:fld id="{507110A4-CCF0-4FA7-86CB-0269CCB90E12}" type="slidenum">
              <a:rPr lang="en-GB" altLang="en-US" b="0" smtClean="0">
                <a:solidFill>
                  <a:srgbClr val="1D1D1A"/>
                </a:solidFill>
                <a:latin typeface="Calibri"/>
              </a:rPr>
              <a:pPr defTabSz="914387" fontAlgn="auto">
                <a:spcBef>
                  <a:spcPts val="0"/>
                </a:spcBef>
                <a:spcAft>
                  <a:spcPts val="0"/>
                </a:spcAft>
                <a:buClrTx/>
                <a:buFont typeface="Wingdings" pitchFamily="2" charset="2"/>
                <a:buNone/>
                <a:defRPr/>
              </a:pPr>
              <a:t>‹#›</a:t>
            </a:fld>
            <a:endParaRPr lang="en-GB" altLang="en-US" b="0">
              <a:solidFill>
                <a:srgbClr val="1D1D1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47203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080" y="456134"/>
            <a:ext cx="10739242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03" indent="0" algn="ctr">
              <a:buNone/>
              <a:defRPr sz="2597"/>
            </a:lvl2pPr>
            <a:lvl3pPr marL="1187204" indent="0" algn="ctr">
              <a:buNone/>
              <a:defRPr sz="2337"/>
            </a:lvl3pPr>
            <a:lvl4pPr marL="1780808" indent="0" algn="ctr">
              <a:buNone/>
              <a:defRPr sz="2078"/>
            </a:lvl4pPr>
            <a:lvl5pPr marL="2374411" indent="0" algn="ctr">
              <a:buNone/>
              <a:defRPr sz="2078"/>
            </a:lvl5pPr>
            <a:lvl6pPr marL="2968012" indent="0" algn="ctr">
              <a:buNone/>
              <a:defRPr sz="2078"/>
            </a:lvl6pPr>
            <a:lvl7pPr marL="3561615" indent="0" algn="ctr">
              <a:buNone/>
              <a:defRPr sz="2078"/>
            </a:lvl7pPr>
            <a:lvl8pPr marL="4155218" indent="0" algn="ctr">
              <a:buNone/>
              <a:defRPr sz="2078"/>
            </a:lvl8pPr>
            <a:lvl9pPr marL="4748820" indent="0" algn="ctr">
              <a:buNone/>
              <a:defRPr sz="2078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928" y="1512878"/>
            <a:ext cx="10732160" cy="4690459"/>
          </a:xfrm>
          <a:prstGeom prst="rect">
            <a:avLst/>
          </a:prstGeom>
        </p:spPr>
        <p:txBody>
          <a:bodyPr lIns="0" tIns="0" rIns="0" bIns="0"/>
          <a:lstStyle>
            <a:lvl1pPr marL="179298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861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484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026" marR="0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484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587" indent="-171074">
              <a:buFont typeface="Arial" pitchFamily="34" charset="0"/>
              <a:buChar char="•"/>
              <a:tabLst>
                <a:tab pos="1207816" algn="ctr"/>
              </a:tabLst>
              <a:defRPr sz="1298" baseline="0"/>
            </a:lvl4pPr>
            <a:lvl5pPr marL="525587" indent="-171074">
              <a:buFont typeface="Arial" pitchFamily="34" charset="0"/>
              <a:buChar char="•"/>
              <a:tabLst>
                <a:tab pos="1207816" algn="ctr"/>
              </a:tabLst>
              <a:defRPr sz="1298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861" marR="0" lvl="1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8026" marR="0" lvl="2" indent="-168191" algn="l" defTabSz="118720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484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895163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458" y="220737"/>
            <a:ext cx="11160260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7285501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760" y="1600204"/>
            <a:ext cx="1097565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1" y="392234"/>
            <a:ext cx="5141150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2163" y="6492875"/>
            <a:ext cx="5271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914112" fontAlgn="auto">
              <a:spcBef>
                <a:spcPts val="0"/>
              </a:spcBef>
              <a:spcAft>
                <a:spcPts val="0"/>
              </a:spcAft>
              <a:buClrTx/>
              <a:buFont typeface="Wingdings" pitchFamily="2" charset="2"/>
              <a:buNone/>
              <a:defRPr/>
            </a:pPr>
            <a:fld id="{507110A4-CCF0-4FA7-86CB-0269CCB90E12}" type="slidenum">
              <a:rPr lang="en-GB" altLang="en-US" b="0" smtClean="0">
                <a:solidFill>
                  <a:srgbClr val="1D1D1A"/>
                </a:solidFill>
                <a:latin typeface="Calibri"/>
              </a:rPr>
              <a:pPr defTabSz="914112" fontAlgn="auto">
                <a:spcBef>
                  <a:spcPts val="0"/>
                </a:spcBef>
                <a:spcAft>
                  <a:spcPts val="0"/>
                </a:spcAft>
                <a:buClrTx/>
                <a:buFont typeface="Wingdings" pitchFamily="2" charset="2"/>
                <a:buNone/>
                <a:defRPr/>
              </a:pPr>
              <a:t>‹#›</a:t>
            </a:fld>
            <a:endParaRPr lang="en-GB" altLang="en-US" b="0">
              <a:solidFill>
                <a:srgbClr val="1D1D1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62268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2"/>
            <a:ext cx="12195175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2874" y="2130609"/>
            <a:ext cx="701032" cy="717843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endParaRPr kumimoji="1" lang="zh-CN" altLang="en-US" sz="900" b="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880" y="907094"/>
            <a:ext cx="6558955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139" y="1949372"/>
            <a:ext cx="6534991" cy="643926"/>
          </a:xfrm>
          <a:prstGeom prst="rect">
            <a:avLst/>
          </a:prstGeom>
        </p:spPr>
        <p:txBody>
          <a:bodyPr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单击此处添加文本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0673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88741" y="47832"/>
            <a:ext cx="11656218" cy="539749"/>
          </a:xfrm>
          <a:prstGeom prst="rect">
            <a:avLst/>
          </a:prstGeom>
        </p:spPr>
        <p:txBody>
          <a:bodyPr anchor="ctr"/>
          <a:lstStyle>
            <a:lvl1pPr>
              <a:defRPr sz="2798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3B948EBE-2BFF-4E12-9218-BD2619BF4B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6" y="851026"/>
            <a:ext cx="10975975" cy="5275144"/>
          </a:xfrm>
        </p:spPr>
        <p:txBody>
          <a:bodyPr/>
          <a:lstStyle>
            <a:lvl1pPr>
              <a:defRPr sz="1599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888567" indent="-296188">
              <a:buSzPct val="60000"/>
              <a:buFont typeface="Wingdings" panose="05000000000000000000" pitchFamily="2" charset="2"/>
              <a:buChar char="p"/>
              <a:defRPr sz="1399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481581" indent="-296188">
              <a:buFont typeface="微软雅黑" panose="020B0503020204020204" pitchFamily="34" charset="-122"/>
              <a:buChar char="━"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2074593" indent="-296188">
              <a:buSzPct val="60000"/>
              <a:buFont typeface="Wingdings" panose="05000000000000000000" pitchFamily="2" charset="2"/>
              <a:buChar char="Ø"/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2940267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080" y="456134"/>
            <a:ext cx="10739242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425" indent="0" algn="ctr">
              <a:buNone/>
              <a:defRPr sz="2596"/>
            </a:lvl2pPr>
            <a:lvl3pPr marL="1186848" indent="0" algn="ctr">
              <a:buNone/>
              <a:defRPr sz="2336"/>
            </a:lvl3pPr>
            <a:lvl4pPr marL="1780274" indent="0" algn="ctr">
              <a:buNone/>
              <a:defRPr sz="2077"/>
            </a:lvl4pPr>
            <a:lvl5pPr marL="2373698" indent="0" algn="ctr">
              <a:buNone/>
              <a:defRPr sz="2077"/>
            </a:lvl5pPr>
            <a:lvl6pPr marL="2967122" indent="0" algn="ctr">
              <a:buNone/>
              <a:defRPr sz="2077"/>
            </a:lvl6pPr>
            <a:lvl7pPr marL="3560546" indent="0" algn="ctr">
              <a:buNone/>
              <a:defRPr sz="2077"/>
            </a:lvl7pPr>
            <a:lvl8pPr marL="4153972" indent="0" algn="ctr">
              <a:buNone/>
              <a:defRPr sz="2077"/>
            </a:lvl8pPr>
            <a:lvl9pPr marL="4747395" indent="0" algn="ctr">
              <a:buNone/>
              <a:defRPr sz="2077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929" y="1512879"/>
            <a:ext cx="10732159" cy="4690459"/>
          </a:xfrm>
          <a:prstGeom prst="rect">
            <a:avLst/>
          </a:prstGeom>
        </p:spPr>
        <p:txBody>
          <a:bodyPr lIns="0" tIns="0" rIns="0" bIns="0"/>
          <a:lstStyle>
            <a:lvl1pPr marL="179244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 sz="17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762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122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697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122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4pPr>
            <a:lvl5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762" marR="0" lvl="1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564953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458" y="220737"/>
            <a:ext cx="11160260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2675528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760" y="1600204"/>
            <a:ext cx="1097565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1" y="392234"/>
            <a:ext cx="5141150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2163" y="6492875"/>
            <a:ext cx="5271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110A4-CCF0-4FA7-86CB-0269CCB90E12}" type="slidenum">
              <a:rPr lang="en-GB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3795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1" hasCustomPrompt="1"/>
          </p:nvPr>
        </p:nvSpPr>
        <p:spPr>
          <a:xfrm>
            <a:off x="736816" y="845203"/>
            <a:ext cx="10732159" cy="5347246"/>
          </a:xfrm>
          <a:prstGeom prst="rect">
            <a:avLst/>
          </a:prstGeom>
        </p:spPr>
        <p:txBody>
          <a:bodyPr lIns="0" tIns="0" rIns="0" bIns="0"/>
          <a:lstStyle>
            <a:lvl1pPr marL="1205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10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464" indent="-170713">
              <a:buFont typeface="Arial" panose="020B0604020202020204" pitchFamily="34" charset="0"/>
              <a:buChar char="•"/>
              <a:tabLst>
                <a:tab pos="1206410" algn="ctr"/>
              </a:tabLst>
              <a:defRPr sz="1299" baseline="0"/>
            </a:lvl2pPr>
            <a:lvl3pPr marL="525464" indent="-170713">
              <a:buFont typeface="Arial" panose="020B0604020202020204" pitchFamily="34" charset="0"/>
              <a:buChar char="•"/>
              <a:tabLst>
                <a:tab pos="1206410" algn="ctr"/>
              </a:tabLst>
              <a:defRPr sz="1299" baseline="0"/>
            </a:lvl3pPr>
            <a:lvl4pPr marL="525464" indent="-170713">
              <a:buFont typeface="Arial" panose="020B0604020202020204" pitchFamily="34" charset="0"/>
              <a:buChar char="•"/>
              <a:tabLst>
                <a:tab pos="1206410" algn="ctr"/>
              </a:tabLst>
              <a:defRPr sz="1299" baseline="0"/>
            </a:lvl4pPr>
            <a:lvl5pPr marL="525464" indent="-170713">
              <a:buFont typeface="Arial" panose="020B0604020202020204" pitchFamily="34" charset="0"/>
              <a:buChar char="•"/>
              <a:tabLst>
                <a:tab pos="1206410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88739" y="47828"/>
            <a:ext cx="11656218" cy="539749"/>
          </a:xfrm>
          <a:prstGeom prst="rect">
            <a:avLst/>
          </a:prstGeom>
        </p:spPr>
        <p:txBody>
          <a:bodyPr anchor="ctr"/>
          <a:lstStyle>
            <a:lvl1pPr>
              <a:defRPr sz="3199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7661259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458" y="220737"/>
            <a:ext cx="11160260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0626143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760" y="1600205"/>
            <a:ext cx="1097565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0" y="392235"/>
            <a:ext cx="5141151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9453D5-D18B-42C1-B6B7-CB14983FB2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2163" y="6492875"/>
            <a:ext cx="5271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7110A4-CCF0-4FA7-86CB-0269CCB90E12}" type="slidenum">
              <a:rPr lang="en-GB" altLang="en-US">
                <a:solidFill>
                  <a:srgbClr val="1D1D1A"/>
                </a:solidFill>
              </a:rPr>
              <a:pPr>
                <a:defRPr/>
              </a:pPr>
              <a:t>‹#›</a:t>
            </a:fld>
            <a:endParaRPr lang="en-GB" altLang="en-US">
              <a:solidFill>
                <a:srgbClr val="1D1D1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9462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080" y="456134"/>
            <a:ext cx="10739242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366" indent="0" algn="ctr">
              <a:buNone/>
              <a:defRPr sz="2596"/>
            </a:lvl2pPr>
            <a:lvl3pPr marL="1186729" indent="0" algn="ctr">
              <a:buNone/>
              <a:defRPr sz="2336"/>
            </a:lvl3pPr>
            <a:lvl4pPr marL="1780096" indent="0" algn="ctr">
              <a:buNone/>
              <a:defRPr sz="2077"/>
            </a:lvl4pPr>
            <a:lvl5pPr marL="2373461" indent="0" algn="ctr">
              <a:buNone/>
              <a:defRPr sz="2077"/>
            </a:lvl5pPr>
            <a:lvl6pPr marL="2966825" indent="0" algn="ctr">
              <a:buNone/>
              <a:defRPr sz="2077"/>
            </a:lvl6pPr>
            <a:lvl7pPr marL="3560190" indent="0" algn="ctr">
              <a:buNone/>
              <a:defRPr sz="2077"/>
            </a:lvl7pPr>
            <a:lvl8pPr marL="4153557" indent="0" algn="ctr">
              <a:buNone/>
              <a:defRPr sz="2077"/>
            </a:lvl8pPr>
            <a:lvl9pPr marL="4746920" indent="0" algn="ctr">
              <a:buNone/>
              <a:defRPr sz="2077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929" y="1512880"/>
            <a:ext cx="10732160" cy="4690459"/>
          </a:xfrm>
          <a:prstGeom prst="rect">
            <a:avLst/>
          </a:prstGeom>
        </p:spPr>
        <p:txBody>
          <a:bodyPr lIns="0" tIns="0" rIns="0" bIns="0"/>
          <a:lstStyle>
            <a:lvl1pPr marL="179226" marR="0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001" algn="ctr"/>
              </a:tabLst>
              <a:defRPr sz="17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729" marR="0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001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587" marR="0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001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377" indent="-171006">
              <a:buFont typeface="Arial" pitchFamily="34" charset="0"/>
              <a:buChar char="•"/>
              <a:tabLst>
                <a:tab pos="1207333" algn="ctr"/>
              </a:tabLst>
              <a:defRPr sz="1297" baseline="0"/>
            </a:lvl4pPr>
            <a:lvl5pPr marL="525377" indent="-171006">
              <a:buFont typeface="Arial" pitchFamily="34" charset="0"/>
              <a:buChar char="•"/>
              <a:tabLst>
                <a:tab pos="1207333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729" marR="0" lvl="1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001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587" marR="0" lvl="2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001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587" marR="0" lvl="2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001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58333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1"/>
            <a:ext cx="12204551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2874" y="2130609"/>
            <a:ext cx="701032" cy="717843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879" y="907093"/>
            <a:ext cx="6558955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139" y="1949372"/>
            <a:ext cx="6534991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5942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080" y="456135"/>
            <a:ext cx="10739242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877" indent="0" algn="ctr">
              <a:buNone/>
              <a:defRPr sz="2593"/>
            </a:lvl2pPr>
            <a:lvl3pPr marL="1185750" indent="0" algn="ctr">
              <a:buNone/>
              <a:defRPr sz="2335"/>
            </a:lvl3pPr>
            <a:lvl4pPr marL="1778628" indent="0" algn="ctr">
              <a:buNone/>
              <a:defRPr sz="2075"/>
            </a:lvl4pPr>
            <a:lvl5pPr marL="2371504" indent="0" algn="ctr">
              <a:buNone/>
              <a:defRPr sz="2075"/>
            </a:lvl5pPr>
            <a:lvl6pPr marL="2964378" indent="0" algn="ctr">
              <a:buNone/>
              <a:defRPr sz="2075"/>
            </a:lvl6pPr>
            <a:lvl7pPr marL="3557254" indent="0" algn="ctr">
              <a:buNone/>
              <a:defRPr sz="2075"/>
            </a:lvl7pPr>
            <a:lvl8pPr marL="4150131" indent="0" algn="ctr">
              <a:buNone/>
              <a:defRPr sz="2075"/>
            </a:lvl8pPr>
            <a:lvl9pPr marL="4743005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816" y="1501989"/>
            <a:ext cx="10732160" cy="4690459"/>
          </a:xfrm>
          <a:prstGeom prst="rect">
            <a:avLst/>
          </a:prstGeom>
        </p:spPr>
        <p:txBody>
          <a:bodyPr lIns="0" tIns="0" rIns="0" bIns="0"/>
          <a:lstStyle>
            <a:lvl1pPr marL="12352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337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44" indent="-170865">
              <a:buFont typeface="Arial" panose="020B0604020202020204" pitchFamily="34" charset="0"/>
              <a:buChar char="•"/>
              <a:tabLst>
                <a:tab pos="1206337" algn="ctr"/>
              </a:tabLst>
              <a:defRPr sz="1296" baseline="0"/>
            </a:lvl2pPr>
            <a:lvl3pPr marL="524944" indent="-170865">
              <a:buFont typeface="Arial" panose="020B0604020202020204" pitchFamily="34" charset="0"/>
              <a:buChar char="•"/>
              <a:tabLst>
                <a:tab pos="1206337" algn="ctr"/>
              </a:tabLst>
              <a:defRPr sz="1296" baseline="0"/>
            </a:lvl3pPr>
            <a:lvl4pPr marL="524944" indent="-170865">
              <a:buFont typeface="Arial" panose="020B0604020202020204" pitchFamily="34" charset="0"/>
              <a:buChar char="•"/>
              <a:tabLst>
                <a:tab pos="1206337" algn="ctr"/>
              </a:tabLst>
              <a:defRPr sz="1296" baseline="0"/>
            </a:lvl4pPr>
            <a:lvl5pPr marL="524944" indent="-170865">
              <a:buFont typeface="Arial" panose="020B0604020202020204" pitchFamily="34" charset="0"/>
              <a:buChar char="•"/>
              <a:tabLst>
                <a:tab pos="1206337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415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080" y="456134"/>
            <a:ext cx="10739242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366" indent="0" algn="ctr">
              <a:buNone/>
              <a:defRPr sz="2596"/>
            </a:lvl2pPr>
            <a:lvl3pPr marL="1186729" indent="0" algn="ctr">
              <a:buNone/>
              <a:defRPr sz="2336"/>
            </a:lvl3pPr>
            <a:lvl4pPr marL="1780096" indent="0" algn="ctr">
              <a:buNone/>
              <a:defRPr sz="2077"/>
            </a:lvl4pPr>
            <a:lvl5pPr marL="2373461" indent="0" algn="ctr">
              <a:buNone/>
              <a:defRPr sz="2077"/>
            </a:lvl5pPr>
            <a:lvl6pPr marL="2966825" indent="0" algn="ctr">
              <a:buNone/>
              <a:defRPr sz="2077"/>
            </a:lvl6pPr>
            <a:lvl7pPr marL="3560190" indent="0" algn="ctr">
              <a:buNone/>
              <a:defRPr sz="2077"/>
            </a:lvl7pPr>
            <a:lvl8pPr marL="4153557" indent="0" algn="ctr">
              <a:buNone/>
              <a:defRPr sz="2077"/>
            </a:lvl8pPr>
            <a:lvl9pPr marL="4746920" indent="0" algn="ctr">
              <a:buNone/>
              <a:defRPr sz="2077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929" y="1512881"/>
            <a:ext cx="10732159" cy="4690459"/>
          </a:xfrm>
          <a:prstGeom prst="rect">
            <a:avLst/>
          </a:prstGeom>
        </p:spPr>
        <p:txBody>
          <a:bodyPr lIns="0" tIns="0" rIns="0" bIns="0"/>
          <a:lstStyle>
            <a:lvl1pPr marL="179226" marR="0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001" algn="ctr"/>
              </a:tabLst>
              <a:defRPr sz="17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729" marR="0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001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587" marR="0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001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377" indent="-171006">
              <a:buFont typeface="Arial" pitchFamily="34" charset="0"/>
              <a:buChar char="•"/>
              <a:tabLst>
                <a:tab pos="1207333" algn="ctr"/>
              </a:tabLst>
              <a:defRPr sz="1297" baseline="0"/>
            </a:lvl4pPr>
            <a:lvl5pPr marL="525377" indent="-171006">
              <a:buFont typeface="Arial" pitchFamily="34" charset="0"/>
              <a:buChar char="•"/>
              <a:tabLst>
                <a:tab pos="1207333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729" marR="0" lvl="1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001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587" marR="0" lvl="2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001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587" marR="0" lvl="2" indent="-168124" algn="l" defTabSz="1186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001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995649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2"/>
            <a:ext cx="12195175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2874" y="2130609"/>
            <a:ext cx="701032" cy="717843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endParaRPr kumimoji="1" lang="zh-CN" altLang="en-US" sz="900" b="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880" y="907094"/>
            <a:ext cx="6558955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139" y="1949372"/>
            <a:ext cx="6534991" cy="643926"/>
          </a:xfrm>
          <a:prstGeom prst="rect">
            <a:avLst/>
          </a:prstGeom>
        </p:spPr>
        <p:txBody>
          <a:bodyPr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单击此处添加文本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239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7458" y="220737"/>
            <a:ext cx="11160260" cy="492125"/>
          </a:xfrm>
          <a:prstGeom prst="rect">
            <a:avLst/>
          </a:prstGeom>
        </p:spPr>
        <p:txBody>
          <a:bodyPr/>
          <a:lstStyle>
            <a:lvl1pPr>
              <a:defRPr sz="2799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33208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探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2"/>
            <a:ext cx="12195175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2874" y="2130609"/>
            <a:ext cx="701032" cy="717843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endParaRPr kumimoji="1" lang="zh-CN" altLang="en-US" sz="900" b="0">
              <a:solidFill>
                <a:srgbClr val="1D1D1A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880" y="907094"/>
            <a:ext cx="6558955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139" y="1949372"/>
            <a:ext cx="6534991" cy="643926"/>
          </a:xfrm>
          <a:prstGeom prst="rect">
            <a:avLst/>
          </a:prstGeom>
        </p:spPr>
        <p:txBody>
          <a:bodyPr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单击此处添加文本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267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88741" y="47832"/>
            <a:ext cx="11656218" cy="539749"/>
          </a:xfrm>
          <a:prstGeom prst="rect">
            <a:avLst/>
          </a:prstGeom>
        </p:spPr>
        <p:txBody>
          <a:bodyPr anchor="ctr"/>
          <a:lstStyle>
            <a:lvl1pPr>
              <a:defRPr sz="2798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3B948EBE-2BFF-4E12-9218-BD2619BF4B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6" y="851026"/>
            <a:ext cx="10975975" cy="5275144"/>
          </a:xfrm>
        </p:spPr>
        <p:txBody>
          <a:bodyPr/>
          <a:lstStyle>
            <a:lvl1pPr>
              <a:defRPr sz="1599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888567" indent="-296188">
              <a:buSzPct val="60000"/>
              <a:buFont typeface="Wingdings" panose="05000000000000000000" pitchFamily="2" charset="2"/>
              <a:buChar char="p"/>
              <a:defRPr sz="1399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481581" indent="-296188">
              <a:buFont typeface="微软雅黑" panose="020B0503020204020204" pitchFamily="34" charset="-122"/>
              <a:buChar char="━"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2074593" indent="-296188">
              <a:buSzPct val="60000"/>
              <a:buFont typeface="Wingdings" panose="05000000000000000000" pitchFamily="2" charset="2"/>
              <a:buChar char="Ø"/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81866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080" y="456134"/>
            <a:ext cx="10739242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8"/>
              </a:lnSpc>
              <a:spcBef>
                <a:spcPct val="0"/>
              </a:spcBef>
              <a:buNone/>
              <a:defRPr sz="31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425" indent="0" algn="ctr">
              <a:buNone/>
              <a:defRPr sz="2596"/>
            </a:lvl2pPr>
            <a:lvl3pPr marL="1186848" indent="0" algn="ctr">
              <a:buNone/>
              <a:defRPr sz="2336"/>
            </a:lvl3pPr>
            <a:lvl4pPr marL="1780274" indent="0" algn="ctr">
              <a:buNone/>
              <a:defRPr sz="2077"/>
            </a:lvl4pPr>
            <a:lvl5pPr marL="2373698" indent="0" algn="ctr">
              <a:buNone/>
              <a:defRPr sz="2077"/>
            </a:lvl5pPr>
            <a:lvl6pPr marL="2967122" indent="0" algn="ctr">
              <a:buNone/>
              <a:defRPr sz="2077"/>
            </a:lvl6pPr>
            <a:lvl7pPr marL="3560546" indent="0" algn="ctr">
              <a:buNone/>
              <a:defRPr sz="2077"/>
            </a:lvl7pPr>
            <a:lvl8pPr marL="4153972" indent="0" algn="ctr">
              <a:buNone/>
              <a:defRPr sz="2077"/>
            </a:lvl8pPr>
            <a:lvl9pPr marL="4747395" indent="0" algn="ctr">
              <a:buNone/>
              <a:defRPr sz="2077"/>
            </a:lvl9pPr>
          </a:lstStyle>
          <a:p>
            <a:r>
              <a:rPr lang="zh-CN" altLang="en-US"/>
              <a:t>单击此处添加标题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929" y="1512879"/>
            <a:ext cx="10732159" cy="4690459"/>
          </a:xfrm>
          <a:prstGeom prst="rect">
            <a:avLst/>
          </a:prstGeom>
        </p:spPr>
        <p:txBody>
          <a:bodyPr lIns="0" tIns="0" rIns="0" bIns="0"/>
          <a:lstStyle>
            <a:lvl1pPr marL="179244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 sz="1798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itchFamily="34" charset="0"/>
              </a:defRPr>
            </a:lvl1pPr>
            <a:lvl2pPr marL="328762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122" algn="ctr"/>
              </a:tabLst>
              <a:defRPr sz="15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7697" marR="0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122" algn="ctr"/>
              </a:tabLst>
              <a:defRPr sz="1297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4pPr>
            <a:lvl5pPr marL="525430" indent="-171023">
              <a:buFont typeface="Arial" pitchFamily="34" charset="0"/>
              <a:buChar char="•"/>
              <a:tabLst>
                <a:tab pos="1207454" algn="ctr"/>
              </a:tabLst>
              <a:defRPr sz="1297" baseline="0"/>
            </a:lvl5pPr>
          </a:lstStyle>
          <a:p>
            <a:pPr lvl="0"/>
            <a:r>
              <a:rPr lang="zh-CN" altLang="en-US"/>
              <a:t>单击此处添加文本</a:t>
            </a:r>
            <a:endParaRPr lang="en-US"/>
          </a:p>
          <a:p>
            <a:pPr marL="328762" marR="0" lvl="1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r>
              <a:rPr lang="zh-CN" altLang="en-US"/>
              <a:t>单击此处添加文本</a:t>
            </a:r>
            <a:endParaRPr lang="en-US"/>
          </a:p>
          <a:p>
            <a:pPr marL="1097697" marR="0" lvl="2" indent="-168141" algn="l" defTabSz="118684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122" algn="ctr"/>
              </a:tabLst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747608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jpe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3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0253" y="6324679"/>
            <a:ext cx="1285753" cy="28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952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836" r:id="rId2"/>
    <p:sldLayoutId id="2147483837" r:id="rId3"/>
    <p:sldLayoutId id="2147483728" r:id="rId4"/>
    <p:sldLayoutId id="2147483730" r:id="rId5"/>
    <p:sldLayoutId id="2147483734" r:id="rId6"/>
    <p:sldLayoutId id="2147483736" r:id="rId7"/>
    <p:sldLayoutId id="2147483737" r:id="rId8"/>
    <p:sldLayoutId id="2147483738" r:id="rId9"/>
    <p:sldLayoutId id="2147483746" r:id="rId10"/>
    <p:sldLayoutId id="2147483747" r:id="rId11"/>
    <p:sldLayoutId id="2147483748" r:id="rId12"/>
    <p:sldLayoutId id="2147483764" r:id="rId13"/>
    <p:sldLayoutId id="2147483765" r:id="rId14"/>
    <p:sldLayoutId id="2147483766" r:id="rId15"/>
    <p:sldLayoutId id="2147483768" r:id="rId16"/>
    <p:sldLayoutId id="2147483770" r:id="rId17"/>
    <p:sldLayoutId id="2147483771" r:id="rId18"/>
    <p:sldLayoutId id="2147483773" r:id="rId19"/>
    <p:sldLayoutId id="2147483774" r:id="rId20"/>
    <p:sldLayoutId id="2147483811" r:id="rId21"/>
    <p:sldLayoutId id="2147483787" r:id="rId22"/>
    <p:sldLayoutId id="2147483789" r:id="rId23"/>
    <p:sldLayoutId id="2147483793" r:id="rId24"/>
    <p:sldLayoutId id="2147483794" r:id="rId25"/>
    <p:sldLayoutId id="2147483795" r:id="rId26"/>
    <p:sldLayoutId id="2147483798" r:id="rId27"/>
    <p:sldLayoutId id="2147483799" r:id="rId28"/>
    <p:sldLayoutId id="2147483800" r:id="rId29"/>
    <p:sldLayoutId id="2147483808" r:id="rId30"/>
    <p:sldLayoutId id="2147483809" r:id="rId31"/>
    <p:sldLayoutId id="2147483813" r:id="rId32"/>
    <p:sldLayoutId id="2147483814" r:id="rId33"/>
    <p:sldLayoutId id="2147483815" r:id="rId34"/>
    <p:sldLayoutId id="2147483818" r:id="rId35"/>
    <p:sldLayoutId id="2147483819" r:id="rId36"/>
    <p:sldLayoutId id="2147483820" r:id="rId37"/>
    <p:sldLayoutId id="2147483821" r:id="rId38"/>
    <p:sldLayoutId id="2147483822" r:id="rId39"/>
    <p:sldLayoutId id="2147483835" r:id="rId40"/>
    <p:sldLayoutId id="2147483878" r:id="rId41"/>
    <p:sldLayoutId id="2147483875" r:id="rId42"/>
    <p:sldLayoutId id="2147483876" r:id="rId43"/>
    <p:sldLayoutId id="2147483877" r:id="rId44"/>
  </p:sldLayoutIdLst>
  <p:hf hdr="0" ftr="0" dt="0"/>
  <p:txStyles>
    <p:titleStyle>
      <a:lvl1pPr algn="l" defTabSz="1186670" rtl="0" eaLnBrk="1" latinLnBrk="0" hangingPunct="1">
        <a:lnSpc>
          <a:spcPct val="90000"/>
        </a:lnSpc>
        <a:spcBef>
          <a:spcPct val="0"/>
        </a:spcBef>
        <a:buNone/>
        <a:defRPr sz="571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667" indent="-296667" algn="l" defTabSz="1186670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3" kern="1200">
          <a:solidFill>
            <a:schemeClr val="tx1"/>
          </a:solidFill>
          <a:latin typeface="+mn-lt"/>
          <a:ea typeface="+mn-ea"/>
          <a:cs typeface="+mn-cs"/>
        </a:defRPr>
      </a:lvl1pPr>
      <a:lvl2pPr marL="890002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3116" kern="1200">
          <a:solidFill>
            <a:schemeClr val="tx1"/>
          </a:solidFill>
          <a:latin typeface="+mn-lt"/>
          <a:ea typeface="+mn-ea"/>
          <a:cs typeface="+mn-cs"/>
        </a:defRPr>
      </a:lvl2pPr>
      <a:lvl3pPr marL="1483339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596" kern="1200">
          <a:solidFill>
            <a:schemeClr val="tx1"/>
          </a:solidFill>
          <a:latin typeface="+mn-lt"/>
          <a:ea typeface="+mn-ea"/>
          <a:cs typeface="+mn-cs"/>
        </a:defRPr>
      </a:lvl3pPr>
      <a:lvl4pPr marL="2076673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670009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3263344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856679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450014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5043350" indent="-296667" algn="l" defTabSz="1186670" rtl="0" eaLnBrk="1" latinLnBrk="0" hangingPunct="1">
        <a:lnSpc>
          <a:spcPct val="90000"/>
        </a:lnSpc>
        <a:spcBef>
          <a:spcPts val="649"/>
        </a:spcBef>
        <a:buFont typeface="Arial" panose="020B0604020202020204" pitchFamily="34" charset="0"/>
        <a:buChar char="•"/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1pPr>
      <a:lvl2pPr marL="593337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2pPr>
      <a:lvl3pPr marL="1186670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3pPr>
      <a:lvl4pPr marL="1780007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4pPr>
      <a:lvl5pPr marL="2373342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5pPr>
      <a:lvl6pPr marL="2966677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6pPr>
      <a:lvl7pPr marL="3560012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7pPr>
      <a:lvl8pPr marL="4153350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8pPr>
      <a:lvl9pPr marL="4746682" algn="l" defTabSz="1186670" rtl="0" eaLnBrk="1" latinLnBrk="0" hangingPunct="1">
        <a:defRPr sz="233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4"/>
            <a:ext cx="12195175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671" y="6321130"/>
            <a:ext cx="1268910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558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4" r:id="rId3"/>
  </p:sldLayoutIdLst>
  <p:hf hdr="0" ftr="0" dt="0"/>
  <p:txStyles>
    <p:titleStyle>
      <a:lvl1pPr algn="l" defTabSz="914309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309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154" indent="0" algn="l" defTabSz="914309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309" indent="0" algn="l" defTabSz="914309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463" indent="0" algn="l" defTabSz="914309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617" indent="0" algn="l" defTabSz="914309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924528" y="1889200"/>
            <a:ext cx="10530872" cy="876419"/>
          </a:xfrm>
        </p:spPr>
        <p:txBody>
          <a:bodyPr>
            <a:no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</a:rPr>
              <a:t>Rel-20 SBFD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D14F68-462E-43AC-8B1D-F4417687C6F8}"/>
              </a:ext>
            </a:extLst>
          </p:cNvPr>
          <p:cNvSpPr txBox="1"/>
          <p:nvPr/>
        </p:nvSpPr>
        <p:spPr>
          <a:xfrm>
            <a:off x="992261" y="4773013"/>
            <a:ext cx="1941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87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b="0" dirty="0"/>
              <a:t>Huawei, Hisilicon</a:t>
            </a:r>
            <a:endParaRPr kumimoji="1" lang="zh-CN" altLang="en-US" sz="2000" b="0" dirty="0">
              <a:solidFill>
                <a:srgbClr val="575756"/>
              </a:solidFill>
              <a:latin typeface="+mn-lt"/>
              <a:ea typeface="+mj-ea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FF98AB8-1CA4-4AB3-B9F6-A11542EBFEB6}"/>
              </a:ext>
            </a:extLst>
          </p:cNvPr>
          <p:cNvSpPr/>
          <p:nvPr/>
        </p:nvSpPr>
        <p:spPr>
          <a:xfrm>
            <a:off x="274320" y="227380"/>
            <a:ext cx="7696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b="0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#107</a:t>
            </a:r>
          </a:p>
          <a:p>
            <a:pPr>
              <a:buNone/>
            </a:pPr>
            <a:r>
              <a:rPr lang="en-GB" altLang="zh-CN" b="0" dirty="0">
                <a:latin typeface="Arial" panose="020B0604020202020204" pitchFamily="34" charset="0"/>
              </a:rPr>
              <a:t>Incheon, Korea, March 12-14, 2025</a:t>
            </a:r>
            <a:r>
              <a:rPr lang="en-GB" b="0" dirty="0">
                <a:latin typeface="Arial" panose="020B0604020202020204" pitchFamily="34" charset="0"/>
                <a:ea typeface="Times New Roman" panose="02020603050405020304" pitchFamily="18" charset="0"/>
              </a:rPr>
              <a:t>		</a:t>
            </a: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lang="en-GB" dirty="0">
                <a:latin typeface="Arial" panose="020B0604020202020204" pitchFamily="34" charset="0"/>
                <a:ea typeface="MS Mincho"/>
              </a:rPr>
              <a:t>	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C7032DE-A8F6-4A7E-AB49-0C6B5AC5B47E}"/>
              </a:ext>
            </a:extLst>
          </p:cNvPr>
          <p:cNvSpPr/>
          <p:nvPr/>
        </p:nvSpPr>
        <p:spPr>
          <a:xfrm>
            <a:off x="283081" y="849954"/>
            <a:ext cx="2480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b="0" dirty="0">
                <a:latin typeface="Arial" panose="020B0604020202020204" pitchFamily="34" charset="0"/>
              </a:rPr>
              <a:t>Agenda Item: </a:t>
            </a:r>
            <a:r>
              <a:rPr lang="zh-CN" altLang="en-US" b="0" dirty="0">
                <a:latin typeface="Arial" panose="020B0604020202020204" pitchFamily="34" charset="0"/>
              </a:rPr>
              <a:t>15.2.10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5D07158-709B-4F78-8F6B-B9BFFD5DDB25}"/>
              </a:ext>
            </a:extLst>
          </p:cNvPr>
          <p:cNvSpPr/>
          <p:nvPr/>
        </p:nvSpPr>
        <p:spPr>
          <a:xfrm>
            <a:off x="9713389" y="181214"/>
            <a:ext cx="22749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b="1">
                <a:latin typeface="Arial" panose="020B0604020202020204" pitchFamily="34" charset="0"/>
                <a:ea typeface="MS Mincho"/>
              </a:rPr>
              <a:t>	</a:t>
            </a:r>
            <a:r>
              <a:rPr lang="en-GB" b="0">
                <a:latin typeface="Arial" panose="020B0604020202020204" pitchFamily="34" charset="0"/>
                <a:ea typeface="Times New Roman" panose="02020603050405020304" pitchFamily="18" charset="0"/>
              </a:rPr>
              <a:t>RP-250495</a:t>
            </a:r>
            <a:endParaRPr lang="en-US" sz="1100" b="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41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a14="http://schemas.microsoft.com/office/drawing/2010/main"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41426" y="116731"/>
            <a:ext cx="11543467" cy="57616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indent="0" defTabSz="9144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baseline="0">
                <a:solidFill>
                  <a:srgbClr val="C00000"/>
                </a:solidFill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/>
            </a:lvl2pPr>
            <a:lvl3pPr marL="1187323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/>
            </a:lvl3pPr>
            <a:lvl4pPr marL="1780986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4pPr>
            <a:lvl5pPr marL="2374648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5pPr>
            <a:lvl6pPr marL="2968309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6pPr>
            <a:lvl7pPr marL="3561971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7pPr>
            <a:lvl8pPr marL="4155634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8pPr>
            <a:lvl9pPr marL="4749295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9pPr>
          </a:lstStyle>
          <a:p>
            <a:pPr defTabSz="914309" fontAlgn="auto">
              <a:spcAft>
                <a:spcPts val="0"/>
              </a:spcAft>
              <a:buClrTx/>
            </a:pPr>
            <a:r>
              <a:rPr lang="en-US" altLang="zh-CN" dirty="0">
                <a:solidFill>
                  <a:srgbClr val="7F0000"/>
                </a:solidFill>
                <a:latin typeface="Arial" panose="020B0604020202020204"/>
              </a:rPr>
              <a:t>SBFD status in Rel-18 and Rel-19</a:t>
            </a:r>
          </a:p>
        </p:txBody>
      </p:sp>
      <p:sp>
        <p:nvSpPr>
          <p:cNvPr id="141" name="文本框 140"/>
          <p:cNvSpPr txBox="1"/>
          <p:nvPr/>
        </p:nvSpPr>
        <p:spPr>
          <a:xfrm>
            <a:off x="241426" y="1079403"/>
            <a:ext cx="11239374" cy="34404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60327" indent="-360327" defTabSz="914387" fontAlgn="auto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Tx/>
              <a:buFont typeface="Wingdings" panose="05000000000000000000" pitchFamily="2" charset="2"/>
              <a:buChar char="Ø"/>
            </a:pPr>
            <a:r>
              <a:rPr kumimoji="1" lang="en-US" altLang="zh-CN" sz="1600" b="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Rel-18 SBFD (Study</a:t>
            </a:r>
            <a:r>
              <a:rPr kumimoji="1" lang="zh-CN" altLang="en-US" sz="1600" b="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 </a:t>
            </a:r>
            <a:r>
              <a:rPr kumimoji="1" lang="en-US" altLang="zh-CN" sz="1600" b="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Item)</a:t>
            </a:r>
          </a:p>
          <a:p>
            <a:pPr marL="742916" lvl="1" indent="-285721" defTabSz="914387" fontAlgn="auto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Tx/>
              <a:buFont typeface="Arial" panose="020B0604020202020204" pitchFamily="34" charset="0"/>
              <a:buChar char="•"/>
            </a:pPr>
            <a:r>
              <a:rPr kumimoji="1" lang="en-US" altLang="zh-CN" sz="1600" b="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Four different SBFD Deployment Cases* were defined and studied as in TR38.858</a:t>
            </a:r>
          </a:p>
          <a:p>
            <a:pPr marL="742916" lvl="1" indent="-285721" defTabSz="914387" fontAlgn="auto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Tx/>
              <a:buFont typeface="Arial" panose="020B0604020202020204" pitchFamily="34" charset="0"/>
              <a:buChar char="•"/>
            </a:pPr>
            <a:r>
              <a:rPr kumimoji="1" lang="en-US" altLang="zh-CN" sz="1600" b="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Various </a:t>
            </a:r>
            <a:r>
              <a:rPr kumimoji="1" lang="en-US" altLang="zh-CN" sz="1600" b="0" dirty="0" err="1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gNB</a:t>
            </a:r>
            <a:r>
              <a:rPr kumimoji="1" lang="en-US" altLang="zh-CN" sz="1600" b="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-to-</a:t>
            </a:r>
            <a:r>
              <a:rPr kumimoji="1" lang="en-US" altLang="zh-CN" sz="1600" b="0" dirty="0" err="1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gNB</a:t>
            </a:r>
            <a:r>
              <a:rPr kumimoji="1" lang="en-US" altLang="zh-CN" sz="1600" b="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 CLI handling schemes were studied including beam nulling, beam pairing, DL/UL power control and UL resource muting</a:t>
            </a:r>
          </a:p>
          <a:p>
            <a:pPr marL="457194" lvl="1" defTabSz="914387" fontAlgn="auto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Tx/>
              <a:buNone/>
            </a:pPr>
            <a:endParaRPr kumimoji="1" lang="en-US" altLang="zh-CN" sz="1600" b="0" dirty="0">
              <a:solidFill>
                <a:srgbClr val="FF0000"/>
              </a:solidFill>
              <a:latin typeface="Arial" panose="020B0604020202020204"/>
              <a:ea typeface="Microsoft YaHei" panose="020B0503020204020204" pitchFamily="34" charset="-122"/>
            </a:endParaRPr>
          </a:p>
          <a:p>
            <a:pPr marL="457194" lvl="1" defTabSz="914387" fontAlgn="auto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Tx/>
              <a:buNone/>
            </a:pPr>
            <a:endParaRPr kumimoji="1" lang="en-US" altLang="zh-CN" sz="1600" b="0" dirty="0">
              <a:solidFill>
                <a:srgbClr val="FF0000"/>
              </a:solidFill>
              <a:latin typeface="Arial" panose="020B0604020202020204"/>
              <a:ea typeface="Microsoft YaHei" panose="020B0503020204020204" pitchFamily="34" charset="-122"/>
            </a:endParaRPr>
          </a:p>
          <a:p>
            <a:pPr marL="360327" indent="-360327" defTabSz="914387" fontAlgn="auto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Tx/>
              <a:buFont typeface="Wingdings" panose="05000000000000000000" pitchFamily="2" charset="2"/>
              <a:buChar char="Ø"/>
            </a:pPr>
            <a:r>
              <a:rPr kumimoji="1" lang="en-US" altLang="zh-CN" sz="1600" b="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Rel-19 SBFD (Work Item)</a:t>
            </a:r>
          </a:p>
          <a:p>
            <a:pPr marL="742916" lvl="1" indent="-285721" defTabSz="914387" fontAlgn="auto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Tx/>
              <a:buFont typeface="Arial" panose="020B0604020202020204" pitchFamily="34" charset="0"/>
              <a:buChar char="•"/>
            </a:pPr>
            <a:r>
              <a:rPr kumimoji="1" lang="en-US" altLang="zh-CN" sz="1600" b="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Deployment case 1 and inter-</a:t>
            </a:r>
            <a:r>
              <a:rPr kumimoji="1" lang="en-US" altLang="zh-CN" sz="1600" b="0" dirty="0" err="1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subband</a:t>
            </a:r>
            <a:r>
              <a:rPr kumimoji="1" lang="en-US" altLang="zh-CN" sz="1600" b="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 CLI handling were prioritized</a:t>
            </a:r>
          </a:p>
          <a:p>
            <a:pPr marL="742916" lvl="1" indent="-285721" defTabSz="914387" fontAlgn="auto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Tx/>
              <a:buFont typeface="Arial" panose="020B0604020202020204" pitchFamily="34" charset="0"/>
              <a:buChar char="•"/>
            </a:pPr>
            <a:r>
              <a:rPr kumimoji="1" lang="en-US" altLang="zh-CN" sz="1600" b="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Deployment case 2 and Deployment case 3 were not prioritized</a:t>
            </a:r>
          </a:p>
          <a:p>
            <a:pPr marL="742916" lvl="1" indent="-285721" defTabSz="914387" fontAlgn="auto">
              <a:lnSpc>
                <a:spcPct val="120000"/>
              </a:lnSpc>
              <a:spcBef>
                <a:spcPts val="0"/>
              </a:spcBef>
              <a:spcAft>
                <a:spcPts val="500"/>
              </a:spcAft>
              <a:buClrTx/>
              <a:buFont typeface="Arial" panose="020B0604020202020204" pitchFamily="34" charset="0"/>
              <a:buChar char="•"/>
            </a:pPr>
            <a:r>
              <a:rPr kumimoji="1" lang="en-US" altLang="zh-CN" sz="1600" b="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Intra-</a:t>
            </a:r>
            <a:r>
              <a:rPr kumimoji="1" lang="en-US" altLang="zh-CN" sz="1600" b="0" dirty="0" err="1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subband</a:t>
            </a:r>
            <a:r>
              <a:rPr kumimoji="1" lang="en-US" altLang="zh-CN" sz="1600" b="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 CLI handling was not optimized</a:t>
            </a:r>
            <a:endParaRPr kumimoji="1" lang="zh-CN" altLang="en-US" sz="1600" b="0" dirty="0">
              <a:solidFill>
                <a:srgbClr val="000000"/>
              </a:solidFill>
              <a:latin typeface="Arial" panose="020B0604020202020204"/>
              <a:ea typeface="Microsoft YaHei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E4E87DF-8D34-468B-BDCD-D02EC756E5F9}"/>
              </a:ext>
            </a:extLst>
          </p:cNvPr>
          <p:cNvSpPr/>
          <p:nvPr/>
        </p:nvSpPr>
        <p:spPr>
          <a:xfrm>
            <a:off x="428706" y="5479120"/>
            <a:ext cx="5584453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kumimoji="1" lang="en-US" altLang="zh-CN" sz="1050" b="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*Note: SBFD Deployment Cases from TR 38.858</a:t>
            </a:r>
          </a:p>
          <a:p>
            <a:pPr marL="171490" indent="-171450">
              <a:buClrTx/>
              <a:buFont typeface="Arial" panose="020B0604020202020204" pitchFamily="34" charset="0"/>
              <a:buChar char="•"/>
            </a:pPr>
            <a:r>
              <a:rPr kumimoji="1" lang="en-US" altLang="zh-CN" sz="1050" b="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Case 1: Non-coexistence case with single SBFD subband configuration</a:t>
            </a:r>
          </a:p>
          <a:p>
            <a:pPr marL="171490" indent="-171450">
              <a:buClrTx/>
              <a:buFont typeface="Arial" panose="020B0604020202020204" pitchFamily="34" charset="0"/>
              <a:buChar char="•"/>
            </a:pPr>
            <a:r>
              <a:rPr kumimoji="1" lang="en-US" altLang="zh-CN" sz="1050" b="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Case 2: Non-coexistence case with multiple SBFD subband configurations</a:t>
            </a:r>
          </a:p>
          <a:p>
            <a:pPr marL="171490" indent="-171450">
              <a:buClrTx/>
              <a:buFont typeface="Arial" panose="020B0604020202020204" pitchFamily="34" charset="0"/>
              <a:buChar char="•"/>
            </a:pPr>
            <a:r>
              <a:rPr kumimoji="1" lang="en-US" altLang="zh-CN" sz="1050" b="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Case 3: Co-channel co-existence case between TDD and SBFD</a:t>
            </a:r>
          </a:p>
          <a:p>
            <a:pPr marL="171490" indent="-171450">
              <a:buClrTx/>
              <a:buFont typeface="Arial" panose="020B0604020202020204" pitchFamily="34" charset="0"/>
              <a:buChar char="•"/>
            </a:pPr>
            <a:r>
              <a:rPr kumimoji="1" lang="en-US" altLang="zh-CN" sz="1050" b="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Case 4: Adjacent-channel co-existence case</a:t>
            </a:r>
            <a:endParaRPr kumimoji="1" lang="zh-CN" altLang="en-US" sz="1050" b="0" dirty="0">
              <a:solidFill>
                <a:srgbClr val="000000"/>
              </a:solidFill>
              <a:latin typeface="Arial" panose="020B0604020202020204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4269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extLst>
              <a:ext uri="{FF2B5EF4-FFF2-40B4-BE49-F238E27FC236}">
                <a16:creationId xmlns:a16="http://schemas.microsoft.com/office/drawing/2014/main" id="{65BC302D-A2DE-4142-BDCE-AEEBA5E3A5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460" y="1163072"/>
            <a:ext cx="3711128" cy="139691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2" name="Rectangle 5">
            <a:extLst>
              <a:ext uri="{FF2B5EF4-FFF2-40B4-BE49-F238E27FC236}">
                <a16:creationId xmlns:a16="http://schemas.microsoft.com/office/drawing/2014/main" id="{78754AD9-DD20-48D6-B02B-222ED3548D4B}"/>
              </a:ext>
            </a:extLst>
          </p:cNvPr>
          <p:cNvSpPr/>
          <p:nvPr/>
        </p:nvSpPr>
        <p:spPr>
          <a:xfrm>
            <a:off x="328133" y="2660579"/>
            <a:ext cx="5530542" cy="646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3303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kumimoji="1" lang="en-US" altLang="zh-CN" sz="1200" b="0" kern="0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Arial" panose="020B0604020202020204" pitchFamily="34" charset="0"/>
              </a:rPr>
              <a:t>The traffic statistics of one city in China exhibits significant disparities in UL resource utilization across different base stations (scattered BS sites in red are</a:t>
            </a:r>
            <a:r>
              <a:rPr kumimoji="1" lang="zh-CN" altLang="en-US" sz="1200" b="0" kern="0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Arial" panose="020B0604020202020204" pitchFamily="34" charset="0"/>
              </a:rPr>
              <a:t> </a:t>
            </a:r>
            <a:r>
              <a:rPr kumimoji="1" lang="en-US" altLang="zh-CN" sz="1200" b="0" kern="0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  <a:cs typeface="Arial" panose="020B0604020202020204" pitchFamily="34" charset="0"/>
              </a:rPr>
              <a:t>with higher UL resource utilization)</a:t>
            </a:r>
            <a:endParaRPr kumimoji="1" lang="en-US" altLang="zh-CN" sz="1200" b="0" kern="0" dirty="0">
              <a:solidFill>
                <a:srgbClr val="C00000"/>
              </a:solidFill>
              <a:latin typeface="Arial" panose="020B0604020202020204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8429F299-8756-4933-94B1-53F70628DA48}"/>
              </a:ext>
            </a:extLst>
          </p:cNvPr>
          <p:cNvSpPr/>
          <p:nvPr/>
        </p:nvSpPr>
        <p:spPr>
          <a:xfrm>
            <a:off x="209850" y="3602037"/>
            <a:ext cx="5759250" cy="736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87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Observation: </a:t>
            </a:r>
            <a:r>
              <a:rPr lang="en-US" altLang="zh-CN" sz="12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Uplink capacity demands are geographically imbalanced which requires support of different SBFD </a:t>
            </a:r>
            <a:r>
              <a:rPr lang="en-US" altLang="zh-CN" sz="12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subband</a:t>
            </a:r>
            <a:r>
              <a:rPr lang="en-US" altLang="zh-CN" sz="12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configurations cross different </a:t>
            </a:r>
            <a:r>
              <a:rPr lang="en-US" altLang="zh-CN" sz="12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gNBs</a:t>
            </a:r>
            <a:r>
              <a:rPr lang="en-US" altLang="zh-CN" sz="12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(i.e. deployment case 2)</a:t>
            </a:r>
          </a:p>
        </p:txBody>
      </p:sp>
      <p:sp>
        <p:nvSpPr>
          <p:cNvPr id="45" name="副标题 1">
            <a:extLst>
              <a:ext uri="{FF2B5EF4-FFF2-40B4-BE49-F238E27FC236}">
                <a16:creationId xmlns:a16="http://schemas.microsoft.com/office/drawing/2014/main" id="{EBED18DD-CEE7-4B28-B7DE-CE04C2661C17}"/>
              </a:ext>
            </a:extLst>
          </p:cNvPr>
          <p:cNvSpPr txBox="1">
            <a:spLocks/>
          </p:cNvSpPr>
          <p:nvPr/>
        </p:nvSpPr>
        <p:spPr>
          <a:xfrm>
            <a:off x="211302" y="15296"/>
            <a:ext cx="11543467" cy="57616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indent="0" defTabSz="9144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baseline="0">
                <a:solidFill>
                  <a:srgbClr val="C00000"/>
                </a:solidFill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/>
            </a:lvl2pPr>
            <a:lvl3pPr marL="1187323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/>
            </a:lvl3pPr>
            <a:lvl4pPr marL="1780986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4pPr>
            <a:lvl5pPr marL="2374648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5pPr>
            <a:lvl6pPr marL="2968309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6pPr>
            <a:lvl7pPr marL="3561971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7pPr>
            <a:lvl8pPr marL="4155634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8pPr>
            <a:lvl9pPr marL="4749295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9pPr>
          </a:lstStyle>
          <a:p>
            <a:pPr defTabSz="914309" fontAlgn="auto">
              <a:spcAft>
                <a:spcPts val="0"/>
              </a:spcAft>
              <a:buClrTx/>
            </a:pPr>
            <a:r>
              <a:rPr lang="en-US" altLang="zh-CN" dirty="0">
                <a:solidFill>
                  <a:srgbClr val="7F0000"/>
                </a:solidFill>
                <a:latin typeface="Arial" panose="020B0604020202020204"/>
              </a:rPr>
              <a:t>Challenges for practical SBFD deployment</a:t>
            </a: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1A186DF4-C386-4BB2-B438-511D2E6E0DD6}"/>
              </a:ext>
            </a:extLst>
          </p:cNvPr>
          <p:cNvSpPr/>
          <p:nvPr/>
        </p:nvSpPr>
        <p:spPr>
          <a:xfrm>
            <a:off x="223786" y="844218"/>
            <a:ext cx="5759250" cy="4850710"/>
          </a:xfrm>
          <a:prstGeom prst="roundRect">
            <a:avLst>
              <a:gd name="adj" fmla="val 2519"/>
            </a:avLst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87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b="0">
              <a:solidFill>
                <a:srgbClr val="6666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CA0A561-D17F-4D25-AB9B-B8A30F4F93FD}"/>
              </a:ext>
            </a:extLst>
          </p:cNvPr>
          <p:cNvSpPr txBox="1"/>
          <p:nvPr/>
        </p:nvSpPr>
        <p:spPr>
          <a:xfrm>
            <a:off x="558748" y="690099"/>
            <a:ext cx="4868017" cy="318854"/>
          </a:xfrm>
          <a:prstGeom prst="rect">
            <a:avLst/>
          </a:prstGeom>
          <a:solidFill>
            <a:schemeClr val="tx2"/>
          </a:solidFill>
        </p:spPr>
        <p:txBody>
          <a:bodyPr wrap="square" tIns="35981" bIns="35981" rtlCol="0" anchor="ctr" anchorCtr="1">
            <a:spAutoFit/>
          </a:bodyPr>
          <a:lstStyle>
            <a:defPPr>
              <a:defRPr lang="en-US"/>
            </a:defPPr>
            <a:lvl1pPr algn="ctr" defTabSz="914400">
              <a:buSzPct val="80000"/>
              <a:defRPr b="0" kern="0">
                <a:solidFill>
                  <a:srgbClr val="1D1D1A"/>
                </a:solidFill>
                <a:ea typeface="微软雅黑" panose="020B0503020204020204" pitchFamily="34" charset="-122"/>
                <a:cs typeface="Arial"/>
              </a:defRPr>
            </a:lvl1pPr>
          </a:lstStyle>
          <a:p>
            <a:pPr defTabSz="914309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600" dirty="0">
                <a:latin typeface="Arial" panose="020B0604020202020204"/>
              </a:rPr>
              <a:t>Geographically imbalanced uplink traffic demands</a:t>
            </a:r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id="{644E6183-F772-4F2C-8A2F-1E78E223296F}"/>
              </a:ext>
            </a:extLst>
          </p:cNvPr>
          <p:cNvSpPr/>
          <p:nvPr/>
        </p:nvSpPr>
        <p:spPr>
          <a:xfrm>
            <a:off x="6211871" y="844218"/>
            <a:ext cx="5759250" cy="4850710"/>
          </a:xfrm>
          <a:prstGeom prst="roundRect">
            <a:avLst>
              <a:gd name="adj" fmla="val 2519"/>
            </a:avLst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87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b="0">
              <a:solidFill>
                <a:srgbClr val="6666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4F0B49AE-C070-4647-97FA-ED4C176E89AC}"/>
              </a:ext>
            </a:extLst>
          </p:cNvPr>
          <p:cNvGrpSpPr/>
          <p:nvPr/>
        </p:nvGrpSpPr>
        <p:grpSpPr>
          <a:xfrm>
            <a:off x="7023662" y="1220838"/>
            <a:ext cx="1886701" cy="1744284"/>
            <a:chOff x="5158073" y="3067050"/>
            <a:chExt cx="1744209" cy="1452211"/>
          </a:xfrm>
        </p:grpSpPr>
        <p:sp>
          <p:nvSpPr>
            <p:cNvPr id="89" name="六边形 88">
              <a:extLst>
                <a:ext uri="{FF2B5EF4-FFF2-40B4-BE49-F238E27FC236}">
                  <a16:creationId xmlns:a16="http://schemas.microsoft.com/office/drawing/2014/main" id="{3578889B-8434-4141-9E78-AC7B0C09EACB}"/>
                </a:ext>
              </a:extLst>
            </p:cNvPr>
            <p:cNvSpPr/>
            <p:nvPr/>
          </p:nvSpPr>
          <p:spPr bwMode="auto">
            <a:xfrm>
              <a:off x="5713213" y="3508515"/>
              <a:ext cx="356366" cy="289071"/>
            </a:xfrm>
            <a:prstGeom prst="hexagon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0" name="六边形 89">
              <a:extLst>
                <a:ext uri="{FF2B5EF4-FFF2-40B4-BE49-F238E27FC236}">
                  <a16:creationId xmlns:a16="http://schemas.microsoft.com/office/drawing/2014/main" id="{FD5AAF6D-260E-478D-91E6-0AA5D6F8CCF8}"/>
                </a:ext>
              </a:extLst>
            </p:cNvPr>
            <p:cNvSpPr/>
            <p:nvPr/>
          </p:nvSpPr>
          <p:spPr bwMode="auto">
            <a:xfrm>
              <a:off x="5990781" y="3653052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1" name="六边形 90">
              <a:extLst>
                <a:ext uri="{FF2B5EF4-FFF2-40B4-BE49-F238E27FC236}">
                  <a16:creationId xmlns:a16="http://schemas.microsoft.com/office/drawing/2014/main" id="{6CC8C5CB-DCBE-426B-B000-1E6A64E47278}"/>
                </a:ext>
              </a:extLst>
            </p:cNvPr>
            <p:cNvSpPr/>
            <p:nvPr/>
          </p:nvSpPr>
          <p:spPr bwMode="auto">
            <a:xfrm>
              <a:off x="5713213" y="3796920"/>
              <a:ext cx="356366" cy="289071"/>
            </a:xfrm>
            <a:prstGeom prst="hexagon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2" name="六边形 91">
              <a:extLst>
                <a:ext uri="{FF2B5EF4-FFF2-40B4-BE49-F238E27FC236}">
                  <a16:creationId xmlns:a16="http://schemas.microsoft.com/office/drawing/2014/main" id="{59D98C7F-7E19-42AF-A5E5-3F42975CB460}"/>
                </a:ext>
              </a:extLst>
            </p:cNvPr>
            <p:cNvSpPr/>
            <p:nvPr/>
          </p:nvSpPr>
          <p:spPr bwMode="auto">
            <a:xfrm>
              <a:off x="5990778" y="3075432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3" name="六边形 92">
              <a:extLst>
                <a:ext uri="{FF2B5EF4-FFF2-40B4-BE49-F238E27FC236}">
                  <a16:creationId xmlns:a16="http://schemas.microsoft.com/office/drawing/2014/main" id="{BF43A716-D6B2-4136-B9AD-174DC0BC5C1C}"/>
                </a:ext>
              </a:extLst>
            </p:cNvPr>
            <p:cNvSpPr/>
            <p:nvPr/>
          </p:nvSpPr>
          <p:spPr bwMode="auto">
            <a:xfrm>
              <a:off x="6268347" y="3219968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4" name="六边形 93">
              <a:extLst>
                <a:ext uri="{FF2B5EF4-FFF2-40B4-BE49-F238E27FC236}">
                  <a16:creationId xmlns:a16="http://schemas.microsoft.com/office/drawing/2014/main" id="{3B7D3100-4B69-4D81-8F71-406ACDBD7AC4}"/>
                </a:ext>
              </a:extLst>
            </p:cNvPr>
            <p:cNvSpPr/>
            <p:nvPr/>
          </p:nvSpPr>
          <p:spPr bwMode="auto">
            <a:xfrm>
              <a:off x="5990779" y="3363835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5" name="六边形 94">
              <a:extLst>
                <a:ext uri="{FF2B5EF4-FFF2-40B4-BE49-F238E27FC236}">
                  <a16:creationId xmlns:a16="http://schemas.microsoft.com/office/drawing/2014/main" id="{2281C9D3-A633-4AC4-B52E-4F45C7107116}"/>
                </a:ext>
              </a:extLst>
            </p:cNvPr>
            <p:cNvSpPr/>
            <p:nvPr/>
          </p:nvSpPr>
          <p:spPr bwMode="auto">
            <a:xfrm>
              <a:off x="6268348" y="3508515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6" name="六边形 95">
              <a:extLst>
                <a:ext uri="{FF2B5EF4-FFF2-40B4-BE49-F238E27FC236}">
                  <a16:creationId xmlns:a16="http://schemas.microsoft.com/office/drawing/2014/main" id="{1662B6F6-1BF5-4492-853E-867FB4A4186F}"/>
                </a:ext>
              </a:extLst>
            </p:cNvPr>
            <p:cNvSpPr/>
            <p:nvPr/>
          </p:nvSpPr>
          <p:spPr bwMode="auto">
            <a:xfrm>
              <a:off x="6545916" y="3653052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7" name="六边形 96">
              <a:extLst>
                <a:ext uri="{FF2B5EF4-FFF2-40B4-BE49-F238E27FC236}">
                  <a16:creationId xmlns:a16="http://schemas.microsoft.com/office/drawing/2014/main" id="{383D2DA0-20F1-4E3A-9DB8-7F57B59B9563}"/>
                </a:ext>
              </a:extLst>
            </p:cNvPr>
            <p:cNvSpPr/>
            <p:nvPr/>
          </p:nvSpPr>
          <p:spPr bwMode="auto">
            <a:xfrm>
              <a:off x="6268349" y="3796920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8" name="六边形 97">
              <a:extLst>
                <a:ext uri="{FF2B5EF4-FFF2-40B4-BE49-F238E27FC236}">
                  <a16:creationId xmlns:a16="http://schemas.microsoft.com/office/drawing/2014/main" id="{431373D5-FEF8-454E-8193-15EA7F76B467}"/>
                </a:ext>
              </a:extLst>
            </p:cNvPr>
            <p:cNvSpPr/>
            <p:nvPr/>
          </p:nvSpPr>
          <p:spPr bwMode="auto">
            <a:xfrm>
              <a:off x="5435639" y="3075432"/>
              <a:ext cx="356366" cy="289071"/>
            </a:xfrm>
            <a:prstGeom prst="hexagon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9" name="六边形 98">
              <a:extLst>
                <a:ext uri="{FF2B5EF4-FFF2-40B4-BE49-F238E27FC236}">
                  <a16:creationId xmlns:a16="http://schemas.microsoft.com/office/drawing/2014/main" id="{3157633A-2405-413D-B024-D9499EA15455}"/>
                </a:ext>
              </a:extLst>
            </p:cNvPr>
            <p:cNvSpPr/>
            <p:nvPr/>
          </p:nvSpPr>
          <p:spPr bwMode="auto">
            <a:xfrm>
              <a:off x="5713208" y="3219968"/>
              <a:ext cx="356366" cy="289071"/>
            </a:xfrm>
            <a:prstGeom prst="hexagon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0" name="六边形 99">
              <a:extLst>
                <a:ext uri="{FF2B5EF4-FFF2-40B4-BE49-F238E27FC236}">
                  <a16:creationId xmlns:a16="http://schemas.microsoft.com/office/drawing/2014/main" id="{17328F99-35A9-49C4-B3C2-362AC95925F3}"/>
                </a:ext>
              </a:extLst>
            </p:cNvPr>
            <p:cNvSpPr/>
            <p:nvPr/>
          </p:nvSpPr>
          <p:spPr bwMode="auto">
            <a:xfrm>
              <a:off x="5435640" y="3363835"/>
              <a:ext cx="356366" cy="289071"/>
            </a:xfrm>
            <a:prstGeom prst="hexagon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1" name="六边形 100">
              <a:extLst>
                <a:ext uri="{FF2B5EF4-FFF2-40B4-BE49-F238E27FC236}">
                  <a16:creationId xmlns:a16="http://schemas.microsoft.com/office/drawing/2014/main" id="{EDA4D9EB-04FA-4362-A745-A6E4B39362F4}"/>
                </a:ext>
              </a:extLst>
            </p:cNvPr>
            <p:cNvSpPr/>
            <p:nvPr/>
          </p:nvSpPr>
          <p:spPr bwMode="auto">
            <a:xfrm>
              <a:off x="5158073" y="3508515"/>
              <a:ext cx="356366" cy="289071"/>
            </a:xfrm>
            <a:prstGeom prst="hexagon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2" name="六边形 101">
              <a:extLst>
                <a:ext uri="{FF2B5EF4-FFF2-40B4-BE49-F238E27FC236}">
                  <a16:creationId xmlns:a16="http://schemas.microsoft.com/office/drawing/2014/main" id="{D54A237E-0A9D-4B5A-965D-72B07DA6CEFC}"/>
                </a:ext>
              </a:extLst>
            </p:cNvPr>
            <p:cNvSpPr/>
            <p:nvPr/>
          </p:nvSpPr>
          <p:spPr bwMode="auto">
            <a:xfrm>
              <a:off x="5435642" y="3653052"/>
              <a:ext cx="356366" cy="289071"/>
            </a:xfrm>
            <a:prstGeom prst="hexagon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3" name="六边形 102">
              <a:extLst>
                <a:ext uri="{FF2B5EF4-FFF2-40B4-BE49-F238E27FC236}">
                  <a16:creationId xmlns:a16="http://schemas.microsoft.com/office/drawing/2014/main" id="{20BBE86A-38E2-4890-AB92-FE65AD3D27FE}"/>
                </a:ext>
              </a:extLst>
            </p:cNvPr>
            <p:cNvSpPr/>
            <p:nvPr/>
          </p:nvSpPr>
          <p:spPr bwMode="auto">
            <a:xfrm>
              <a:off x="5158074" y="3796920"/>
              <a:ext cx="356366" cy="289071"/>
            </a:xfrm>
            <a:prstGeom prst="hexagon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4" name="六边形 103">
              <a:extLst>
                <a:ext uri="{FF2B5EF4-FFF2-40B4-BE49-F238E27FC236}">
                  <a16:creationId xmlns:a16="http://schemas.microsoft.com/office/drawing/2014/main" id="{75E832FD-FAD8-47AF-B90C-19B3F263A051}"/>
                </a:ext>
              </a:extLst>
            </p:cNvPr>
            <p:cNvSpPr/>
            <p:nvPr/>
          </p:nvSpPr>
          <p:spPr bwMode="auto">
            <a:xfrm>
              <a:off x="5990778" y="3941785"/>
              <a:ext cx="356366" cy="289071"/>
            </a:xfrm>
            <a:prstGeom prst="hexagon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5" name="六边形 104">
              <a:extLst>
                <a:ext uri="{FF2B5EF4-FFF2-40B4-BE49-F238E27FC236}">
                  <a16:creationId xmlns:a16="http://schemas.microsoft.com/office/drawing/2014/main" id="{C1D7F211-4EA4-4491-BC36-8E7E1A06045E}"/>
                </a:ext>
              </a:extLst>
            </p:cNvPr>
            <p:cNvSpPr/>
            <p:nvPr/>
          </p:nvSpPr>
          <p:spPr bwMode="auto">
            <a:xfrm>
              <a:off x="6268347" y="4086321"/>
              <a:ext cx="356366" cy="289071"/>
            </a:xfrm>
            <a:prstGeom prst="hexagon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6" name="六边形 105">
              <a:extLst>
                <a:ext uri="{FF2B5EF4-FFF2-40B4-BE49-F238E27FC236}">
                  <a16:creationId xmlns:a16="http://schemas.microsoft.com/office/drawing/2014/main" id="{641406EB-FE44-4A16-934E-C8A798CE8003}"/>
                </a:ext>
              </a:extLst>
            </p:cNvPr>
            <p:cNvSpPr/>
            <p:nvPr/>
          </p:nvSpPr>
          <p:spPr bwMode="auto">
            <a:xfrm>
              <a:off x="5990779" y="4230190"/>
              <a:ext cx="356366" cy="289071"/>
            </a:xfrm>
            <a:prstGeom prst="hexagon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7" name="六边形 106">
              <a:extLst>
                <a:ext uri="{FF2B5EF4-FFF2-40B4-BE49-F238E27FC236}">
                  <a16:creationId xmlns:a16="http://schemas.microsoft.com/office/drawing/2014/main" id="{EAB60B21-C392-42DB-B7DA-C57D98299588}"/>
                </a:ext>
              </a:extLst>
            </p:cNvPr>
            <p:cNvSpPr/>
            <p:nvPr/>
          </p:nvSpPr>
          <p:spPr bwMode="auto">
            <a:xfrm>
              <a:off x="5435639" y="3941785"/>
              <a:ext cx="356366" cy="289071"/>
            </a:xfrm>
            <a:prstGeom prst="hexagon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8" name="六边形 107">
              <a:extLst>
                <a:ext uri="{FF2B5EF4-FFF2-40B4-BE49-F238E27FC236}">
                  <a16:creationId xmlns:a16="http://schemas.microsoft.com/office/drawing/2014/main" id="{299C3B98-1D91-48A4-9062-2584BFF37E1C}"/>
                </a:ext>
              </a:extLst>
            </p:cNvPr>
            <p:cNvSpPr/>
            <p:nvPr/>
          </p:nvSpPr>
          <p:spPr bwMode="auto">
            <a:xfrm>
              <a:off x="5713208" y="4086321"/>
              <a:ext cx="356366" cy="289071"/>
            </a:xfrm>
            <a:prstGeom prst="hexagon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9" name="六边形 108">
              <a:extLst>
                <a:ext uri="{FF2B5EF4-FFF2-40B4-BE49-F238E27FC236}">
                  <a16:creationId xmlns:a16="http://schemas.microsoft.com/office/drawing/2014/main" id="{03BCBC42-4605-4B0E-A1EC-6A990FDEC13E}"/>
                </a:ext>
              </a:extLst>
            </p:cNvPr>
            <p:cNvSpPr/>
            <p:nvPr/>
          </p:nvSpPr>
          <p:spPr bwMode="auto">
            <a:xfrm>
              <a:off x="5435640" y="4230190"/>
              <a:ext cx="356366" cy="289071"/>
            </a:xfrm>
            <a:prstGeom prst="hexagon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0" name="任意多边形 15">
              <a:extLst>
                <a:ext uri="{FF2B5EF4-FFF2-40B4-BE49-F238E27FC236}">
                  <a16:creationId xmlns:a16="http://schemas.microsoft.com/office/drawing/2014/main" id="{D9C9C3E7-09E1-475A-87D1-3E28FABB80E8}"/>
                </a:ext>
              </a:extLst>
            </p:cNvPr>
            <p:cNvSpPr/>
            <p:nvPr/>
          </p:nvSpPr>
          <p:spPr>
            <a:xfrm>
              <a:off x="5886450" y="3067050"/>
              <a:ext cx="892969" cy="1188244"/>
            </a:xfrm>
            <a:custGeom>
              <a:avLst/>
              <a:gdLst>
                <a:gd name="connsiteX0" fmla="*/ 0 w 892969"/>
                <a:gd name="connsiteY0" fmla="*/ 0 h 1188244"/>
                <a:gd name="connsiteX1" fmla="*/ 128588 w 892969"/>
                <a:gd name="connsiteY1" fmla="*/ 183356 h 1188244"/>
                <a:gd name="connsiteX2" fmla="*/ 204788 w 892969"/>
                <a:gd name="connsiteY2" fmla="*/ 395288 h 1188244"/>
                <a:gd name="connsiteX3" fmla="*/ 128588 w 892969"/>
                <a:gd name="connsiteY3" fmla="*/ 671513 h 1188244"/>
                <a:gd name="connsiteX4" fmla="*/ 183356 w 892969"/>
                <a:gd name="connsiteY4" fmla="*/ 876300 h 1188244"/>
                <a:gd name="connsiteX5" fmla="*/ 442913 w 892969"/>
                <a:gd name="connsiteY5" fmla="*/ 938213 h 1188244"/>
                <a:gd name="connsiteX6" fmla="*/ 892969 w 892969"/>
                <a:gd name="connsiteY6" fmla="*/ 1188244 h 1188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92969" h="1188244">
                  <a:moveTo>
                    <a:pt x="0" y="0"/>
                  </a:moveTo>
                  <a:cubicBezTo>
                    <a:pt x="47228" y="58737"/>
                    <a:pt x="94457" y="117475"/>
                    <a:pt x="128588" y="183356"/>
                  </a:cubicBezTo>
                  <a:cubicBezTo>
                    <a:pt x="162719" y="249237"/>
                    <a:pt x="204788" y="313929"/>
                    <a:pt x="204788" y="395288"/>
                  </a:cubicBezTo>
                  <a:cubicBezTo>
                    <a:pt x="204788" y="476647"/>
                    <a:pt x="132160" y="591344"/>
                    <a:pt x="128588" y="671513"/>
                  </a:cubicBezTo>
                  <a:cubicBezTo>
                    <a:pt x="125016" y="751682"/>
                    <a:pt x="130969" y="831850"/>
                    <a:pt x="183356" y="876300"/>
                  </a:cubicBezTo>
                  <a:cubicBezTo>
                    <a:pt x="235743" y="920750"/>
                    <a:pt x="324644" y="886222"/>
                    <a:pt x="442913" y="938213"/>
                  </a:cubicBezTo>
                  <a:cubicBezTo>
                    <a:pt x="561182" y="990204"/>
                    <a:pt x="727075" y="1089224"/>
                    <a:pt x="892969" y="1188244"/>
                  </a:cubicBezTo>
                </a:path>
              </a:pathLst>
            </a:custGeom>
            <a:noFill/>
            <a:ln w="28575">
              <a:solidFill>
                <a:srgbClr val="C00000"/>
              </a:solidFill>
              <a:prstDash val="sysDash"/>
            </a:ln>
          </p:spPr>
          <p:txBody>
            <a:bodyPr rtlCol="0" anchor="ctr"/>
            <a:lstStyle/>
            <a:p>
              <a:pPr algn="ctr" defTabSz="914309"/>
              <a:endParaRPr lang="zh-CN" altLang="en-US" sz="3200">
                <a:solidFill>
                  <a:srgbClr val="FFFFFF"/>
                </a:solidFill>
                <a:latin typeface="Arial" panose="020B0604020202020204"/>
              </a:endParaRPr>
            </a:p>
          </p:txBody>
        </p:sp>
      </p:grp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422367C-1885-40D7-BDF4-8C5C300EDD0F}"/>
              </a:ext>
            </a:extLst>
          </p:cNvPr>
          <p:cNvSpPr txBox="1"/>
          <p:nvPr/>
        </p:nvSpPr>
        <p:spPr>
          <a:xfrm>
            <a:off x="6418710" y="1484614"/>
            <a:ext cx="909658" cy="37262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defTabSz="914309">
              <a:buNone/>
            </a:pPr>
            <a:r>
              <a:rPr lang="en-US" altLang="zh-CN" sz="1200" b="0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</a:rPr>
              <a:t>SBFD Cells</a:t>
            </a:r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id="{7A61703B-03A7-4F9B-8822-522D8FC387E0}"/>
              </a:ext>
            </a:extLst>
          </p:cNvPr>
          <p:cNvSpPr/>
          <p:nvPr/>
        </p:nvSpPr>
        <p:spPr>
          <a:xfrm>
            <a:off x="8498782" y="1658395"/>
            <a:ext cx="866429" cy="261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09">
              <a:buNone/>
            </a:pPr>
            <a:r>
              <a:rPr lang="en-US" altLang="zh-CN" sz="1100" b="0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</a:rPr>
              <a:t>TDD Cells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F6270074-A5BA-4E43-AFE0-08A5FD8BFD37}"/>
              </a:ext>
            </a:extLst>
          </p:cNvPr>
          <p:cNvSpPr txBox="1"/>
          <p:nvPr/>
        </p:nvSpPr>
        <p:spPr>
          <a:xfrm>
            <a:off x="6680100" y="2988058"/>
            <a:ext cx="2566931" cy="4228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87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kumimoji="1" lang="en-US" altLang="zh-CN" sz="1200" b="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Upgrading existing TDD network with SBFD macro base stations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C11C9B5A-A7B3-4209-9279-EF601A5E90EF}"/>
              </a:ext>
            </a:extLst>
          </p:cNvPr>
          <p:cNvSpPr txBox="1"/>
          <p:nvPr/>
        </p:nvSpPr>
        <p:spPr>
          <a:xfrm>
            <a:off x="6333863" y="3586979"/>
            <a:ext cx="5641479" cy="7367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defTabSz="914387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Observation: </a:t>
            </a:r>
            <a:r>
              <a:rPr lang="en-US" altLang="zh-CN" sz="12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Both upgrading existing TDD network with SBFD macro base stations and deploying new SBFD small cell base stations </a:t>
            </a:r>
            <a:r>
              <a:rPr kumimoji="1" lang="en-US" altLang="zh-CN" sz="1200" b="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require TDD-SBFD co-channel co-existence handling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25C92D99-6376-463F-ABEF-E8FD6EA8A674}"/>
              </a:ext>
            </a:extLst>
          </p:cNvPr>
          <p:cNvSpPr txBox="1"/>
          <p:nvPr/>
        </p:nvSpPr>
        <p:spPr>
          <a:xfrm>
            <a:off x="6818993" y="681633"/>
            <a:ext cx="4778592" cy="318854"/>
          </a:xfrm>
          <a:prstGeom prst="rect">
            <a:avLst/>
          </a:prstGeom>
          <a:solidFill>
            <a:schemeClr val="tx2"/>
          </a:solidFill>
        </p:spPr>
        <p:txBody>
          <a:bodyPr wrap="square" tIns="35981" bIns="35981" rtlCol="0" anchor="ctr" anchorCtr="1">
            <a:spAutoFit/>
          </a:bodyPr>
          <a:lstStyle>
            <a:defPPr>
              <a:defRPr lang="en-US"/>
            </a:defPPr>
            <a:lvl1pPr algn="just" defTabSz="914400">
              <a:buSzPct val="80000"/>
              <a:defRPr sz="1200" b="1" kern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/>
              </a:defRPr>
            </a:lvl1pPr>
          </a:lstStyle>
          <a:p>
            <a:pPr algn="ctr" defTabSz="914309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600" b="0" dirty="0">
                <a:latin typeface="Arial" panose="020B0604020202020204"/>
              </a:rPr>
              <a:t>Co-channel Co-existence between TDD and SBFD</a:t>
            </a:r>
            <a:endParaRPr lang="zh-CN" altLang="en-US" sz="1600" b="0" dirty="0">
              <a:latin typeface="Arial" panose="020B0604020202020204"/>
            </a:endParaRPr>
          </a:p>
        </p:txBody>
      </p: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3B7B4368-079B-4C82-A828-E21ED0989F92}"/>
              </a:ext>
            </a:extLst>
          </p:cNvPr>
          <p:cNvGrpSpPr/>
          <p:nvPr/>
        </p:nvGrpSpPr>
        <p:grpSpPr>
          <a:xfrm>
            <a:off x="9642804" y="1180837"/>
            <a:ext cx="1886701" cy="1734216"/>
            <a:chOff x="5158073" y="3075432"/>
            <a:chExt cx="1744209" cy="1443829"/>
          </a:xfrm>
        </p:grpSpPr>
        <p:sp>
          <p:nvSpPr>
            <p:cNvPr id="117" name="六边形 116">
              <a:extLst>
                <a:ext uri="{FF2B5EF4-FFF2-40B4-BE49-F238E27FC236}">
                  <a16:creationId xmlns:a16="http://schemas.microsoft.com/office/drawing/2014/main" id="{947DC2B4-F429-4FAC-A185-98FD9B67D40B}"/>
                </a:ext>
              </a:extLst>
            </p:cNvPr>
            <p:cNvSpPr/>
            <p:nvPr/>
          </p:nvSpPr>
          <p:spPr bwMode="auto">
            <a:xfrm>
              <a:off x="5713213" y="3508515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8" name="六边形 117">
              <a:extLst>
                <a:ext uri="{FF2B5EF4-FFF2-40B4-BE49-F238E27FC236}">
                  <a16:creationId xmlns:a16="http://schemas.microsoft.com/office/drawing/2014/main" id="{1D35733D-315D-4ECA-9840-08C4DA7D0012}"/>
                </a:ext>
              </a:extLst>
            </p:cNvPr>
            <p:cNvSpPr/>
            <p:nvPr/>
          </p:nvSpPr>
          <p:spPr bwMode="auto">
            <a:xfrm>
              <a:off x="5990781" y="3653052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9" name="六边形 118">
              <a:extLst>
                <a:ext uri="{FF2B5EF4-FFF2-40B4-BE49-F238E27FC236}">
                  <a16:creationId xmlns:a16="http://schemas.microsoft.com/office/drawing/2014/main" id="{7DC08F05-14E4-415B-A1FD-535D1B1E6968}"/>
                </a:ext>
              </a:extLst>
            </p:cNvPr>
            <p:cNvSpPr/>
            <p:nvPr/>
          </p:nvSpPr>
          <p:spPr bwMode="auto">
            <a:xfrm>
              <a:off x="5713213" y="3796920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0" name="六边形 119">
              <a:extLst>
                <a:ext uri="{FF2B5EF4-FFF2-40B4-BE49-F238E27FC236}">
                  <a16:creationId xmlns:a16="http://schemas.microsoft.com/office/drawing/2014/main" id="{276F9A56-C4A2-4599-9FDB-CB55B7ABD31F}"/>
                </a:ext>
              </a:extLst>
            </p:cNvPr>
            <p:cNvSpPr/>
            <p:nvPr/>
          </p:nvSpPr>
          <p:spPr bwMode="auto">
            <a:xfrm>
              <a:off x="5990778" y="3075432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1" name="六边形 120">
              <a:extLst>
                <a:ext uri="{FF2B5EF4-FFF2-40B4-BE49-F238E27FC236}">
                  <a16:creationId xmlns:a16="http://schemas.microsoft.com/office/drawing/2014/main" id="{B8C4D5F2-ECF1-46F7-BB0B-1C506EDFF5DF}"/>
                </a:ext>
              </a:extLst>
            </p:cNvPr>
            <p:cNvSpPr/>
            <p:nvPr/>
          </p:nvSpPr>
          <p:spPr bwMode="auto">
            <a:xfrm>
              <a:off x="6268347" y="3219968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2" name="六边形 121">
              <a:extLst>
                <a:ext uri="{FF2B5EF4-FFF2-40B4-BE49-F238E27FC236}">
                  <a16:creationId xmlns:a16="http://schemas.microsoft.com/office/drawing/2014/main" id="{9CCF8418-335F-4B7B-B7B0-C9D62DAE7C0D}"/>
                </a:ext>
              </a:extLst>
            </p:cNvPr>
            <p:cNvSpPr/>
            <p:nvPr/>
          </p:nvSpPr>
          <p:spPr bwMode="auto">
            <a:xfrm>
              <a:off x="5990779" y="3363835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3" name="六边形 122">
              <a:extLst>
                <a:ext uri="{FF2B5EF4-FFF2-40B4-BE49-F238E27FC236}">
                  <a16:creationId xmlns:a16="http://schemas.microsoft.com/office/drawing/2014/main" id="{3A88AD99-46A2-4632-9EEE-4D351E3093F1}"/>
                </a:ext>
              </a:extLst>
            </p:cNvPr>
            <p:cNvSpPr/>
            <p:nvPr/>
          </p:nvSpPr>
          <p:spPr bwMode="auto">
            <a:xfrm>
              <a:off x="6268348" y="3508515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4" name="六边形 123">
              <a:extLst>
                <a:ext uri="{FF2B5EF4-FFF2-40B4-BE49-F238E27FC236}">
                  <a16:creationId xmlns:a16="http://schemas.microsoft.com/office/drawing/2014/main" id="{46CE6055-D98F-487E-85E7-D19333EDB682}"/>
                </a:ext>
              </a:extLst>
            </p:cNvPr>
            <p:cNvSpPr/>
            <p:nvPr/>
          </p:nvSpPr>
          <p:spPr bwMode="auto">
            <a:xfrm>
              <a:off x="6545916" y="3653052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5" name="六边形 124">
              <a:extLst>
                <a:ext uri="{FF2B5EF4-FFF2-40B4-BE49-F238E27FC236}">
                  <a16:creationId xmlns:a16="http://schemas.microsoft.com/office/drawing/2014/main" id="{5417DE65-3E36-4DCA-85F4-AB4DFF37F01C}"/>
                </a:ext>
              </a:extLst>
            </p:cNvPr>
            <p:cNvSpPr/>
            <p:nvPr/>
          </p:nvSpPr>
          <p:spPr bwMode="auto">
            <a:xfrm>
              <a:off x="6268349" y="3796920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6" name="六边形 125">
              <a:extLst>
                <a:ext uri="{FF2B5EF4-FFF2-40B4-BE49-F238E27FC236}">
                  <a16:creationId xmlns:a16="http://schemas.microsoft.com/office/drawing/2014/main" id="{B9F25D02-71C1-455E-8E72-C7797FE3E4AA}"/>
                </a:ext>
              </a:extLst>
            </p:cNvPr>
            <p:cNvSpPr/>
            <p:nvPr/>
          </p:nvSpPr>
          <p:spPr bwMode="auto">
            <a:xfrm>
              <a:off x="5435639" y="3075432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7" name="六边形 126">
              <a:extLst>
                <a:ext uri="{FF2B5EF4-FFF2-40B4-BE49-F238E27FC236}">
                  <a16:creationId xmlns:a16="http://schemas.microsoft.com/office/drawing/2014/main" id="{4CC005DF-C3B2-4C64-B059-232DE2EF118D}"/>
                </a:ext>
              </a:extLst>
            </p:cNvPr>
            <p:cNvSpPr/>
            <p:nvPr/>
          </p:nvSpPr>
          <p:spPr bwMode="auto">
            <a:xfrm>
              <a:off x="5713208" y="3219968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8" name="六边形 127">
              <a:extLst>
                <a:ext uri="{FF2B5EF4-FFF2-40B4-BE49-F238E27FC236}">
                  <a16:creationId xmlns:a16="http://schemas.microsoft.com/office/drawing/2014/main" id="{97A28F28-F879-429D-BA69-7A17E77C644D}"/>
                </a:ext>
              </a:extLst>
            </p:cNvPr>
            <p:cNvSpPr/>
            <p:nvPr/>
          </p:nvSpPr>
          <p:spPr bwMode="auto">
            <a:xfrm>
              <a:off x="5435640" y="3363835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9" name="六边形 128">
              <a:extLst>
                <a:ext uri="{FF2B5EF4-FFF2-40B4-BE49-F238E27FC236}">
                  <a16:creationId xmlns:a16="http://schemas.microsoft.com/office/drawing/2014/main" id="{D875F87A-F09E-4942-AA14-8CBC9C6D7C3A}"/>
                </a:ext>
              </a:extLst>
            </p:cNvPr>
            <p:cNvSpPr/>
            <p:nvPr/>
          </p:nvSpPr>
          <p:spPr bwMode="auto">
            <a:xfrm>
              <a:off x="5158073" y="3508515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30" name="六边形 129">
              <a:extLst>
                <a:ext uri="{FF2B5EF4-FFF2-40B4-BE49-F238E27FC236}">
                  <a16:creationId xmlns:a16="http://schemas.microsoft.com/office/drawing/2014/main" id="{D16036AF-B997-43C4-89AD-3F25CFE5613F}"/>
                </a:ext>
              </a:extLst>
            </p:cNvPr>
            <p:cNvSpPr/>
            <p:nvPr/>
          </p:nvSpPr>
          <p:spPr bwMode="auto">
            <a:xfrm>
              <a:off x="5435642" y="3653052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31" name="六边形 130">
              <a:extLst>
                <a:ext uri="{FF2B5EF4-FFF2-40B4-BE49-F238E27FC236}">
                  <a16:creationId xmlns:a16="http://schemas.microsoft.com/office/drawing/2014/main" id="{60477940-E769-4820-8D90-B49642D88C65}"/>
                </a:ext>
              </a:extLst>
            </p:cNvPr>
            <p:cNvSpPr/>
            <p:nvPr/>
          </p:nvSpPr>
          <p:spPr bwMode="auto">
            <a:xfrm>
              <a:off x="5158074" y="3796920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32" name="六边形 131">
              <a:extLst>
                <a:ext uri="{FF2B5EF4-FFF2-40B4-BE49-F238E27FC236}">
                  <a16:creationId xmlns:a16="http://schemas.microsoft.com/office/drawing/2014/main" id="{3835C49E-4F50-4506-9EFE-D4E64FA00C44}"/>
                </a:ext>
              </a:extLst>
            </p:cNvPr>
            <p:cNvSpPr/>
            <p:nvPr/>
          </p:nvSpPr>
          <p:spPr bwMode="auto">
            <a:xfrm>
              <a:off x="5990778" y="3941785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33" name="六边形 132">
              <a:extLst>
                <a:ext uri="{FF2B5EF4-FFF2-40B4-BE49-F238E27FC236}">
                  <a16:creationId xmlns:a16="http://schemas.microsoft.com/office/drawing/2014/main" id="{D06D9F86-EA30-4376-891E-6302A6CCB9A9}"/>
                </a:ext>
              </a:extLst>
            </p:cNvPr>
            <p:cNvSpPr/>
            <p:nvPr/>
          </p:nvSpPr>
          <p:spPr bwMode="auto">
            <a:xfrm>
              <a:off x="6268347" y="4086321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34" name="六边形 133">
              <a:extLst>
                <a:ext uri="{FF2B5EF4-FFF2-40B4-BE49-F238E27FC236}">
                  <a16:creationId xmlns:a16="http://schemas.microsoft.com/office/drawing/2014/main" id="{32EC1D26-F049-4AFD-AE3E-399B3DF96D81}"/>
                </a:ext>
              </a:extLst>
            </p:cNvPr>
            <p:cNvSpPr/>
            <p:nvPr/>
          </p:nvSpPr>
          <p:spPr bwMode="auto">
            <a:xfrm>
              <a:off x="5990779" y="4230190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35" name="六边形 134">
              <a:extLst>
                <a:ext uri="{FF2B5EF4-FFF2-40B4-BE49-F238E27FC236}">
                  <a16:creationId xmlns:a16="http://schemas.microsoft.com/office/drawing/2014/main" id="{C1265CB3-8FD3-41DB-93FF-49C70930133B}"/>
                </a:ext>
              </a:extLst>
            </p:cNvPr>
            <p:cNvSpPr/>
            <p:nvPr/>
          </p:nvSpPr>
          <p:spPr bwMode="auto">
            <a:xfrm>
              <a:off x="5435639" y="3941785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36" name="六边形 135">
              <a:extLst>
                <a:ext uri="{FF2B5EF4-FFF2-40B4-BE49-F238E27FC236}">
                  <a16:creationId xmlns:a16="http://schemas.microsoft.com/office/drawing/2014/main" id="{1F01B1DF-DF58-4079-90B4-4C776C92CBAB}"/>
                </a:ext>
              </a:extLst>
            </p:cNvPr>
            <p:cNvSpPr/>
            <p:nvPr/>
          </p:nvSpPr>
          <p:spPr bwMode="auto">
            <a:xfrm>
              <a:off x="5713208" y="4086321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37" name="六边形 136">
              <a:extLst>
                <a:ext uri="{FF2B5EF4-FFF2-40B4-BE49-F238E27FC236}">
                  <a16:creationId xmlns:a16="http://schemas.microsoft.com/office/drawing/2014/main" id="{3119AEFA-0E5B-4B29-8FB7-FF46A8BD0AD7}"/>
                </a:ext>
              </a:extLst>
            </p:cNvPr>
            <p:cNvSpPr/>
            <p:nvPr/>
          </p:nvSpPr>
          <p:spPr bwMode="auto">
            <a:xfrm>
              <a:off x="5435640" y="4230190"/>
              <a:ext cx="356366" cy="289071"/>
            </a:xfrm>
            <a:prstGeom prst="hexagon">
              <a:avLst/>
            </a:prstGeom>
            <a:solidFill>
              <a:srgbClr val="00B0F0"/>
            </a:solidFill>
            <a:ln>
              <a:solidFill>
                <a:schemeClr val="bg1"/>
              </a:solidFill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021" fontAlgn="auto">
                <a:spcBef>
                  <a:spcPts val="0"/>
                </a:spcBef>
                <a:spcAft>
                  <a:spcPts val="0"/>
                </a:spcAft>
                <a:buClrTx/>
                <a:buNone/>
                <a:defRPr/>
              </a:pPr>
              <a:endParaRPr lang="zh-CN" altLang="en-US" sz="1600" b="0" kern="0" dirty="0">
                <a:solidFill>
                  <a:srgbClr val="FFFFFF"/>
                </a:solidFill>
                <a:latin typeface="Arial" panose="020B0604020202020204"/>
                <a:ea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138" name="矩形 137">
            <a:extLst>
              <a:ext uri="{FF2B5EF4-FFF2-40B4-BE49-F238E27FC236}">
                <a16:creationId xmlns:a16="http://schemas.microsoft.com/office/drawing/2014/main" id="{1449BD70-83C4-4869-ABD1-504D4F1728D8}"/>
              </a:ext>
            </a:extLst>
          </p:cNvPr>
          <p:cNvSpPr/>
          <p:nvPr/>
        </p:nvSpPr>
        <p:spPr>
          <a:xfrm>
            <a:off x="11144026" y="1595630"/>
            <a:ext cx="866429" cy="261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09">
              <a:buNone/>
            </a:pPr>
            <a:r>
              <a:rPr lang="en-US" altLang="zh-CN" sz="1100" b="0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</a:rPr>
              <a:t>TDD Cells</a:t>
            </a:r>
          </a:p>
        </p:txBody>
      </p:sp>
      <p:sp>
        <p:nvSpPr>
          <p:cNvPr id="139" name="六边形 138">
            <a:extLst>
              <a:ext uri="{FF2B5EF4-FFF2-40B4-BE49-F238E27FC236}">
                <a16:creationId xmlns:a16="http://schemas.microsoft.com/office/drawing/2014/main" id="{19BADE95-BB4F-4881-993D-194A587F9BCE}"/>
              </a:ext>
            </a:extLst>
          </p:cNvPr>
          <p:cNvSpPr/>
          <p:nvPr/>
        </p:nvSpPr>
        <p:spPr bwMode="auto">
          <a:xfrm>
            <a:off x="10049543" y="2792120"/>
            <a:ext cx="89988" cy="89988"/>
          </a:xfrm>
          <a:prstGeom prst="hexagon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21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sz="1600" b="0" kern="0" dirty="0">
              <a:solidFill>
                <a:srgbClr val="FFFFFF"/>
              </a:solidFill>
              <a:latin typeface="Arial" panose="020B0604020202020204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40" name="六边形 139">
            <a:extLst>
              <a:ext uri="{FF2B5EF4-FFF2-40B4-BE49-F238E27FC236}">
                <a16:creationId xmlns:a16="http://schemas.microsoft.com/office/drawing/2014/main" id="{F3C3ADCF-19AD-4966-BD3B-16D7E53B345E}"/>
              </a:ext>
            </a:extLst>
          </p:cNvPr>
          <p:cNvSpPr/>
          <p:nvPr/>
        </p:nvSpPr>
        <p:spPr bwMode="auto">
          <a:xfrm>
            <a:off x="10000802" y="2667659"/>
            <a:ext cx="89988" cy="89988"/>
          </a:xfrm>
          <a:prstGeom prst="hexagon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21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sz="1600" b="0" kern="0" dirty="0">
              <a:solidFill>
                <a:srgbClr val="FFFFFF"/>
              </a:solidFill>
              <a:latin typeface="Arial" panose="020B0604020202020204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41" name="六边形 140">
            <a:extLst>
              <a:ext uri="{FF2B5EF4-FFF2-40B4-BE49-F238E27FC236}">
                <a16:creationId xmlns:a16="http://schemas.microsoft.com/office/drawing/2014/main" id="{B40235D0-3BC6-4608-91FF-02CEC9DA05FD}"/>
              </a:ext>
            </a:extLst>
          </p:cNvPr>
          <p:cNvSpPr/>
          <p:nvPr/>
        </p:nvSpPr>
        <p:spPr bwMode="auto">
          <a:xfrm>
            <a:off x="10179204" y="2640401"/>
            <a:ext cx="89988" cy="89988"/>
          </a:xfrm>
          <a:prstGeom prst="hexagon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21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sz="1600" b="0" kern="0" dirty="0">
              <a:solidFill>
                <a:srgbClr val="FFFFFF"/>
              </a:solidFill>
              <a:latin typeface="Arial" panose="020B0604020202020204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42" name="六边形 141">
            <a:extLst>
              <a:ext uri="{FF2B5EF4-FFF2-40B4-BE49-F238E27FC236}">
                <a16:creationId xmlns:a16="http://schemas.microsoft.com/office/drawing/2014/main" id="{07D6EDC0-B58A-44F7-AC16-7EC78C64FCCD}"/>
              </a:ext>
            </a:extLst>
          </p:cNvPr>
          <p:cNvSpPr/>
          <p:nvPr/>
        </p:nvSpPr>
        <p:spPr bwMode="auto">
          <a:xfrm>
            <a:off x="10051887" y="2428323"/>
            <a:ext cx="89988" cy="89988"/>
          </a:xfrm>
          <a:prstGeom prst="hexagon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21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sz="1600" b="0" kern="0" dirty="0">
              <a:solidFill>
                <a:srgbClr val="FFFFFF"/>
              </a:solidFill>
              <a:latin typeface="Arial" panose="020B0604020202020204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43" name="六边形 142">
            <a:extLst>
              <a:ext uri="{FF2B5EF4-FFF2-40B4-BE49-F238E27FC236}">
                <a16:creationId xmlns:a16="http://schemas.microsoft.com/office/drawing/2014/main" id="{AC170121-EF05-45C4-A618-ECE7B13E1887}"/>
              </a:ext>
            </a:extLst>
          </p:cNvPr>
          <p:cNvSpPr/>
          <p:nvPr/>
        </p:nvSpPr>
        <p:spPr bwMode="auto">
          <a:xfrm>
            <a:off x="9717530" y="2096297"/>
            <a:ext cx="89988" cy="89988"/>
          </a:xfrm>
          <a:prstGeom prst="hexagon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21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sz="1600" b="0" kern="0" dirty="0">
              <a:solidFill>
                <a:srgbClr val="FFFFFF"/>
              </a:solidFill>
              <a:latin typeface="Arial" panose="020B0604020202020204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44" name="六边形 143">
            <a:extLst>
              <a:ext uri="{FF2B5EF4-FFF2-40B4-BE49-F238E27FC236}">
                <a16:creationId xmlns:a16="http://schemas.microsoft.com/office/drawing/2014/main" id="{FA29E3BB-B8D7-46E0-B958-042721B8C83A}"/>
              </a:ext>
            </a:extLst>
          </p:cNvPr>
          <p:cNvSpPr/>
          <p:nvPr/>
        </p:nvSpPr>
        <p:spPr bwMode="auto">
          <a:xfrm>
            <a:off x="10032058" y="2293877"/>
            <a:ext cx="89988" cy="89988"/>
          </a:xfrm>
          <a:prstGeom prst="hexagon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21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sz="1600" b="0" kern="0" dirty="0">
              <a:solidFill>
                <a:srgbClr val="FFFFFF"/>
              </a:solidFill>
              <a:latin typeface="Arial" panose="020B0604020202020204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45" name="六边形 144">
            <a:extLst>
              <a:ext uri="{FF2B5EF4-FFF2-40B4-BE49-F238E27FC236}">
                <a16:creationId xmlns:a16="http://schemas.microsoft.com/office/drawing/2014/main" id="{49B7F0EF-E94D-4F66-A4CD-6A4A5AF8C432}"/>
              </a:ext>
            </a:extLst>
          </p:cNvPr>
          <p:cNvSpPr/>
          <p:nvPr/>
        </p:nvSpPr>
        <p:spPr bwMode="auto">
          <a:xfrm>
            <a:off x="9820820" y="2214269"/>
            <a:ext cx="89988" cy="89988"/>
          </a:xfrm>
          <a:prstGeom prst="hexagon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21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sz="1600" b="0" kern="0" dirty="0">
              <a:solidFill>
                <a:srgbClr val="FFFFFF"/>
              </a:solidFill>
              <a:latin typeface="Arial" panose="020B0604020202020204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46" name="六边形 145">
            <a:extLst>
              <a:ext uri="{FF2B5EF4-FFF2-40B4-BE49-F238E27FC236}">
                <a16:creationId xmlns:a16="http://schemas.microsoft.com/office/drawing/2014/main" id="{845B7304-1903-4DFE-8461-D65E90A89A32}"/>
              </a:ext>
            </a:extLst>
          </p:cNvPr>
          <p:cNvSpPr/>
          <p:nvPr/>
        </p:nvSpPr>
        <p:spPr bwMode="auto">
          <a:xfrm>
            <a:off x="9717528" y="1833865"/>
            <a:ext cx="89988" cy="89988"/>
          </a:xfrm>
          <a:prstGeom prst="hexagon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21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sz="1600" b="0" kern="0" dirty="0">
              <a:solidFill>
                <a:srgbClr val="FFFFFF"/>
              </a:solidFill>
              <a:latin typeface="Arial" panose="020B0604020202020204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47" name="六边形 146">
            <a:extLst>
              <a:ext uri="{FF2B5EF4-FFF2-40B4-BE49-F238E27FC236}">
                <a16:creationId xmlns:a16="http://schemas.microsoft.com/office/drawing/2014/main" id="{0CC2B7DB-D5CF-4B4F-903E-C8EFBBA0B55F}"/>
              </a:ext>
            </a:extLst>
          </p:cNvPr>
          <p:cNvSpPr/>
          <p:nvPr/>
        </p:nvSpPr>
        <p:spPr bwMode="auto">
          <a:xfrm>
            <a:off x="9869908" y="1850796"/>
            <a:ext cx="89988" cy="89988"/>
          </a:xfrm>
          <a:prstGeom prst="hexagon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21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sz="1600" b="0" kern="0" dirty="0">
              <a:solidFill>
                <a:srgbClr val="FFFFFF"/>
              </a:solidFill>
              <a:latin typeface="Arial" panose="020B0604020202020204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48" name="六边形 147">
            <a:extLst>
              <a:ext uri="{FF2B5EF4-FFF2-40B4-BE49-F238E27FC236}">
                <a16:creationId xmlns:a16="http://schemas.microsoft.com/office/drawing/2014/main" id="{C9EA4E18-BA90-4B46-A9EE-96107675BA97}"/>
              </a:ext>
            </a:extLst>
          </p:cNvPr>
          <p:cNvSpPr/>
          <p:nvPr/>
        </p:nvSpPr>
        <p:spPr bwMode="auto">
          <a:xfrm>
            <a:off x="10022288" y="1943916"/>
            <a:ext cx="89988" cy="89988"/>
          </a:xfrm>
          <a:prstGeom prst="hexagon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21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sz="1600" b="0" kern="0" dirty="0">
              <a:solidFill>
                <a:srgbClr val="FFFFFF"/>
              </a:solidFill>
              <a:latin typeface="Arial" panose="020B0604020202020204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49" name="六边形 148">
            <a:extLst>
              <a:ext uri="{FF2B5EF4-FFF2-40B4-BE49-F238E27FC236}">
                <a16:creationId xmlns:a16="http://schemas.microsoft.com/office/drawing/2014/main" id="{E3648614-1203-4A78-A4FB-6A9298CAB0ED}"/>
              </a:ext>
            </a:extLst>
          </p:cNvPr>
          <p:cNvSpPr/>
          <p:nvPr/>
        </p:nvSpPr>
        <p:spPr bwMode="auto">
          <a:xfrm>
            <a:off x="10013822" y="2079366"/>
            <a:ext cx="89988" cy="89988"/>
          </a:xfrm>
          <a:prstGeom prst="hexagon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21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sz="1600" b="0" kern="0" dirty="0">
              <a:solidFill>
                <a:srgbClr val="FFFFFF"/>
              </a:solidFill>
              <a:latin typeface="Arial" panose="020B0604020202020204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50" name="六边形 149">
            <a:extLst>
              <a:ext uri="{FF2B5EF4-FFF2-40B4-BE49-F238E27FC236}">
                <a16:creationId xmlns:a16="http://schemas.microsoft.com/office/drawing/2014/main" id="{0F5E402C-AE94-470D-B7AC-0B0E8A1E27F0}"/>
              </a:ext>
            </a:extLst>
          </p:cNvPr>
          <p:cNvSpPr/>
          <p:nvPr/>
        </p:nvSpPr>
        <p:spPr bwMode="auto">
          <a:xfrm>
            <a:off x="9206456" y="2479554"/>
            <a:ext cx="89988" cy="89988"/>
          </a:xfrm>
          <a:prstGeom prst="hexagon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21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sz="1600" b="0" kern="0" dirty="0">
              <a:solidFill>
                <a:srgbClr val="FFFFFF"/>
              </a:solidFill>
              <a:latin typeface="Arial" panose="020B0604020202020204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CCFF1009-2954-440D-A734-82F5A77FC76B}"/>
              </a:ext>
            </a:extLst>
          </p:cNvPr>
          <p:cNvSpPr txBox="1"/>
          <p:nvPr/>
        </p:nvSpPr>
        <p:spPr>
          <a:xfrm>
            <a:off x="9312392" y="2438645"/>
            <a:ext cx="700422" cy="16925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87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100" b="0" dirty="0">
                <a:solidFill>
                  <a:srgbClr val="1D1D1A"/>
                </a:solidFill>
                <a:latin typeface="Arial" panose="020B0604020202020204"/>
                <a:ea typeface="Microsoft YaHei" panose="020B0503020204020204" pitchFamily="34" charset="-122"/>
              </a:rPr>
              <a:t>SBFD cells</a:t>
            </a:r>
            <a:endParaRPr lang="zh-CN" altLang="en-US" sz="1100" b="0" dirty="0">
              <a:solidFill>
                <a:srgbClr val="1D1D1A"/>
              </a:solidFill>
              <a:latin typeface="Arial" panose="020B0604020202020204"/>
              <a:ea typeface="Microsoft YaHei" panose="020B0503020204020204" pitchFamily="34" charset="-122"/>
            </a:endParaRPr>
          </a:p>
        </p:txBody>
      </p:sp>
      <p:sp>
        <p:nvSpPr>
          <p:cNvPr id="152" name="六边形 151">
            <a:extLst>
              <a:ext uri="{FF2B5EF4-FFF2-40B4-BE49-F238E27FC236}">
                <a16:creationId xmlns:a16="http://schemas.microsoft.com/office/drawing/2014/main" id="{5BBFBFA9-26A7-4B64-B6A2-5DEA34D0BE62}"/>
              </a:ext>
            </a:extLst>
          </p:cNvPr>
          <p:cNvSpPr/>
          <p:nvPr/>
        </p:nvSpPr>
        <p:spPr bwMode="auto">
          <a:xfrm>
            <a:off x="10039941" y="1570413"/>
            <a:ext cx="89988" cy="89988"/>
          </a:xfrm>
          <a:prstGeom prst="hexagon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21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sz="1600" b="0" kern="0" dirty="0">
              <a:solidFill>
                <a:srgbClr val="FFFFFF"/>
              </a:solidFill>
              <a:latin typeface="Arial" panose="020B0604020202020204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53" name="六边形 152">
            <a:extLst>
              <a:ext uri="{FF2B5EF4-FFF2-40B4-BE49-F238E27FC236}">
                <a16:creationId xmlns:a16="http://schemas.microsoft.com/office/drawing/2014/main" id="{2A925718-254E-4E7E-9D3E-B3CF0FBB9A7D}"/>
              </a:ext>
            </a:extLst>
          </p:cNvPr>
          <p:cNvSpPr/>
          <p:nvPr/>
        </p:nvSpPr>
        <p:spPr bwMode="auto">
          <a:xfrm>
            <a:off x="10116188" y="1743216"/>
            <a:ext cx="89988" cy="89988"/>
          </a:xfrm>
          <a:prstGeom prst="hexagon">
            <a:avLst/>
          </a:prstGeom>
          <a:solidFill>
            <a:srgbClr val="FFC000"/>
          </a:solidFill>
          <a:ln>
            <a:solidFill>
              <a:schemeClr val="bg1"/>
            </a:solidFill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defTabSz="914021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sz="1600" b="0" kern="0" dirty="0">
              <a:solidFill>
                <a:srgbClr val="FFFFFF"/>
              </a:solidFill>
              <a:latin typeface="Arial" panose="020B0604020202020204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C5AF2A51-C342-41F7-A504-EBE0C49F1219}"/>
              </a:ext>
            </a:extLst>
          </p:cNvPr>
          <p:cNvSpPr/>
          <p:nvPr/>
        </p:nvSpPr>
        <p:spPr>
          <a:xfrm>
            <a:off x="7095017" y="948908"/>
            <a:ext cx="1633568" cy="276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87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b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Deployment case 3-1</a:t>
            </a:r>
            <a:endParaRPr lang="zh-CN" altLang="en-US" sz="1200" b="0" dirty="0">
              <a:solidFill>
                <a:srgbClr val="1D1D1A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452DCB24-E4BC-4D63-A3ED-C8E61EE42264}"/>
              </a:ext>
            </a:extLst>
          </p:cNvPr>
          <p:cNvSpPr/>
          <p:nvPr/>
        </p:nvSpPr>
        <p:spPr>
          <a:xfrm>
            <a:off x="9699168" y="919275"/>
            <a:ext cx="1633568" cy="276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87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b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Deployment case 3-2</a:t>
            </a:r>
            <a:endParaRPr lang="zh-CN" altLang="en-US" sz="1200" b="0" dirty="0">
              <a:solidFill>
                <a:srgbClr val="1D1D1A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4A60134C-60B5-46D6-B3FE-B92FF5D675FB}"/>
              </a:ext>
            </a:extLst>
          </p:cNvPr>
          <p:cNvSpPr txBox="1"/>
          <p:nvPr/>
        </p:nvSpPr>
        <p:spPr>
          <a:xfrm>
            <a:off x="9548961" y="2991454"/>
            <a:ext cx="2306662" cy="4228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387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kumimoji="1" lang="en-US" altLang="zh-CN" sz="1200" b="0" dirty="0">
                <a:solidFill>
                  <a:srgbClr val="000000"/>
                </a:solidFill>
                <a:latin typeface="Arial" panose="020B0604020202020204"/>
                <a:ea typeface="Microsoft YaHei" panose="020B0503020204020204" pitchFamily="34" charset="-122"/>
              </a:rPr>
              <a:t>Deploying new SBFD small cell base stations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7CD0DDD-1082-4A3B-9282-756E803DBC7A}"/>
              </a:ext>
            </a:extLst>
          </p:cNvPr>
          <p:cNvSpPr txBox="1"/>
          <p:nvPr/>
        </p:nvSpPr>
        <p:spPr>
          <a:xfrm>
            <a:off x="3988561" y="4490876"/>
            <a:ext cx="121507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3943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kumimoji="1" lang="en-US" altLang="zh-CN" sz="1400" b="0" kern="0" dirty="0">
                <a:solidFill>
                  <a:srgbClr val="00B0F0"/>
                </a:solidFill>
                <a:latin typeface="Arial" panose="020B0604020202020204"/>
                <a:ea typeface="微软雅黑" panose="020B0503020204020204" pitchFamily="34" charset="-122"/>
                <a:cs typeface="Arial"/>
              </a:rPr>
              <a:t>Aggressor </a:t>
            </a:r>
            <a:r>
              <a:rPr kumimoji="1" lang="en-US" altLang="zh-CN" sz="1400" b="0" kern="0" dirty="0" err="1">
                <a:solidFill>
                  <a:srgbClr val="00B0F0"/>
                </a:solidFill>
                <a:latin typeface="Arial" panose="020B0604020202020204"/>
                <a:ea typeface="微软雅黑" panose="020B0503020204020204" pitchFamily="34" charset="-122"/>
                <a:cs typeface="Arial"/>
              </a:rPr>
              <a:t>gNB</a:t>
            </a:r>
            <a:endParaRPr kumimoji="1" lang="zh-CN" altLang="en-US" sz="1400" b="0" kern="0" dirty="0">
              <a:solidFill>
                <a:srgbClr val="00B0F0"/>
              </a:solidFill>
              <a:latin typeface="Arial" panose="020B0604020202020204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1F92E213-C8B5-4CE9-B0CE-1A10FB52F7ED}"/>
              </a:ext>
            </a:extLst>
          </p:cNvPr>
          <p:cNvSpPr>
            <a:spLocks/>
          </p:cNvSpPr>
          <p:nvPr/>
        </p:nvSpPr>
        <p:spPr>
          <a:xfrm>
            <a:off x="299670" y="5207320"/>
            <a:ext cx="495285" cy="363895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C44EC897-BBE8-4A63-9F3A-7A2A3EBF5291}"/>
              </a:ext>
            </a:extLst>
          </p:cNvPr>
          <p:cNvSpPr>
            <a:spLocks/>
          </p:cNvSpPr>
          <p:nvPr/>
        </p:nvSpPr>
        <p:spPr>
          <a:xfrm>
            <a:off x="812589" y="5207318"/>
            <a:ext cx="495285" cy="363897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6A78E37A-8529-43D6-A09A-54A06B860977}"/>
              </a:ext>
            </a:extLst>
          </p:cNvPr>
          <p:cNvSpPr>
            <a:spLocks/>
          </p:cNvSpPr>
          <p:nvPr/>
        </p:nvSpPr>
        <p:spPr>
          <a:xfrm>
            <a:off x="1325511" y="5204034"/>
            <a:ext cx="495285" cy="369367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582D250D-9CEE-4696-A494-C1812D91A963}"/>
              </a:ext>
            </a:extLst>
          </p:cNvPr>
          <p:cNvSpPr>
            <a:spLocks/>
          </p:cNvSpPr>
          <p:nvPr/>
        </p:nvSpPr>
        <p:spPr>
          <a:xfrm>
            <a:off x="2334432" y="4694534"/>
            <a:ext cx="495285" cy="880120"/>
          </a:xfrm>
          <a:prstGeom prst="rect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U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F765BB85-8855-4FFF-8D76-F6ED847EF560}"/>
              </a:ext>
            </a:extLst>
          </p:cNvPr>
          <p:cNvSpPr>
            <a:spLocks/>
          </p:cNvSpPr>
          <p:nvPr/>
        </p:nvSpPr>
        <p:spPr>
          <a:xfrm>
            <a:off x="299670" y="4697646"/>
            <a:ext cx="495285" cy="218371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A5856937-375F-4D74-BDA3-A5F08B480F8A}"/>
              </a:ext>
            </a:extLst>
          </p:cNvPr>
          <p:cNvSpPr>
            <a:spLocks/>
          </p:cNvSpPr>
          <p:nvPr/>
        </p:nvSpPr>
        <p:spPr>
          <a:xfrm>
            <a:off x="812589" y="4697646"/>
            <a:ext cx="495285" cy="218371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3CA7E7C1-2867-4A15-BBF3-859405C0CA38}"/>
              </a:ext>
            </a:extLst>
          </p:cNvPr>
          <p:cNvSpPr>
            <a:spLocks/>
          </p:cNvSpPr>
          <p:nvPr/>
        </p:nvSpPr>
        <p:spPr>
          <a:xfrm>
            <a:off x="1325511" y="4697646"/>
            <a:ext cx="495285" cy="218371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7" name="矩形 156">
            <a:extLst>
              <a:ext uri="{FF2B5EF4-FFF2-40B4-BE49-F238E27FC236}">
                <a16:creationId xmlns:a16="http://schemas.microsoft.com/office/drawing/2014/main" id="{CD2CC5F9-15CF-4E94-8BAA-7A344B4060FE}"/>
              </a:ext>
            </a:extLst>
          </p:cNvPr>
          <p:cNvSpPr>
            <a:spLocks/>
          </p:cNvSpPr>
          <p:nvPr/>
        </p:nvSpPr>
        <p:spPr>
          <a:xfrm>
            <a:off x="1831258" y="5205287"/>
            <a:ext cx="495285" cy="369367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id="{AB6FDB0B-D6BA-44D2-852A-107997B360E9}"/>
              </a:ext>
            </a:extLst>
          </p:cNvPr>
          <p:cNvSpPr>
            <a:spLocks/>
          </p:cNvSpPr>
          <p:nvPr/>
        </p:nvSpPr>
        <p:spPr>
          <a:xfrm>
            <a:off x="1831258" y="4697646"/>
            <a:ext cx="495285" cy="218371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id="{114DA70E-3701-4B2A-9902-3CC9419A233B}"/>
              </a:ext>
            </a:extLst>
          </p:cNvPr>
          <p:cNvSpPr>
            <a:spLocks/>
          </p:cNvSpPr>
          <p:nvPr/>
        </p:nvSpPr>
        <p:spPr>
          <a:xfrm>
            <a:off x="299669" y="5064292"/>
            <a:ext cx="499229" cy="138156"/>
          </a:xfrm>
          <a:prstGeom prst="rect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U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id="{FF061354-7BD8-4BD3-8C65-4C6033C8C8A2}"/>
              </a:ext>
            </a:extLst>
          </p:cNvPr>
          <p:cNvSpPr>
            <a:spLocks/>
          </p:cNvSpPr>
          <p:nvPr/>
        </p:nvSpPr>
        <p:spPr>
          <a:xfrm>
            <a:off x="812588" y="5064292"/>
            <a:ext cx="499229" cy="138156"/>
          </a:xfrm>
          <a:prstGeom prst="rect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U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1" name="矩形 160">
            <a:extLst>
              <a:ext uri="{FF2B5EF4-FFF2-40B4-BE49-F238E27FC236}">
                <a16:creationId xmlns:a16="http://schemas.microsoft.com/office/drawing/2014/main" id="{FFAECC68-12A8-487B-A297-08151767ABA8}"/>
              </a:ext>
            </a:extLst>
          </p:cNvPr>
          <p:cNvSpPr>
            <a:spLocks/>
          </p:cNvSpPr>
          <p:nvPr/>
        </p:nvSpPr>
        <p:spPr>
          <a:xfrm>
            <a:off x="1325511" y="5064292"/>
            <a:ext cx="499229" cy="138156"/>
          </a:xfrm>
          <a:prstGeom prst="rect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U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2" name="矩形 161">
            <a:extLst>
              <a:ext uri="{FF2B5EF4-FFF2-40B4-BE49-F238E27FC236}">
                <a16:creationId xmlns:a16="http://schemas.microsoft.com/office/drawing/2014/main" id="{E5FBE9BC-6AAC-40ED-AED9-3CF97F1A2A38}"/>
              </a:ext>
            </a:extLst>
          </p:cNvPr>
          <p:cNvSpPr>
            <a:spLocks/>
          </p:cNvSpPr>
          <p:nvPr/>
        </p:nvSpPr>
        <p:spPr>
          <a:xfrm>
            <a:off x="1831256" y="5064292"/>
            <a:ext cx="499229" cy="138156"/>
          </a:xfrm>
          <a:prstGeom prst="rect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U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0988B95B-D687-448D-915C-770F671478B0}"/>
              </a:ext>
            </a:extLst>
          </p:cNvPr>
          <p:cNvSpPr txBox="1"/>
          <p:nvPr/>
        </p:nvSpPr>
        <p:spPr>
          <a:xfrm>
            <a:off x="1095819" y="4476272"/>
            <a:ext cx="88806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3943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kumimoji="1" lang="en-US" altLang="zh-CN" sz="1400" b="0" kern="0" dirty="0">
                <a:solidFill>
                  <a:srgbClr val="00B0F0"/>
                </a:solidFill>
                <a:latin typeface="Arial" panose="020B0604020202020204"/>
                <a:ea typeface="微软雅黑" panose="020B0503020204020204" pitchFamily="34" charset="-122"/>
                <a:cs typeface="Arial"/>
              </a:rPr>
              <a:t>Victim </a:t>
            </a:r>
            <a:r>
              <a:rPr kumimoji="1" lang="en-US" altLang="zh-CN" sz="1400" b="0" kern="0" dirty="0" err="1">
                <a:solidFill>
                  <a:srgbClr val="00B0F0"/>
                </a:solidFill>
                <a:latin typeface="Arial" panose="020B0604020202020204"/>
                <a:ea typeface="微软雅黑" panose="020B0503020204020204" pitchFamily="34" charset="-122"/>
                <a:cs typeface="Arial"/>
              </a:rPr>
              <a:t>gNB</a:t>
            </a:r>
            <a:endParaRPr kumimoji="1" lang="zh-CN" altLang="en-US" sz="1400" b="0" kern="0" dirty="0">
              <a:solidFill>
                <a:srgbClr val="00B0F0"/>
              </a:solidFill>
              <a:latin typeface="Arial" panose="020B0604020202020204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164" name="矩形 163">
            <a:extLst>
              <a:ext uri="{FF2B5EF4-FFF2-40B4-BE49-F238E27FC236}">
                <a16:creationId xmlns:a16="http://schemas.microsoft.com/office/drawing/2014/main" id="{C52F5633-BEB0-4128-B0BA-BC52AAF7B163}"/>
              </a:ext>
            </a:extLst>
          </p:cNvPr>
          <p:cNvSpPr>
            <a:spLocks/>
          </p:cNvSpPr>
          <p:nvPr/>
        </p:nvSpPr>
        <p:spPr>
          <a:xfrm>
            <a:off x="292851" y="4916016"/>
            <a:ext cx="499229" cy="138156"/>
          </a:xfrm>
          <a:prstGeom prst="rect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U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5" name="矩形 164">
            <a:extLst>
              <a:ext uri="{FF2B5EF4-FFF2-40B4-BE49-F238E27FC236}">
                <a16:creationId xmlns:a16="http://schemas.microsoft.com/office/drawing/2014/main" id="{6C00CA43-E48B-4D75-AF46-54588AD36425}"/>
              </a:ext>
            </a:extLst>
          </p:cNvPr>
          <p:cNvSpPr>
            <a:spLocks/>
          </p:cNvSpPr>
          <p:nvPr/>
        </p:nvSpPr>
        <p:spPr>
          <a:xfrm>
            <a:off x="805770" y="4916016"/>
            <a:ext cx="499229" cy="138156"/>
          </a:xfrm>
          <a:prstGeom prst="rect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U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6" name="矩形 165">
            <a:extLst>
              <a:ext uri="{FF2B5EF4-FFF2-40B4-BE49-F238E27FC236}">
                <a16:creationId xmlns:a16="http://schemas.microsoft.com/office/drawing/2014/main" id="{DA381CC7-D079-41B8-AF79-8C1F1C166A95}"/>
              </a:ext>
            </a:extLst>
          </p:cNvPr>
          <p:cNvSpPr>
            <a:spLocks/>
          </p:cNvSpPr>
          <p:nvPr/>
        </p:nvSpPr>
        <p:spPr>
          <a:xfrm>
            <a:off x="1318693" y="4916016"/>
            <a:ext cx="499229" cy="138156"/>
          </a:xfrm>
          <a:prstGeom prst="rect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U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7" name="矩形 166">
            <a:extLst>
              <a:ext uri="{FF2B5EF4-FFF2-40B4-BE49-F238E27FC236}">
                <a16:creationId xmlns:a16="http://schemas.microsoft.com/office/drawing/2014/main" id="{D6F29487-9485-42F8-9ED6-D36E0EDA914C}"/>
              </a:ext>
            </a:extLst>
          </p:cNvPr>
          <p:cNvSpPr>
            <a:spLocks/>
          </p:cNvSpPr>
          <p:nvPr/>
        </p:nvSpPr>
        <p:spPr>
          <a:xfrm>
            <a:off x="1824438" y="4916016"/>
            <a:ext cx="499229" cy="138156"/>
          </a:xfrm>
          <a:prstGeom prst="rect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U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8" name="矩形 167">
            <a:extLst>
              <a:ext uri="{FF2B5EF4-FFF2-40B4-BE49-F238E27FC236}">
                <a16:creationId xmlns:a16="http://schemas.microsoft.com/office/drawing/2014/main" id="{F3270286-C461-4180-BE65-146D65CDA5F5}"/>
              </a:ext>
            </a:extLst>
          </p:cNvPr>
          <p:cNvSpPr>
            <a:spLocks/>
          </p:cNvSpPr>
          <p:nvPr/>
        </p:nvSpPr>
        <p:spPr>
          <a:xfrm>
            <a:off x="3365943" y="5218203"/>
            <a:ext cx="495285" cy="363895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9" name="矩形 168">
            <a:extLst>
              <a:ext uri="{FF2B5EF4-FFF2-40B4-BE49-F238E27FC236}">
                <a16:creationId xmlns:a16="http://schemas.microsoft.com/office/drawing/2014/main" id="{E63BFB80-88C9-431D-87B7-6CEDC83D100F}"/>
              </a:ext>
            </a:extLst>
          </p:cNvPr>
          <p:cNvSpPr>
            <a:spLocks/>
          </p:cNvSpPr>
          <p:nvPr/>
        </p:nvSpPr>
        <p:spPr>
          <a:xfrm>
            <a:off x="3878862" y="5218200"/>
            <a:ext cx="495285" cy="363897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0" name="矩形 169">
            <a:extLst>
              <a:ext uri="{FF2B5EF4-FFF2-40B4-BE49-F238E27FC236}">
                <a16:creationId xmlns:a16="http://schemas.microsoft.com/office/drawing/2014/main" id="{9A5D489C-9796-4D15-A9F3-CAC61964F564}"/>
              </a:ext>
            </a:extLst>
          </p:cNvPr>
          <p:cNvSpPr>
            <a:spLocks/>
          </p:cNvSpPr>
          <p:nvPr/>
        </p:nvSpPr>
        <p:spPr>
          <a:xfrm>
            <a:off x="4391784" y="5214917"/>
            <a:ext cx="495285" cy="369367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1" name="矩形 170">
            <a:extLst>
              <a:ext uri="{FF2B5EF4-FFF2-40B4-BE49-F238E27FC236}">
                <a16:creationId xmlns:a16="http://schemas.microsoft.com/office/drawing/2014/main" id="{202424EB-EBDE-4865-A81F-7CBFD3DCF428}"/>
              </a:ext>
            </a:extLst>
          </p:cNvPr>
          <p:cNvSpPr>
            <a:spLocks/>
          </p:cNvSpPr>
          <p:nvPr/>
        </p:nvSpPr>
        <p:spPr>
          <a:xfrm>
            <a:off x="5400705" y="4705417"/>
            <a:ext cx="495285" cy="880120"/>
          </a:xfrm>
          <a:prstGeom prst="rect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U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2" name="矩形 171">
            <a:extLst>
              <a:ext uri="{FF2B5EF4-FFF2-40B4-BE49-F238E27FC236}">
                <a16:creationId xmlns:a16="http://schemas.microsoft.com/office/drawing/2014/main" id="{51CF50A8-A072-4662-AC8B-A801305A857C}"/>
              </a:ext>
            </a:extLst>
          </p:cNvPr>
          <p:cNvSpPr>
            <a:spLocks/>
          </p:cNvSpPr>
          <p:nvPr/>
        </p:nvSpPr>
        <p:spPr>
          <a:xfrm>
            <a:off x="3365943" y="4708529"/>
            <a:ext cx="495285" cy="218371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3" name="矩形 172">
            <a:extLst>
              <a:ext uri="{FF2B5EF4-FFF2-40B4-BE49-F238E27FC236}">
                <a16:creationId xmlns:a16="http://schemas.microsoft.com/office/drawing/2014/main" id="{27C0DEB3-BA2E-4D9C-AC18-A37FDFE050D4}"/>
              </a:ext>
            </a:extLst>
          </p:cNvPr>
          <p:cNvSpPr>
            <a:spLocks/>
          </p:cNvSpPr>
          <p:nvPr/>
        </p:nvSpPr>
        <p:spPr>
          <a:xfrm>
            <a:off x="3878862" y="4708529"/>
            <a:ext cx="495285" cy="218371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4" name="矩形 173">
            <a:extLst>
              <a:ext uri="{FF2B5EF4-FFF2-40B4-BE49-F238E27FC236}">
                <a16:creationId xmlns:a16="http://schemas.microsoft.com/office/drawing/2014/main" id="{E9B27CC0-1BF5-4F98-9F45-29101C21C66C}"/>
              </a:ext>
            </a:extLst>
          </p:cNvPr>
          <p:cNvSpPr>
            <a:spLocks/>
          </p:cNvSpPr>
          <p:nvPr/>
        </p:nvSpPr>
        <p:spPr>
          <a:xfrm>
            <a:off x="4391784" y="4708529"/>
            <a:ext cx="495285" cy="218371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5" name="矩形 174">
            <a:extLst>
              <a:ext uri="{FF2B5EF4-FFF2-40B4-BE49-F238E27FC236}">
                <a16:creationId xmlns:a16="http://schemas.microsoft.com/office/drawing/2014/main" id="{71F5757A-CC83-4418-9171-EAB46290E065}"/>
              </a:ext>
            </a:extLst>
          </p:cNvPr>
          <p:cNvSpPr>
            <a:spLocks/>
          </p:cNvSpPr>
          <p:nvPr/>
        </p:nvSpPr>
        <p:spPr>
          <a:xfrm>
            <a:off x="4897530" y="5216169"/>
            <a:ext cx="495285" cy="369367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6" name="矩形 175">
            <a:extLst>
              <a:ext uri="{FF2B5EF4-FFF2-40B4-BE49-F238E27FC236}">
                <a16:creationId xmlns:a16="http://schemas.microsoft.com/office/drawing/2014/main" id="{5D7C0A1B-64BF-4936-8CBD-84EB6499D66C}"/>
              </a:ext>
            </a:extLst>
          </p:cNvPr>
          <p:cNvSpPr>
            <a:spLocks/>
          </p:cNvSpPr>
          <p:nvPr/>
        </p:nvSpPr>
        <p:spPr>
          <a:xfrm>
            <a:off x="4897530" y="4708529"/>
            <a:ext cx="495285" cy="218371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7" name="矩形 176">
            <a:extLst>
              <a:ext uri="{FF2B5EF4-FFF2-40B4-BE49-F238E27FC236}">
                <a16:creationId xmlns:a16="http://schemas.microsoft.com/office/drawing/2014/main" id="{9100745A-9EAC-4F69-AEF9-1860D3D3F99A}"/>
              </a:ext>
            </a:extLst>
          </p:cNvPr>
          <p:cNvSpPr>
            <a:spLocks/>
          </p:cNvSpPr>
          <p:nvPr/>
        </p:nvSpPr>
        <p:spPr>
          <a:xfrm>
            <a:off x="3365942" y="5075175"/>
            <a:ext cx="499229" cy="138156"/>
          </a:xfrm>
          <a:prstGeom prst="rect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U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8" name="矩形 177">
            <a:extLst>
              <a:ext uri="{FF2B5EF4-FFF2-40B4-BE49-F238E27FC236}">
                <a16:creationId xmlns:a16="http://schemas.microsoft.com/office/drawing/2014/main" id="{9C5832A5-28C2-4663-A9EF-9D5A1F10B339}"/>
              </a:ext>
            </a:extLst>
          </p:cNvPr>
          <p:cNvSpPr>
            <a:spLocks/>
          </p:cNvSpPr>
          <p:nvPr/>
        </p:nvSpPr>
        <p:spPr>
          <a:xfrm>
            <a:off x="3878861" y="5075175"/>
            <a:ext cx="499229" cy="138156"/>
          </a:xfrm>
          <a:prstGeom prst="rect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U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9" name="矩形 178">
            <a:extLst>
              <a:ext uri="{FF2B5EF4-FFF2-40B4-BE49-F238E27FC236}">
                <a16:creationId xmlns:a16="http://schemas.microsoft.com/office/drawing/2014/main" id="{C1C62EFE-7165-49B3-8EC4-85409E222E46}"/>
              </a:ext>
            </a:extLst>
          </p:cNvPr>
          <p:cNvSpPr>
            <a:spLocks/>
          </p:cNvSpPr>
          <p:nvPr/>
        </p:nvSpPr>
        <p:spPr>
          <a:xfrm>
            <a:off x="4391784" y="5075175"/>
            <a:ext cx="499229" cy="138156"/>
          </a:xfrm>
          <a:prstGeom prst="rect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U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0" name="矩形 179">
            <a:extLst>
              <a:ext uri="{FF2B5EF4-FFF2-40B4-BE49-F238E27FC236}">
                <a16:creationId xmlns:a16="http://schemas.microsoft.com/office/drawing/2014/main" id="{F6B4520C-838D-494A-B7F4-1879D7BFD87A}"/>
              </a:ext>
            </a:extLst>
          </p:cNvPr>
          <p:cNvSpPr>
            <a:spLocks/>
          </p:cNvSpPr>
          <p:nvPr/>
        </p:nvSpPr>
        <p:spPr>
          <a:xfrm>
            <a:off x="4897529" y="5075175"/>
            <a:ext cx="499229" cy="138156"/>
          </a:xfrm>
          <a:prstGeom prst="rect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U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1" name="矩形 180">
            <a:extLst>
              <a:ext uri="{FF2B5EF4-FFF2-40B4-BE49-F238E27FC236}">
                <a16:creationId xmlns:a16="http://schemas.microsoft.com/office/drawing/2014/main" id="{94D87F4A-DA32-4141-855B-70FF022C63DA}"/>
              </a:ext>
            </a:extLst>
          </p:cNvPr>
          <p:cNvSpPr>
            <a:spLocks/>
          </p:cNvSpPr>
          <p:nvPr/>
        </p:nvSpPr>
        <p:spPr>
          <a:xfrm>
            <a:off x="3359123" y="4926899"/>
            <a:ext cx="499229" cy="138156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2" name="矩形 181">
            <a:extLst>
              <a:ext uri="{FF2B5EF4-FFF2-40B4-BE49-F238E27FC236}">
                <a16:creationId xmlns:a16="http://schemas.microsoft.com/office/drawing/2014/main" id="{4C6B8254-D8CE-4C30-AD3E-969347723F75}"/>
              </a:ext>
            </a:extLst>
          </p:cNvPr>
          <p:cNvSpPr>
            <a:spLocks/>
          </p:cNvSpPr>
          <p:nvPr/>
        </p:nvSpPr>
        <p:spPr>
          <a:xfrm>
            <a:off x="3878969" y="4926899"/>
            <a:ext cx="499229" cy="138156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3" name="矩形 182">
            <a:extLst>
              <a:ext uri="{FF2B5EF4-FFF2-40B4-BE49-F238E27FC236}">
                <a16:creationId xmlns:a16="http://schemas.microsoft.com/office/drawing/2014/main" id="{198F6299-88B9-4221-BBC0-0E001EAABF7A}"/>
              </a:ext>
            </a:extLst>
          </p:cNvPr>
          <p:cNvSpPr>
            <a:spLocks/>
          </p:cNvSpPr>
          <p:nvPr/>
        </p:nvSpPr>
        <p:spPr>
          <a:xfrm>
            <a:off x="4384966" y="4926899"/>
            <a:ext cx="499229" cy="138156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4" name="矩形 183">
            <a:extLst>
              <a:ext uri="{FF2B5EF4-FFF2-40B4-BE49-F238E27FC236}">
                <a16:creationId xmlns:a16="http://schemas.microsoft.com/office/drawing/2014/main" id="{91EC4D50-CD08-4C92-8FD6-892A8EDA4C8A}"/>
              </a:ext>
            </a:extLst>
          </p:cNvPr>
          <p:cNvSpPr>
            <a:spLocks/>
          </p:cNvSpPr>
          <p:nvPr/>
        </p:nvSpPr>
        <p:spPr>
          <a:xfrm>
            <a:off x="4890711" y="4926899"/>
            <a:ext cx="499229" cy="138156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5" name="矩形 184">
            <a:extLst>
              <a:ext uri="{FF2B5EF4-FFF2-40B4-BE49-F238E27FC236}">
                <a16:creationId xmlns:a16="http://schemas.microsoft.com/office/drawing/2014/main" id="{3E2279FF-9FCA-43BD-A624-78D79EE9F24B}"/>
              </a:ext>
            </a:extLst>
          </p:cNvPr>
          <p:cNvSpPr/>
          <p:nvPr/>
        </p:nvSpPr>
        <p:spPr>
          <a:xfrm>
            <a:off x="278525" y="4917849"/>
            <a:ext cx="5145247" cy="150306"/>
          </a:xfrm>
          <a:prstGeom prst="rect">
            <a:avLst/>
          </a:prstGeom>
          <a:noFill/>
          <a:ln w="28575" cap="flat" cmpd="sng" algn="ctr">
            <a:solidFill>
              <a:srgbClr val="92D050"/>
            </a:solidFill>
            <a:prstDash val="sysDash"/>
            <a:miter lim="800000"/>
          </a:ln>
          <a:effectLst/>
        </p:spPr>
        <p:txBody>
          <a:bodyPr rot="0" spcFirstLastPara="0" vertOverflow="overflow" horzOverflow="overflow" vert="horz" wrap="square" lIns="91368" tIns="45684" rIns="91368" bIns="456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943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sz="1200" b="0" kern="0" dirty="0">
              <a:solidFill>
                <a:srgbClr val="666666"/>
              </a:solidFill>
              <a:latin typeface="Arial" panose="020B0604020202020204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223" name="矩形 222">
            <a:extLst>
              <a:ext uri="{FF2B5EF4-FFF2-40B4-BE49-F238E27FC236}">
                <a16:creationId xmlns:a16="http://schemas.microsoft.com/office/drawing/2014/main" id="{EF0671D5-8D40-4154-89F9-74B639BDDE1A}"/>
              </a:ext>
            </a:extLst>
          </p:cNvPr>
          <p:cNvSpPr>
            <a:spLocks/>
          </p:cNvSpPr>
          <p:nvPr/>
        </p:nvSpPr>
        <p:spPr>
          <a:xfrm>
            <a:off x="9285251" y="5214222"/>
            <a:ext cx="495285" cy="363895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24" name="矩形 223">
            <a:extLst>
              <a:ext uri="{FF2B5EF4-FFF2-40B4-BE49-F238E27FC236}">
                <a16:creationId xmlns:a16="http://schemas.microsoft.com/office/drawing/2014/main" id="{65BD2AC4-FE90-4EC6-9985-836163B62269}"/>
              </a:ext>
            </a:extLst>
          </p:cNvPr>
          <p:cNvSpPr>
            <a:spLocks/>
          </p:cNvSpPr>
          <p:nvPr/>
        </p:nvSpPr>
        <p:spPr>
          <a:xfrm>
            <a:off x="9798171" y="5214219"/>
            <a:ext cx="495285" cy="363897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25" name="矩形 224">
            <a:extLst>
              <a:ext uri="{FF2B5EF4-FFF2-40B4-BE49-F238E27FC236}">
                <a16:creationId xmlns:a16="http://schemas.microsoft.com/office/drawing/2014/main" id="{2FB5BABA-96E7-4F04-B5EB-A5D2EF9DB18E}"/>
              </a:ext>
            </a:extLst>
          </p:cNvPr>
          <p:cNvSpPr>
            <a:spLocks/>
          </p:cNvSpPr>
          <p:nvPr/>
        </p:nvSpPr>
        <p:spPr>
          <a:xfrm>
            <a:off x="10311093" y="5210935"/>
            <a:ext cx="495285" cy="369367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26" name="矩形 225">
            <a:extLst>
              <a:ext uri="{FF2B5EF4-FFF2-40B4-BE49-F238E27FC236}">
                <a16:creationId xmlns:a16="http://schemas.microsoft.com/office/drawing/2014/main" id="{AF7396A6-0114-427C-B708-127B86D4E6A3}"/>
              </a:ext>
            </a:extLst>
          </p:cNvPr>
          <p:cNvSpPr>
            <a:spLocks/>
          </p:cNvSpPr>
          <p:nvPr/>
        </p:nvSpPr>
        <p:spPr>
          <a:xfrm>
            <a:off x="11320013" y="4701435"/>
            <a:ext cx="495285" cy="880120"/>
          </a:xfrm>
          <a:prstGeom prst="rect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U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27" name="矩形 226">
            <a:extLst>
              <a:ext uri="{FF2B5EF4-FFF2-40B4-BE49-F238E27FC236}">
                <a16:creationId xmlns:a16="http://schemas.microsoft.com/office/drawing/2014/main" id="{9E4A3140-97C7-4AD4-BE09-C93A1AB97174}"/>
              </a:ext>
            </a:extLst>
          </p:cNvPr>
          <p:cNvSpPr>
            <a:spLocks/>
          </p:cNvSpPr>
          <p:nvPr/>
        </p:nvSpPr>
        <p:spPr>
          <a:xfrm>
            <a:off x="9285251" y="4704548"/>
            <a:ext cx="495285" cy="364682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28" name="矩形 227">
            <a:extLst>
              <a:ext uri="{FF2B5EF4-FFF2-40B4-BE49-F238E27FC236}">
                <a16:creationId xmlns:a16="http://schemas.microsoft.com/office/drawing/2014/main" id="{91FEC857-0FB3-4D13-841A-B51266D8AA0E}"/>
              </a:ext>
            </a:extLst>
          </p:cNvPr>
          <p:cNvSpPr>
            <a:spLocks/>
          </p:cNvSpPr>
          <p:nvPr/>
        </p:nvSpPr>
        <p:spPr>
          <a:xfrm>
            <a:off x="9798171" y="4704548"/>
            <a:ext cx="495285" cy="364682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29" name="矩形 228">
            <a:extLst>
              <a:ext uri="{FF2B5EF4-FFF2-40B4-BE49-F238E27FC236}">
                <a16:creationId xmlns:a16="http://schemas.microsoft.com/office/drawing/2014/main" id="{A4BAAE0A-661D-41B2-86FC-3987764F5590}"/>
              </a:ext>
            </a:extLst>
          </p:cNvPr>
          <p:cNvSpPr>
            <a:spLocks/>
          </p:cNvSpPr>
          <p:nvPr/>
        </p:nvSpPr>
        <p:spPr>
          <a:xfrm>
            <a:off x="10311093" y="4704548"/>
            <a:ext cx="495285" cy="364682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0" name="矩形 229">
            <a:extLst>
              <a:ext uri="{FF2B5EF4-FFF2-40B4-BE49-F238E27FC236}">
                <a16:creationId xmlns:a16="http://schemas.microsoft.com/office/drawing/2014/main" id="{35C99764-5746-4C0B-9298-13B89353965B}"/>
              </a:ext>
            </a:extLst>
          </p:cNvPr>
          <p:cNvSpPr>
            <a:spLocks/>
          </p:cNvSpPr>
          <p:nvPr/>
        </p:nvSpPr>
        <p:spPr>
          <a:xfrm>
            <a:off x="10816839" y="5212188"/>
            <a:ext cx="495285" cy="369367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1" name="矩形 230">
            <a:extLst>
              <a:ext uri="{FF2B5EF4-FFF2-40B4-BE49-F238E27FC236}">
                <a16:creationId xmlns:a16="http://schemas.microsoft.com/office/drawing/2014/main" id="{9EF1D0F3-80B3-438C-88F8-344036292F28}"/>
              </a:ext>
            </a:extLst>
          </p:cNvPr>
          <p:cNvSpPr>
            <a:spLocks/>
          </p:cNvSpPr>
          <p:nvPr/>
        </p:nvSpPr>
        <p:spPr>
          <a:xfrm>
            <a:off x="10816839" y="4704548"/>
            <a:ext cx="495285" cy="364682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2" name="矩形 231">
            <a:extLst>
              <a:ext uri="{FF2B5EF4-FFF2-40B4-BE49-F238E27FC236}">
                <a16:creationId xmlns:a16="http://schemas.microsoft.com/office/drawing/2014/main" id="{4BEFD5DD-9D2C-44FE-B1C0-EB1A5FC914DC}"/>
              </a:ext>
            </a:extLst>
          </p:cNvPr>
          <p:cNvSpPr>
            <a:spLocks/>
          </p:cNvSpPr>
          <p:nvPr/>
        </p:nvSpPr>
        <p:spPr>
          <a:xfrm>
            <a:off x="6282757" y="5222688"/>
            <a:ext cx="495285" cy="363895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3" name="矩形 232">
            <a:extLst>
              <a:ext uri="{FF2B5EF4-FFF2-40B4-BE49-F238E27FC236}">
                <a16:creationId xmlns:a16="http://schemas.microsoft.com/office/drawing/2014/main" id="{A273801F-876E-4CC1-AC98-234D2EE30B84}"/>
              </a:ext>
            </a:extLst>
          </p:cNvPr>
          <p:cNvSpPr>
            <a:spLocks/>
          </p:cNvSpPr>
          <p:nvPr/>
        </p:nvSpPr>
        <p:spPr>
          <a:xfrm>
            <a:off x="6795676" y="5222685"/>
            <a:ext cx="495285" cy="363897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4" name="矩形 233">
            <a:extLst>
              <a:ext uri="{FF2B5EF4-FFF2-40B4-BE49-F238E27FC236}">
                <a16:creationId xmlns:a16="http://schemas.microsoft.com/office/drawing/2014/main" id="{74F924B1-8B0E-4E8B-95E4-E1F270AE082E}"/>
              </a:ext>
            </a:extLst>
          </p:cNvPr>
          <p:cNvSpPr>
            <a:spLocks/>
          </p:cNvSpPr>
          <p:nvPr/>
        </p:nvSpPr>
        <p:spPr>
          <a:xfrm>
            <a:off x="7308599" y="5219402"/>
            <a:ext cx="495285" cy="369367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5" name="矩形 234">
            <a:extLst>
              <a:ext uri="{FF2B5EF4-FFF2-40B4-BE49-F238E27FC236}">
                <a16:creationId xmlns:a16="http://schemas.microsoft.com/office/drawing/2014/main" id="{64887608-BE80-4A85-A3F1-4889DC819B81}"/>
              </a:ext>
            </a:extLst>
          </p:cNvPr>
          <p:cNvSpPr>
            <a:spLocks/>
          </p:cNvSpPr>
          <p:nvPr/>
        </p:nvSpPr>
        <p:spPr>
          <a:xfrm>
            <a:off x="8317519" y="4709901"/>
            <a:ext cx="495285" cy="880120"/>
          </a:xfrm>
          <a:prstGeom prst="rect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U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6" name="矩形 235">
            <a:extLst>
              <a:ext uri="{FF2B5EF4-FFF2-40B4-BE49-F238E27FC236}">
                <a16:creationId xmlns:a16="http://schemas.microsoft.com/office/drawing/2014/main" id="{60FE684F-9FA0-4812-9F6D-3EB478DD4D28}"/>
              </a:ext>
            </a:extLst>
          </p:cNvPr>
          <p:cNvSpPr>
            <a:spLocks/>
          </p:cNvSpPr>
          <p:nvPr/>
        </p:nvSpPr>
        <p:spPr>
          <a:xfrm>
            <a:off x="6282757" y="4713014"/>
            <a:ext cx="495285" cy="364682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7" name="矩形 236">
            <a:extLst>
              <a:ext uri="{FF2B5EF4-FFF2-40B4-BE49-F238E27FC236}">
                <a16:creationId xmlns:a16="http://schemas.microsoft.com/office/drawing/2014/main" id="{21497BD3-293F-4A96-A501-60B46F6C5939}"/>
              </a:ext>
            </a:extLst>
          </p:cNvPr>
          <p:cNvSpPr>
            <a:spLocks/>
          </p:cNvSpPr>
          <p:nvPr/>
        </p:nvSpPr>
        <p:spPr>
          <a:xfrm>
            <a:off x="6795676" y="4713014"/>
            <a:ext cx="495285" cy="364682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8" name="矩形 237">
            <a:extLst>
              <a:ext uri="{FF2B5EF4-FFF2-40B4-BE49-F238E27FC236}">
                <a16:creationId xmlns:a16="http://schemas.microsoft.com/office/drawing/2014/main" id="{CD6D09C4-AFE1-4C8A-8BAF-4B4CE9183C00}"/>
              </a:ext>
            </a:extLst>
          </p:cNvPr>
          <p:cNvSpPr>
            <a:spLocks/>
          </p:cNvSpPr>
          <p:nvPr/>
        </p:nvSpPr>
        <p:spPr>
          <a:xfrm>
            <a:off x="7308599" y="4713014"/>
            <a:ext cx="495285" cy="364682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9" name="矩形 238">
            <a:extLst>
              <a:ext uri="{FF2B5EF4-FFF2-40B4-BE49-F238E27FC236}">
                <a16:creationId xmlns:a16="http://schemas.microsoft.com/office/drawing/2014/main" id="{CEDBB4CA-B4DA-422A-BCAA-FCBEDAA1A731}"/>
              </a:ext>
            </a:extLst>
          </p:cNvPr>
          <p:cNvSpPr>
            <a:spLocks/>
          </p:cNvSpPr>
          <p:nvPr/>
        </p:nvSpPr>
        <p:spPr>
          <a:xfrm>
            <a:off x="7814345" y="5220654"/>
            <a:ext cx="495285" cy="369367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0" name="矩形 239">
            <a:extLst>
              <a:ext uri="{FF2B5EF4-FFF2-40B4-BE49-F238E27FC236}">
                <a16:creationId xmlns:a16="http://schemas.microsoft.com/office/drawing/2014/main" id="{104EE67E-FF92-4543-A152-5FB555E69E60}"/>
              </a:ext>
            </a:extLst>
          </p:cNvPr>
          <p:cNvSpPr>
            <a:spLocks/>
          </p:cNvSpPr>
          <p:nvPr/>
        </p:nvSpPr>
        <p:spPr>
          <a:xfrm>
            <a:off x="7814345" y="4713014"/>
            <a:ext cx="495285" cy="364682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1" name="矩形 240">
            <a:extLst>
              <a:ext uri="{FF2B5EF4-FFF2-40B4-BE49-F238E27FC236}">
                <a16:creationId xmlns:a16="http://schemas.microsoft.com/office/drawing/2014/main" id="{84FD77C6-7036-488D-9BFF-612326153321}"/>
              </a:ext>
            </a:extLst>
          </p:cNvPr>
          <p:cNvSpPr>
            <a:spLocks/>
          </p:cNvSpPr>
          <p:nvPr/>
        </p:nvSpPr>
        <p:spPr>
          <a:xfrm>
            <a:off x="6282756" y="5079660"/>
            <a:ext cx="499229" cy="138156"/>
          </a:xfrm>
          <a:prstGeom prst="rect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U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2" name="矩形 241">
            <a:extLst>
              <a:ext uri="{FF2B5EF4-FFF2-40B4-BE49-F238E27FC236}">
                <a16:creationId xmlns:a16="http://schemas.microsoft.com/office/drawing/2014/main" id="{1710F8E7-C868-47A2-8D2C-CEAF1045FA2F}"/>
              </a:ext>
            </a:extLst>
          </p:cNvPr>
          <p:cNvSpPr>
            <a:spLocks/>
          </p:cNvSpPr>
          <p:nvPr/>
        </p:nvSpPr>
        <p:spPr>
          <a:xfrm>
            <a:off x="6795675" y="5079660"/>
            <a:ext cx="499229" cy="138156"/>
          </a:xfrm>
          <a:prstGeom prst="rect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U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3" name="矩形 242">
            <a:extLst>
              <a:ext uri="{FF2B5EF4-FFF2-40B4-BE49-F238E27FC236}">
                <a16:creationId xmlns:a16="http://schemas.microsoft.com/office/drawing/2014/main" id="{3C8B089E-CEB3-496A-AF8E-B16BAAC86853}"/>
              </a:ext>
            </a:extLst>
          </p:cNvPr>
          <p:cNvSpPr>
            <a:spLocks/>
          </p:cNvSpPr>
          <p:nvPr/>
        </p:nvSpPr>
        <p:spPr>
          <a:xfrm>
            <a:off x="7308598" y="5079660"/>
            <a:ext cx="499229" cy="138156"/>
          </a:xfrm>
          <a:prstGeom prst="rect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U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4" name="矩形 243">
            <a:extLst>
              <a:ext uri="{FF2B5EF4-FFF2-40B4-BE49-F238E27FC236}">
                <a16:creationId xmlns:a16="http://schemas.microsoft.com/office/drawing/2014/main" id="{EC5F5162-49E7-4C6C-BC87-1FA988B4136D}"/>
              </a:ext>
            </a:extLst>
          </p:cNvPr>
          <p:cNvSpPr>
            <a:spLocks/>
          </p:cNvSpPr>
          <p:nvPr/>
        </p:nvSpPr>
        <p:spPr>
          <a:xfrm>
            <a:off x="7814344" y="5079660"/>
            <a:ext cx="499229" cy="138156"/>
          </a:xfrm>
          <a:prstGeom prst="rect">
            <a:avLst/>
          </a:prstGeom>
          <a:solidFill>
            <a:srgbClr val="C00000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U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5" name="矩形 244">
            <a:extLst>
              <a:ext uri="{FF2B5EF4-FFF2-40B4-BE49-F238E27FC236}">
                <a16:creationId xmlns:a16="http://schemas.microsoft.com/office/drawing/2014/main" id="{862B9C9B-B828-4657-BE59-E6C79B267B10}"/>
              </a:ext>
            </a:extLst>
          </p:cNvPr>
          <p:cNvSpPr/>
          <p:nvPr/>
        </p:nvSpPr>
        <p:spPr>
          <a:xfrm>
            <a:off x="6259421" y="5068154"/>
            <a:ext cx="5073315" cy="145178"/>
          </a:xfrm>
          <a:prstGeom prst="rect">
            <a:avLst/>
          </a:prstGeom>
          <a:noFill/>
          <a:ln w="28575" cap="flat" cmpd="sng" algn="ctr">
            <a:solidFill>
              <a:srgbClr val="92D050"/>
            </a:solidFill>
            <a:prstDash val="sysDash"/>
            <a:miter lim="800000"/>
          </a:ln>
          <a:effectLst/>
        </p:spPr>
        <p:txBody>
          <a:bodyPr rot="0" spcFirstLastPara="0" vertOverflow="overflow" horzOverflow="overflow" vert="horz" wrap="square" lIns="91368" tIns="45684" rIns="91368" bIns="4568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943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sz="1200" b="0" kern="0">
              <a:solidFill>
                <a:srgbClr val="666666"/>
              </a:solidFill>
              <a:latin typeface="Arial" panose="020B0604020202020204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246" name="矩形 245">
            <a:extLst>
              <a:ext uri="{FF2B5EF4-FFF2-40B4-BE49-F238E27FC236}">
                <a16:creationId xmlns:a16="http://schemas.microsoft.com/office/drawing/2014/main" id="{5488CAFE-DF52-4755-ADCB-E824D7CCAD6F}"/>
              </a:ext>
            </a:extLst>
          </p:cNvPr>
          <p:cNvSpPr>
            <a:spLocks/>
          </p:cNvSpPr>
          <p:nvPr/>
        </p:nvSpPr>
        <p:spPr>
          <a:xfrm>
            <a:off x="9284280" y="5070024"/>
            <a:ext cx="499229" cy="138156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7" name="矩形 246">
            <a:extLst>
              <a:ext uri="{FF2B5EF4-FFF2-40B4-BE49-F238E27FC236}">
                <a16:creationId xmlns:a16="http://schemas.microsoft.com/office/drawing/2014/main" id="{3B2A15A8-370C-4778-9C22-601EB3A632B9}"/>
              </a:ext>
            </a:extLst>
          </p:cNvPr>
          <p:cNvSpPr>
            <a:spLocks/>
          </p:cNvSpPr>
          <p:nvPr/>
        </p:nvSpPr>
        <p:spPr>
          <a:xfrm>
            <a:off x="9804126" y="5070024"/>
            <a:ext cx="499229" cy="138156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8" name="矩形 247">
            <a:extLst>
              <a:ext uri="{FF2B5EF4-FFF2-40B4-BE49-F238E27FC236}">
                <a16:creationId xmlns:a16="http://schemas.microsoft.com/office/drawing/2014/main" id="{44D6238A-8EC2-4701-8861-0337016BBA3A}"/>
              </a:ext>
            </a:extLst>
          </p:cNvPr>
          <p:cNvSpPr>
            <a:spLocks/>
          </p:cNvSpPr>
          <p:nvPr/>
        </p:nvSpPr>
        <p:spPr>
          <a:xfrm>
            <a:off x="10310123" y="5070024"/>
            <a:ext cx="499229" cy="138156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9" name="矩形 248">
            <a:extLst>
              <a:ext uri="{FF2B5EF4-FFF2-40B4-BE49-F238E27FC236}">
                <a16:creationId xmlns:a16="http://schemas.microsoft.com/office/drawing/2014/main" id="{BCF38004-7455-4E0B-8A8A-EC30CD70033F}"/>
              </a:ext>
            </a:extLst>
          </p:cNvPr>
          <p:cNvSpPr>
            <a:spLocks/>
          </p:cNvSpPr>
          <p:nvPr/>
        </p:nvSpPr>
        <p:spPr>
          <a:xfrm>
            <a:off x="10815868" y="5070024"/>
            <a:ext cx="499229" cy="138156"/>
          </a:xfrm>
          <a:prstGeom prst="rect">
            <a:avLst/>
          </a:prstGeom>
          <a:solidFill>
            <a:srgbClr val="246BC1"/>
          </a:solidFill>
          <a:ln w="12700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356" tIns="45678" rIns="91356" bIns="4567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3655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kern="0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  <a:cs typeface="Arial" panose="020B0604020202020204" pitchFamily="34" charset="0"/>
              </a:rPr>
              <a:t>D</a:t>
            </a:r>
            <a:endParaRPr lang="zh-CN" altLang="en-US" sz="1200" kern="0" dirty="0">
              <a:solidFill>
                <a:srgbClr val="FFFFFF"/>
              </a:solidFill>
              <a:latin typeface="Arial" panose="020B0604020202020204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50" name="文本框 249">
            <a:extLst>
              <a:ext uri="{FF2B5EF4-FFF2-40B4-BE49-F238E27FC236}">
                <a16:creationId xmlns:a16="http://schemas.microsoft.com/office/drawing/2014/main" id="{C7529AAE-7F86-4F90-9518-45ECFED25920}"/>
              </a:ext>
            </a:extLst>
          </p:cNvPr>
          <p:cNvSpPr txBox="1"/>
          <p:nvPr/>
        </p:nvSpPr>
        <p:spPr>
          <a:xfrm>
            <a:off x="9866761" y="4463383"/>
            <a:ext cx="121507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3943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kumimoji="1" lang="en-US" altLang="zh-CN" sz="1400" b="0" kern="0" dirty="0">
                <a:solidFill>
                  <a:srgbClr val="00B0F0"/>
                </a:solidFill>
                <a:latin typeface="Arial" panose="020B0604020202020204"/>
                <a:ea typeface="微软雅黑" panose="020B0503020204020204" pitchFamily="34" charset="-122"/>
                <a:cs typeface="Arial"/>
              </a:rPr>
              <a:t>Aggressor </a:t>
            </a:r>
            <a:r>
              <a:rPr kumimoji="1" lang="en-US" altLang="zh-CN" sz="1400" b="0" kern="0" dirty="0" err="1">
                <a:solidFill>
                  <a:srgbClr val="00B0F0"/>
                </a:solidFill>
                <a:latin typeface="Arial" panose="020B0604020202020204"/>
                <a:ea typeface="微软雅黑" panose="020B0503020204020204" pitchFamily="34" charset="-122"/>
                <a:cs typeface="Arial"/>
              </a:rPr>
              <a:t>gNB</a:t>
            </a:r>
            <a:endParaRPr kumimoji="1" lang="zh-CN" altLang="en-US" sz="1400" b="0" kern="0" dirty="0">
              <a:solidFill>
                <a:srgbClr val="00B0F0"/>
              </a:solidFill>
              <a:latin typeface="Arial" panose="020B0604020202020204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251" name="文本框 250">
            <a:extLst>
              <a:ext uri="{FF2B5EF4-FFF2-40B4-BE49-F238E27FC236}">
                <a16:creationId xmlns:a16="http://schemas.microsoft.com/office/drawing/2014/main" id="{645DC99B-3DF2-42B0-AAB2-56F44F3506E4}"/>
              </a:ext>
            </a:extLst>
          </p:cNvPr>
          <p:cNvSpPr txBox="1"/>
          <p:nvPr/>
        </p:nvSpPr>
        <p:spPr>
          <a:xfrm>
            <a:off x="7098638" y="4481639"/>
            <a:ext cx="88806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3943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kumimoji="1" lang="en-US" altLang="zh-CN" sz="1400" b="0" kern="0" dirty="0">
                <a:solidFill>
                  <a:srgbClr val="00B0F0"/>
                </a:solidFill>
                <a:latin typeface="Arial" panose="020B0604020202020204"/>
                <a:ea typeface="微软雅黑" panose="020B0503020204020204" pitchFamily="34" charset="-122"/>
                <a:cs typeface="Arial"/>
              </a:rPr>
              <a:t>Victim </a:t>
            </a:r>
            <a:r>
              <a:rPr kumimoji="1" lang="en-US" altLang="zh-CN" sz="1400" b="0" kern="0" dirty="0" err="1">
                <a:solidFill>
                  <a:srgbClr val="00B0F0"/>
                </a:solidFill>
                <a:latin typeface="Arial" panose="020B0604020202020204"/>
                <a:ea typeface="微软雅黑" panose="020B0503020204020204" pitchFamily="34" charset="-122"/>
                <a:cs typeface="Arial"/>
              </a:rPr>
              <a:t>gNB</a:t>
            </a:r>
            <a:endParaRPr kumimoji="1" lang="zh-CN" altLang="en-US" sz="1400" b="0" kern="0" dirty="0">
              <a:solidFill>
                <a:srgbClr val="00B0F0"/>
              </a:solidFill>
              <a:latin typeface="Arial" panose="020B0604020202020204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252" name="矩形 251">
            <a:extLst>
              <a:ext uri="{FF2B5EF4-FFF2-40B4-BE49-F238E27FC236}">
                <a16:creationId xmlns:a16="http://schemas.microsoft.com/office/drawing/2014/main" id="{C4AEB818-1F30-49EC-8F4F-F40F29BAF4C0}"/>
              </a:ext>
            </a:extLst>
          </p:cNvPr>
          <p:cNvSpPr/>
          <p:nvPr/>
        </p:nvSpPr>
        <p:spPr>
          <a:xfrm>
            <a:off x="278526" y="5914791"/>
            <a:ext cx="11796661" cy="523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87" fontAlgn="auto">
              <a:spcBef>
                <a:spcPts val="0"/>
              </a:spcBef>
              <a:spcAft>
                <a:spcPts val="300"/>
              </a:spcAft>
              <a:buClrTx/>
              <a:buNone/>
            </a:pPr>
            <a:r>
              <a:rPr lang="en-US" altLang="zh-CN" sz="140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Observation 1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: Issues for deployment case 2 and case 3 should be carefully addressed for successful SBFD deployments, and intra-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subband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gNB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-to-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gNB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CLI is the key challenge.</a:t>
            </a: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96D00C02-D725-4347-A34B-FDB86908522D}"/>
              </a:ext>
            </a:extLst>
          </p:cNvPr>
          <p:cNvSpPr/>
          <p:nvPr/>
        </p:nvSpPr>
        <p:spPr>
          <a:xfrm rot="10800000">
            <a:off x="2993062" y="4925723"/>
            <a:ext cx="222728" cy="133901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87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b="0">
              <a:solidFill>
                <a:srgbClr val="6666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187" name="箭头: 右 186">
            <a:extLst>
              <a:ext uri="{FF2B5EF4-FFF2-40B4-BE49-F238E27FC236}">
                <a16:creationId xmlns:a16="http://schemas.microsoft.com/office/drawing/2014/main" id="{7451C5E2-8C0F-41E6-89F4-82F5493D6A97}"/>
              </a:ext>
            </a:extLst>
          </p:cNvPr>
          <p:cNvSpPr/>
          <p:nvPr/>
        </p:nvSpPr>
        <p:spPr>
          <a:xfrm rot="10800000">
            <a:off x="8933187" y="5077908"/>
            <a:ext cx="222728" cy="133901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87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b="0">
              <a:solidFill>
                <a:srgbClr val="6666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E46938-4A2E-48DF-BDB0-BD12B1E3C424}"/>
              </a:ext>
            </a:extLst>
          </p:cNvPr>
          <p:cNvSpPr txBox="1"/>
          <p:nvPr/>
        </p:nvSpPr>
        <p:spPr>
          <a:xfrm>
            <a:off x="3017101" y="4761253"/>
            <a:ext cx="190733" cy="15386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87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kumimoji="1" lang="en-US" altLang="zh-CN" sz="1000" b="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CLI</a:t>
            </a:r>
          </a:p>
        </p:txBody>
      </p:sp>
      <p:sp>
        <p:nvSpPr>
          <p:cNvPr id="188" name="文本框 187">
            <a:extLst>
              <a:ext uri="{FF2B5EF4-FFF2-40B4-BE49-F238E27FC236}">
                <a16:creationId xmlns:a16="http://schemas.microsoft.com/office/drawing/2014/main" id="{04D51F0F-26C7-44F0-A51D-BAAA2EC7EA6B}"/>
              </a:ext>
            </a:extLst>
          </p:cNvPr>
          <p:cNvSpPr txBox="1"/>
          <p:nvPr/>
        </p:nvSpPr>
        <p:spPr>
          <a:xfrm>
            <a:off x="8965182" y="4905756"/>
            <a:ext cx="190733" cy="15386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4387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kumimoji="1" lang="en-US" altLang="zh-CN" sz="1000" b="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CLI</a:t>
            </a:r>
          </a:p>
        </p:txBody>
      </p:sp>
    </p:spTree>
    <p:extLst>
      <p:ext uri="{BB962C8B-B14F-4D97-AF65-F5344CB8AC3E}">
        <p14:creationId xmlns:p14="http://schemas.microsoft.com/office/powerpoint/2010/main" val="568415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副标题 1">
            <a:extLst>
              <a:ext uri="{FF2B5EF4-FFF2-40B4-BE49-F238E27FC236}">
                <a16:creationId xmlns:a16="http://schemas.microsoft.com/office/drawing/2014/main" id="{EBED18DD-CEE7-4B28-B7DE-CE04C2661C17}"/>
              </a:ext>
            </a:extLst>
          </p:cNvPr>
          <p:cNvSpPr txBox="1">
            <a:spLocks/>
          </p:cNvSpPr>
          <p:nvPr/>
        </p:nvSpPr>
        <p:spPr>
          <a:xfrm>
            <a:off x="211302" y="15296"/>
            <a:ext cx="11543467" cy="57616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indent="0" defTabSz="9144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baseline="0">
                <a:solidFill>
                  <a:srgbClr val="C00000"/>
                </a:solidFill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/>
            </a:lvl2pPr>
            <a:lvl3pPr marL="1187323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/>
            </a:lvl3pPr>
            <a:lvl4pPr marL="1780986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4pPr>
            <a:lvl5pPr marL="2374648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5pPr>
            <a:lvl6pPr marL="2968309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6pPr>
            <a:lvl7pPr marL="3561971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7pPr>
            <a:lvl8pPr marL="4155634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8pPr>
            <a:lvl9pPr marL="4749295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9pPr>
          </a:lstStyle>
          <a:p>
            <a:pPr defTabSz="914309" fontAlgn="auto">
              <a:spcAft>
                <a:spcPts val="0"/>
              </a:spcAft>
              <a:buClrTx/>
            </a:pPr>
            <a:r>
              <a:rPr lang="en-US" altLang="zh-CN" dirty="0">
                <a:solidFill>
                  <a:srgbClr val="7F0000"/>
                </a:solidFill>
                <a:latin typeface="Arial" panose="020B0604020202020204"/>
              </a:rPr>
              <a:t>Necessity for intra-</a:t>
            </a:r>
            <a:r>
              <a:rPr lang="en-US" altLang="zh-CN" dirty="0" err="1">
                <a:solidFill>
                  <a:srgbClr val="7F0000"/>
                </a:solidFill>
                <a:latin typeface="Arial" panose="020B0604020202020204"/>
              </a:rPr>
              <a:t>subband</a:t>
            </a:r>
            <a:r>
              <a:rPr lang="en-US" altLang="zh-CN" dirty="0">
                <a:solidFill>
                  <a:srgbClr val="7F0000"/>
                </a:solidFill>
                <a:latin typeface="Arial" panose="020B0604020202020204"/>
              </a:rPr>
              <a:t> CLI handling enhancements</a:t>
            </a: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1A186DF4-C386-4BB2-B438-511D2E6E0DD6}"/>
              </a:ext>
            </a:extLst>
          </p:cNvPr>
          <p:cNvSpPr/>
          <p:nvPr/>
        </p:nvSpPr>
        <p:spPr>
          <a:xfrm>
            <a:off x="223786" y="844218"/>
            <a:ext cx="5759250" cy="4166488"/>
          </a:xfrm>
          <a:prstGeom prst="roundRect">
            <a:avLst>
              <a:gd name="adj" fmla="val 2519"/>
            </a:avLst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87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b="0">
              <a:solidFill>
                <a:srgbClr val="6666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CA0A561-D17F-4D25-AB9B-B8A30F4F93FD}"/>
              </a:ext>
            </a:extLst>
          </p:cNvPr>
          <p:cNvSpPr txBox="1"/>
          <p:nvPr/>
        </p:nvSpPr>
        <p:spPr>
          <a:xfrm>
            <a:off x="558748" y="690099"/>
            <a:ext cx="4868017" cy="318854"/>
          </a:xfrm>
          <a:prstGeom prst="rect">
            <a:avLst/>
          </a:prstGeom>
          <a:solidFill>
            <a:schemeClr val="tx2"/>
          </a:solidFill>
        </p:spPr>
        <p:txBody>
          <a:bodyPr wrap="square" tIns="35981" bIns="35981" rtlCol="0" anchor="ctr" anchorCtr="1">
            <a:spAutoFit/>
          </a:bodyPr>
          <a:lstStyle>
            <a:defPPr>
              <a:defRPr lang="en-US"/>
            </a:defPPr>
            <a:lvl1pPr algn="ctr" defTabSz="914400">
              <a:buSzPct val="80000"/>
              <a:defRPr b="0" kern="0">
                <a:solidFill>
                  <a:srgbClr val="1D1D1A"/>
                </a:solidFill>
                <a:ea typeface="微软雅黑" panose="020B0503020204020204" pitchFamily="34" charset="-122"/>
                <a:cs typeface="Arial"/>
              </a:defRPr>
            </a:lvl1pPr>
          </a:lstStyle>
          <a:p>
            <a:pPr defTabSz="914309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600" dirty="0">
                <a:latin typeface="Arial" panose="020B0604020202020204"/>
              </a:rPr>
              <a:t>INR analysis for Deployment case 2</a:t>
            </a:r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id="{644E6183-F772-4F2C-8A2F-1E78E223296F}"/>
              </a:ext>
            </a:extLst>
          </p:cNvPr>
          <p:cNvSpPr/>
          <p:nvPr/>
        </p:nvSpPr>
        <p:spPr>
          <a:xfrm>
            <a:off x="6211871" y="844218"/>
            <a:ext cx="5759250" cy="4166489"/>
          </a:xfrm>
          <a:prstGeom prst="roundRect">
            <a:avLst>
              <a:gd name="adj" fmla="val 2519"/>
            </a:avLst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87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b="0">
              <a:solidFill>
                <a:srgbClr val="666666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25C92D99-6376-463F-ABEF-E8FD6EA8A674}"/>
              </a:ext>
            </a:extLst>
          </p:cNvPr>
          <p:cNvSpPr txBox="1"/>
          <p:nvPr/>
        </p:nvSpPr>
        <p:spPr>
          <a:xfrm>
            <a:off x="6818993" y="681633"/>
            <a:ext cx="4778592" cy="318854"/>
          </a:xfrm>
          <a:prstGeom prst="rect">
            <a:avLst/>
          </a:prstGeom>
          <a:solidFill>
            <a:schemeClr val="tx2"/>
          </a:solidFill>
        </p:spPr>
        <p:txBody>
          <a:bodyPr wrap="square" tIns="35981" bIns="35981" rtlCol="0" anchor="ctr" anchorCtr="1">
            <a:spAutoFit/>
          </a:bodyPr>
          <a:lstStyle>
            <a:defPPr>
              <a:defRPr lang="en-US"/>
            </a:defPPr>
            <a:lvl1pPr algn="just" defTabSz="914400">
              <a:buSzPct val="80000"/>
              <a:defRPr sz="1200" b="1" kern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/>
              </a:defRPr>
            </a:lvl1pPr>
          </a:lstStyle>
          <a:p>
            <a:pPr algn="ctr" defTabSz="914309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600" b="0" dirty="0">
                <a:latin typeface="Arial" panose="020B0604020202020204"/>
              </a:rPr>
              <a:t>INR analysis for Deployment case 3</a:t>
            </a:r>
            <a:endParaRPr lang="zh-CN" altLang="en-US" sz="1600" b="0" dirty="0">
              <a:latin typeface="Arial" panose="020B0604020202020204"/>
            </a:endParaRPr>
          </a:p>
        </p:txBody>
      </p:sp>
      <p:sp>
        <p:nvSpPr>
          <p:cNvPr id="186" name="矩形 185">
            <a:extLst>
              <a:ext uri="{FF2B5EF4-FFF2-40B4-BE49-F238E27FC236}">
                <a16:creationId xmlns:a16="http://schemas.microsoft.com/office/drawing/2014/main" id="{C344A11F-61FE-4B87-8CA4-22BB3A40BDCA}"/>
              </a:ext>
            </a:extLst>
          </p:cNvPr>
          <p:cNvSpPr/>
          <p:nvPr/>
        </p:nvSpPr>
        <p:spPr>
          <a:xfrm>
            <a:off x="6834687" y="1318040"/>
            <a:ext cx="1633568" cy="276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87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b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Deployment case 3-1</a:t>
            </a:r>
            <a:endParaRPr lang="zh-CN" altLang="en-US" sz="1200" b="0" dirty="0">
              <a:solidFill>
                <a:srgbClr val="1D1D1A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187" name="矩形 186">
            <a:extLst>
              <a:ext uri="{FF2B5EF4-FFF2-40B4-BE49-F238E27FC236}">
                <a16:creationId xmlns:a16="http://schemas.microsoft.com/office/drawing/2014/main" id="{C30E64B0-1FB6-4A29-B834-E7BA1F9F490D}"/>
              </a:ext>
            </a:extLst>
          </p:cNvPr>
          <p:cNvSpPr/>
          <p:nvPr/>
        </p:nvSpPr>
        <p:spPr>
          <a:xfrm>
            <a:off x="9733234" y="1318040"/>
            <a:ext cx="1633568" cy="276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87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b="0" dirty="0">
                <a:solidFill>
                  <a:srgbClr val="1D1D1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Deployment case 3-2</a:t>
            </a:r>
            <a:endParaRPr lang="zh-CN" altLang="en-US" sz="1200" b="0" dirty="0">
              <a:solidFill>
                <a:srgbClr val="1D1D1A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E694D3B-E8A2-4A10-8834-8D5B457A55D3}"/>
              </a:ext>
            </a:extLst>
          </p:cNvPr>
          <p:cNvSpPr/>
          <p:nvPr/>
        </p:nvSpPr>
        <p:spPr>
          <a:xfrm>
            <a:off x="245309" y="5207951"/>
            <a:ext cx="11971390" cy="1297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87" fontAlgn="auto">
              <a:spcBef>
                <a:spcPts val="0"/>
              </a:spcBef>
              <a:spcAft>
                <a:spcPts val="500"/>
              </a:spcAft>
              <a:buClrTx/>
              <a:buNone/>
            </a:pPr>
            <a:r>
              <a:rPr lang="en-US" altLang="zh-CN" sz="140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Observation 2: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Due</a:t>
            </a:r>
            <a:r>
              <a:rPr lang="zh-CN" altLang="en-US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to</a:t>
            </a:r>
            <a:r>
              <a:rPr lang="zh-CN" altLang="en-US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strong</a:t>
            </a:r>
            <a:r>
              <a:rPr lang="zh-CN" altLang="en-US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intra-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subband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CLI from aggressor</a:t>
            </a:r>
            <a:r>
              <a:rPr lang="zh-CN" altLang="en-US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gNB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,</a:t>
            </a:r>
            <a:r>
              <a:rPr lang="zh-CN" altLang="en-US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the</a:t>
            </a:r>
            <a:r>
              <a:rPr lang="zh-CN" altLang="en-US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interference</a:t>
            </a:r>
            <a:r>
              <a:rPr lang="zh-CN" altLang="en-US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to</a:t>
            </a:r>
            <a:r>
              <a:rPr lang="zh-CN" altLang="en-US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noise</a:t>
            </a:r>
            <a:r>
              <a:rPr lang="zh-CN" altLang="en-US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ratio</a:t>
            </a:r>
            <a:r>
              <a:rPr lang="zh-CN" altLang="en-US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can be 55.5 dB for macro deployment and 33 dB for indoor small cell deployment.</a:t>
            </a:r>
          </a:p>
          <a:p>
            <a:pPr defTabSz="914387" fontAlgn="auto">
              <a:spcBef>
                <a:spcPts val="0"/>
              </a:spcBef>
              <a:spcAft>
                <a:spcPts val="500"/>
              </a:spcAft>
              <a:buClrTx/>
              <a:buNone/>
            </a:pPr>
            <a:r>
              <a:rPr kumimoji="1" lang="en-US" altLang="zh-CN" sz="1400" i="1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Observation 3: </a:t>
            </a:r>
            <a:r>
              <a:rPr kumimoji="1" lang="en-US" altLang="zh-CN" sz="1400" b="0" i="1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To achieve 1dB sensitivity degradation, INR should be -6dB </a:t>
            </a:r>
            <a:r>
              <a:rPr kumimoji="1" lang="en-US" altLang="zh-CN" sz="1400" b="0" i="1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</a:t>
            </a:r>
            <a:r>
              <a:rPr kumimoji="1" lang="en-US" altLang="zh-CN" sz="1400" b="0" i="1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enhancement in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intra-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subband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gNB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-to-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gNB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CLI handling </a:t>
            </a:r>
            <a:r>
              <a:rPr kumimoji="1" lang="en-US" altLang="zh-CN" sz="1400" b="0" i="1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is needed for Deployment case 2 and 3</a:t>
            </a:r>
            <a:endParaRPr lang="en-US" altLang="zh-CN" sz="1400" b="0" i="1" dirty="0">
              <a:solidFill>
                <a:srgbClr val="1D1D1A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defTabSz="914387" fontAlgn="auto">
              <a:spcBef>
                <a:spcPts val="0"/>
              </a:spcBef>
              <a:spcAft>
                <a:spcPts val="500"/>
              </a:spcAft>
              <a:buClrTx/>
              <a:buNone/>
            </a:pPr>
            <a:r>
              <a:rPr lang="en-US" altLang="zh-CN" sz="140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Observation 4: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Intra-subband 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gNB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-to-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gNB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CLI handling enhancements are also beneficial for Dynamic SBFD.</a:t>
            </a:r>
          </a:p>
        </p:txBody>
      </p:sp>
      <p:graphicFrame>
        <p:nvGraphicFramePr>
          <p:cNvPr id="20" name="内容占位符 6">
            <a:extLst>
              <a:ext uri="{FF2B5EF4-FFF2-40B4-BE49-F238E27FC236}">
                <a16:creationId xmlns:a16="http://schemas.microsoft.com/office/drawing/2014/main" id="{EAB37A30-3C05-4CAE-9386-EA97B7CCEDED}"/>
              </a:ext>
            </a:extLst>
          </p:cNvPr>
          <p:cNvGraphicFramePr>
            <a:graphicFrameLocks/>
          </p:cNvGraphicFramePr>
          <p:nvPr/>
        </p:nvGraphicFramePr>
        <p:xfrm>
          <a:off x="6332639" y="1684524"/>
          <a:ext cx="2637665" cy="2765426"/>
        </p:xfrm>
        <a:graphic>
          <a:graphicData uri="http://schemas.openxmlformats.org/drawingml/2006/table">
            <a:tbl>
              <a:tblPr firstRow="1" firstCol="1" lastRow="1" bandRow="1" bandCol="1">
                <a:tableStyleId>{9D7B26C5-4107-4FEC-AEDC-1716B250A1EF}</a:tableStyleId>
              </a:tblPr>
              <a:tblGrid>
                <a:gridCol w="1593143">
                  <a:extLst>
                    <a:ext uri="{9D8B030D-6E8A-4147-A177-3AD203B41FA5}">
                      <a16:colId xmlns:a16="http://schemas.microsoft.com/office/drawing/2014/main" val="4098883614"/>
                    </a:ext>
                  </a:extLst>
                </a:gridCol>
                <a:gridCol w="1044522">
                  <a:extLst>
                    <a:ext uri="{9D8B030D-6E8A-4147-A177-3AD203B41FA5}">
                      <a16:colId xmlns:a16="http://schemas.microsoft.com/office/drawing/2014/main" val="3522349273"/>
                    </a:ext>
                  </a:extLst>
                </a:gridCol>
              </a:tblGrid>
              <a:tr h="34376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Parameters (4GHz/100MHz)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625285847"/>
                  </a:ext>
                </a:extLst>
              </a:tr>
              <a:tr h="343768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Inter-site Distance (m)</a:t>
                      </a:r>
                      <a:endParaRPr lang="en-US" altLang="zh-CN" sz="10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300m (</a:t>
                      </a:r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Macro-Macro)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227013687"/>
                  </a:ext>
                </a:extLst>
              </a:tr>
              <a:tr h="2077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TX power (dBm)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9590210"/>
                  </a:ext>
                </a:extLst>
              </a:tr>
              <a:tr h="2077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TX Array Gain (dB)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834380330"/>
                  </a:ext>
                </a:extLst>
              </a:tr>
              <a:tr h="2077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TX antenna gain (dB)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1856853"/>
                  </a:ext>
                </a:extLst>
              </a:tr>
              <a:tr h="2077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Pathloss (dB)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76554665"/>
                  </a:ext>
                </a:extLst>
              </a:tr>
              <a:tr h="2077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penetration loss (dB)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841195"/>
                  </a:ext>
                </a:extLst>
              </a:tr>
              <a:tr h="2077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Rx antenna Gain (dB)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24817065"/>
                  </a:ext>
                </a:extLst>
              </a:tr>
              <a:tr h="2077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Rx interference (dBm)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0329158"/>
                  </a:ext>
                </a:extLst>
              </a:tr>
              <a:tr h="2077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Noise Figure (dB)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498244251"/>
                  </a:ext>
                </a:extLst>
              </a:tr>
              <a:tr h="20778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Noise Power (dBm)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-90.5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3600078"/>
                  </a:ext>
                </a:extLst>
              </a:tr>
              <a:tr h="207789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</a:rPr>
                        <a:t>INR (dB)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55.5</a:t>
                      </a:r>
                      <a:endParaRPr lang="en-US" altLang="zh-CN" sz="1000" b="0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479707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132C8808-9E94-4AEA-9DCA-8C87D841291F}"/>
              </a:ext>
            </a:extLst>
          </p:cNvPr>
          <p:cNvGraphicFramePr>
            <a:graphicFrameLocks noGrp="1"/>
          </p:cNvGraphicFramePr>
          <p:nvPr/>
        </p:nvGraphicFramePr>
        <p:xfrm>
          <a:off x="9244860" y="1684524"/>
          <a:ext cx="2610317" cy="2765432"/>
        </p:xfrm>
        <a:graphic>
          <a:graphicData uri="http://schemas.openxmlformats.org/drawingml/2006/table">
            <a:tbl>
              <a:tblPr firstRow="1" firstCol="1" lastRow="1" bandRow="1" bandCol="1">
                <a:tableStyleId>{9D7B26C5-4107-4FEC-AEDC-1716B250A1EF}</a:tableStyleId>
              </a:tblPr>
              <a:tblGrid>
                <a:gridCol w="1600953">
                  <a:extLst>
                    <a:ext uri="{9D8B030D-6E8A-4147-A177-3AD203B41FA5}">
                      <a16:colId xmlns:a16="http://schemas.microsoft.com/office/drawing/2014/main" val="2542037040"/>
                    </a:ext>
                  </a:extLst>
                </a:gridCol>
                <a:gridCol w="1009364">
                  <a:extLst>
                    <a:ext uri="{9D8B030D-6E8A-4147-A177-3AD203B41FA5}">
                      <a16:colId xmlns:a16="http://schemas.microsoft.com/office/drawing/2014/main" val="3131971760"/>
                    </a:ext>
                  </a:extLst>
                </a:gridCol>
              </a:tblGrid>
              <a:tr h="33160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Parameters (4GHz/100MHz)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Values</a:t>
                      </a: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533157761"/>
                  </a:ext>
                </a:extLst>
              </a:tr>
              <a:tr h="331606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Inter-site Distance (m)</a:t>
                      </a:r>
                      <a:endParaRPr lang="en-US" altLang="zh-CN" sz="10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100m (Macro-Indoor)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240616096"/>
                  </a:ext>
                </a:extLst>
              </a:tr>
              <a:tr h="21022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TX power (dBm)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441645"/>
                  </a:ext>
                </a:extLst>
              </a:tr>
              <a:tr h="21022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TX Array Gain (dB)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756190957"/>
                  </a:ext>
                </a:extLst>
              </a:tr>
              <a:tr h="21022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TX antenna gain (dB)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8760738"/>
                  </a:ext>
                </a:extLst>
              </a:tr>
              <a:tr h="21022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Pathloss (dB)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996447062"/>
                  </a:ext>
                </a:extLst>
              </a:tr>
              <a:tr h="21022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penetration loss (dB)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9887017"/>
                  </a:ext>
                </a:extLst>
              </a:tr>
              <a:tr h="21022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Rx antenna Gain (dB)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826345600"/>
                  </a:ext>
                </a:extLst>
              </a:tr>
              <a:tr h="21022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Rx interference (dBm)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-54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813911"/>
                  </a:ext>
                </a:extLst>
              </a:tr>
              <a:tr h="21022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Noise Figure (dB)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886558376"/>
                  </a:ext>
                </a:extLst>
              </a:tr>
              <a:tr h="21022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Noise Power (dBm)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-87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0081518"/>
                  </a:ext>
                </a:extLst>
              </a:tr>
              <a:tr h="21022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</a:rPr>
                        <a:t>INR (dB)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  <a:endParaRPr lang="en-US" altLang="zh-CN" sz="1000" b="0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7259851"/>
                  </a:ext>
                </a:extLst>
              </a:tr>
            </a:tbl>
          </a:graphicData>
        </a:graphic>
      </p:graphicFrame>
      <p:graphicFrame>
        <p:nvGraphicFramePr>
          <p:cNvPr id="30" name="内容占位符 6">
            <a:extLst>
              <a:ext uri="{FF2B5EF4-FFF2-40B4-BE49-F238E27FC236}">
                <a16:creationId xmlns:a16="http://schemas.microsoft.com/office/drawing/2014/main" id="{71DFB4B3-9E89-454A-A14E-1431346F53B0}"/>
              </a:ext>
            </a:extLst>
          </p:cNvPr>
          <p:cNvGraphicFramePr>
            <a:graphicFrameLocks/>
          </p:cNvGraphicFramePr>
          <p:nvPr/>
        </p:nvGraphicFramePr>
        <p:xfrm>
          <a:off x="1266010" y="1666151"/>
          <a:ext cx="3286235" cy="2765423"/>
        </p:xfrm>
        <a:graphic>
          <a:graphicData uri="http://schemas.openxmlformats.org/drawingml/2006/table">
            <a:tbl>
              <a:tblPr firstRow="1" firstCol="1" lastRow="1" bandRow="1" bandCol="1">
                <a:tableStyleId>{9D7B26C5-4107-4FEC-AEDC-1716B250A1EF}</a:tableStyleId>
              </a:tblPr>
              <a:tblGrid>
                <a:gridCol w="1897685">
                  <a:extLst>
                    <a:ext uri="{9D8B030D-6E8A-4147-A177-3AD203B41FA5}">
                      <a16:colId xmlns:a16="http://schemas.microsoft.com/office/drawing/2014/main" val="4098883614"/>
                    </a:ext>
                  </a:extLst>
                </a:gridCol>
                <a:gridCol w="1388550">
                  <a:extLst>
                    <a:ext uri="{9D8B030D-6E8A-4147-A177-3AD203B41FA5}">
                      <a16:colId xmlns:a16="http://schemas.microsoft.com/office/drawing/2014/main" val="3522349273"/>
                    </a:ext>
                  </a:extLst>
                </a:gridCol>
              </a:tblGrid>
              <a:tr h="33330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Parameters (4GHz/100MHz)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625285847"/>
                  </a:ext>
                </a:extLst>
              </a:tr>
              <a:tr h="22110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Inter-site Distance (m)</a:t>
                      </a:r>
                      <a:endParaRPr lang="en-US" altLang="zh-CN" sz="10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300m (</a:t>
                      </a:r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Macro-Macro)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227013687"/>
                  </a:ext>
                </a:extLst>
              </a:tr>
              <a:tr h="2211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TX power (dBm)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9590210"/>
                  </a:ext>
                </a:extLst>
              </a:tr>
              <a:tr h="2211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TX Array Gain (dB)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834380330"/>
                  </a:ext>
                </a:extLst>
              </a:tr>
              <a:tr h="2211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TX antenna gain (dB)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1856853"/>
                  </a:ext>
                </a:extLst>
              </a:tr>
              <a:tr h="2211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Pathloss (dB)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76554665"/>
                  </a:ext>
                </a:extLst>
              </a:tr>
              <a:tr h="2211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penetration loss (dB)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841195"/>
                  </a:ext>
                </a:extLst>
              </a:tr>
              <a:tr h="2211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Rx antenna Gain (dB)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24817065"/>
                  </a:ext>
                </a:extLst>
              </a:tr>
              <a:tr h="2211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Rx interference (dBm)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0329158"/>
                  </a:ext>
                </a:extLst>
              </a:tr>
              <a:tr h="2211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Noise Figure (dB)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498244251"/>
                  </a:ext>
                </a:extLst>
              </a:tr>
              <a:tr h="22110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Noise Power (dBm)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-90.5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3600078"/>
                  </a:ext>
                </a:extLst>
              </a:tr>
              <a:tr h="221102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effectLst/>
                        </a:rPr>
                        <a:t>INR (dB)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4" marR="9524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55.5</a:t>
                      </a:r>
                      <a:endParaRPr lang="en-US" altLang="zh-CN" sz="1000" b="0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4" marR="9524" marT="9524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4797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7453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22890" y="50784"/>
            <a:ext cx="11611969" cy="57616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indent="0" defTabSz="9144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baseline="0">
                <a:solidFill>
                  <a:srgbClr val="C00000"/>
                </a:solidFill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/>
            </a:lvl2pPr>
            <a:lvl3pPr marL="1187323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/>
            </a:lvl3pPr>
            <a:lvl4pPr marL="1780986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4pPr>
            <a:lvl5pPr marL="2374648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5pPr>
            <a:lvl6pPr marL="2968309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6pPr>
            <a:lvl7pPr marL="3561971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7pPr>
            <a:lvl8pPr marL="4155634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8pPr>
            <a:lvl9pPr marL="4749295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9pPr>
          </a:lstStyle>
          <a:p>
            <a:pPr defTabSz="914309" fontAlgn="auto">
              <a:spcAft>
                <a:spcPts val="0"/>
              </a:spcAft>
              <a:buClrTx/>
            </a:pPr>
            <a:r>
              <a:rPr lang="en-US" altLang="zh-CN" sz="2400" dirty="0">
                <a:solidFill>
                  <a:srgbClr val="7F0000"/>
                </a:solidFill>
                <a:latin typeface="Arial" panose="020B0604020202020204"/>
              </a:rPr>
              <a:t>Proposal for intra-</a:t>
            </a:r>
            <a:r>
              <a:rPr lang="en-US" altLang="zh-CN" sz="2400" dirty="0" err="1">
                <a:solidFill>
                  <a:srgbClr val="7F0000"/>
                </a:solidFill>
                <a:latin typeface="Arial" panose="020B0604020202020204"/>
              </a:rPr>
              <a:t>subband</a:t>
            </a:r>
            <a:r>
              <a:rPr lang="en-US" altLang="zh-CN" sz="2400" dirty="0">
                <a:solidFill>
                  <a:srgbClr val="7F0000"/>
                </a:solidFill>
                <a:latin typeface="Arial" panose="020B0604020202020204"/>
              </a:rPr>
              <a:t> </a:t>
            </a:r>
            <a:r>
              <a:rPr lang="en-US" altLang="zh-CN" sz="2400" dirty="0" err="1">
                <a:solidFill>
                  <a:srgbClr val="7F0000"/>
                </a:solidFill>
                <a:latin typeface="Arial" panose="020B0604020202020204"/>
              </a:rPr>
              <a:t>gNB</a:t>
            </a:r>
            <a:r>
              <a:rPr lang="en-US" altLang="zh-CN" sz="2400" dirty="0">
                <a:solidFill>
                  <a:srgbClr val="7F0000"/>
                </a:solidFill>
                <a:latin typeface="Arial" panose="020B0604020202020204"/>
              </a:rPr>
              <a:t>-to-</a:t>
            </a:r>
            <a:r>
              <a:rPr lang="en-US" altLang="zh-CN" sz="2400" dirty="0" err="1">
                <a:solidFill>
                  <a:srgbClr val="7F0000"/>
                </a:solidFill>
                <a:latin typeface="Arial" panose="020B0604020202020204"/>
              </a:rPr>
              <a:t>gNB</a:t>
            </a:r>
            <a:r>
              <a:rPr lang="en-US" altLang="zh-CN" sz="2400" dirty="0">
                <a:solidFill>
                  <a:srgbClr val="7F0000"/>
                </a:solidFill>
                <a:latin typeface="Arial" panose="020B0604020202020204"/>
              </a:rPr>
              <a:t> CLI handling enhancements</a:t>
            </a:r>
          </a:p>
        </p:txBody>
      </p:sp>
      <p:sp>
        <p:nvSpPr>
          <p:cNvPr id="3" name="矩形 2"/>
          <p:cNvSpPr/>
          <p:nvPr/>
        </p:nvSpPr>
        <p:spPr>
          <a:xfrm>
            <a:off x="371785" y="4253033"/>
            <a:ext cx="11314177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87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Observation 5: </a:t>
            </a:r>
          </a:p>
          <a:p>
            <a:pPr marL="171433" indent="-171433" defTabSz="914387" fontAlgn="auto"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altLang="zh-CN" sz="1200" b="0" i="1" kern="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Arial"/>
              </a:rPr>
              <a:t>DL power back off </a:t>
            </a:r>
            <a:r>
              <a:rPr lang="en-US" altLang="zh-CN" sz="12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was studied as one of the </a:t>
            </a:r>
            <a:r>
              <a:rPr lang="en-US" altLang="zh-CN" sz="1200" b="0" i="1" dirty="0" err="1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gNB</a:t>
            </a:r>
            <a:r>
              <a:rPr lang="en-US" altLang="zh-CN" sz="12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-to-</a:t>
            </a:r>
            <a:r>
              <a:rPr lang="en-US" altLang="zh-CN" sz="1200" b="0" i="1" dirty="0" err="1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gNB</a:t>
            </a:r>
            <a:r>
              <a:rPr lang="en-US" altLang="zh-CN" sz="12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CLI handling schemes in 38.858</a:t>
            </a:r>
          </a:p>
          <a:p>
            <a:pPr marL="171433" indent="-171433" defTabSz="914387" fontAlgn="auto"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altLang="zh-CN" sz="1200" b="0" i="1" kern="0" dirty="0" err="1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Arial"/>
              </a:rPr>
              <a:t>Subband</a:t>
            </a:r>
            <a:r>
              <a:rPr lang="en-US" altLang="zh-CN" sz="1200" b="0" i="1" kern="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Arial"/>
              </a:rPr>
              <a:t>-level DL power back off </a:t>
            </a:r>
            <a:r>
              <a:rPr lang="en-US" altLang="zh-CN" sz="12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provides significant UL throughput improvement with moderate</a:t>
            </a:r>
            <a:r>
              <a:rPr lang="zh-CN" altLang="en-US" sz="12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12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DL throughput loss as power reduction only applies to PRBs which overlapping with SBFD UL </a:t>
            </a:r>
            <a:r>
              <a:rPr lang="en-US" altLang="zh-CN" sz="1200" b="0" i="1" dirty="0" err="1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subband</a:t>
            </a:r>
            <a:endParaRPr lang="en-US" altLang="zh-CN" sz="1200" b="0" i="1" dirty="0">
              <a:solidFill>
                <a:srgbClr val="1D1D1A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171433" indent="-171433" defTabSz="914387" fontAlgn="auto">
              <a:spcBef>
                <a:spcPts val="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endParaRPr lang="en-US" altLang="zh-CN" sz="1200" b="0" i="1" dirty="0">
              <a:solidFill>
                <a:srgbClr val="1D1D1A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0"/>
              </a:spcAft>
              <a:buClr>
                <a:prstClr val="white">
                  <a:lumMod val="50000"/>
                </a:prstClr>
              </a:buClr>
              <a:buSzPct val="100000"/>
              <a:buNone/>
            </a:pPr>
            <a:r>
              <a:rPr lang="en-US" altLang="zh-CN" sz="120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Proposal 1: </a:t>
            </a:r>
            <a:r>
              <a:rPr lang="en-US" altLang="zh-CN" sz="12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Specify </a:t>
            </a:r>
            <a:r>
              <a:rPr lang="en-US" altLang="zh-CN" sz="1200" b="0" i="1" dirty="0" err="1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subband</a:t>
            </a:r>
            <a:r>
              <a:rPr lang="en-US" altLang="zh-CN" sz="12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-level downlink power back off including corresponding enhancements in CSI measurement and report [RAN1, RAN4]</a:t>
            </a:r>
          </a:p>
          <a:p>
            <a:pPr marL="685800" lvl="1" indent="-228600">
              <a:spcBef>
                <a:spcPts val="600"/>
              </a:spcBef>
              <a:spcAft>
                <a:spcPts val="0"/>
              </a:spcAft>
              <a:buClr>
                <a:prstClr val="white">
                  <a:lumMod val="50000"/>
                </a:prst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zh-CN" sz="12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Support frequency-dependent PDSCH EPRE to CSI-RS EPRE ratio for CSI derivation</a:t>
            </a:r>
          </a:p>
          <a:p>
            <a:pPr marL="685800" lvl="1" indent="-228600">
              <a:spcBef>
                <a:spcPts val="600"/>
              </a:spcBef>
              <a:spcAft>
                <a:spcPts val="0"/>
              </a:spcAft>
              <a:buClr>
                <a:prstClr val="white">
                  <a:lumMod val="50000"/>
                </a:prst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zh-CN" sz="12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Extend </a:t>
            </a:r>
            <a:r>
              <a:rPr lang="en-US" altLang="zh-CN" sz="1200" b="0" i="1" dirty="0" err="1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gNB</a:t>
            </a:r>
            <a:r>
              <a:rPr lang="en-US" altLang="zh-CN" sz="12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RE power control dynamic range as needed</a:t>
            </a:r>
            <a:endParaRPr lang="en-US" altLang="zh-CN" sz="1200" i="1" dirty="0">
              <a:solidFill>
                <a:srgbClr val="1D1D1A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defTabSz="914387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en-US" altLang="zh-CN" sz="1200" i="1" dirty="0">
              <a:solidFill>
                <a:srgbClr val="1D1D1A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defTabSz="914387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20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Proposal 2: </a:t>
            </a:r>
            <a:r>
              <a:rPr lang="en-US" altLang="zh-CN" sz="12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Other enhancements studied in TR38.858, e.g. uplink resource muting for </a:t>
            </a:r>
            <a:r>
              <a:rPr lang="en-US" altLang="zh-CN" sz="1200" b="0" i="1" dirty="0" err="1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gNB</a:t>
            </a:r>
            <a:r>
              <a:rPr lang="en-US" altLang="zh-CN" sz="12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-to-</a:t>
            </a:r>
            <a:r>
              <a:rPr lang="en-US" altLang="zh-CN" sz="1200" b="0" i="1" dirty="0" err="1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gNB</a:t>
            </a:r>
            <a:r>
              <a:rPr lang="en-US" altLang="zh-CN" sz="12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channel measurement, can also be considered 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0E64EFA-8615-47F0-AAB7-71E0C7AECE0D}"/>
              </a:ext>
            </a:extLst>
          </p:cNvPr>
          <p:cNvGrpSpPr>
            <a:grpSpLocks noChangeAspect="1"/>
          </p:cNvGrpSpPr>
          <p:nvPr/>
        </p:nvGrpSpPr>
        <p:grpSpPr>
          <a:xfrm>
            <a:off x="1031125" y="1487716"/>
            <a:ext cx="4788570" cy="2211816"/>
            <a:chOff x="625879" y="972781"/>
            <a:chExt cx="5256166" cy="2427795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F7BBBAEB-F3ED-46FE-9A7B-208C22CFF4B3}"/>
                </a:ext>
              </a:extLst>
            </p:cNvPr>
            <p:cNvSpPr/>
            <p:nvPr/>
          </p:nvSpPr>
          <p:spPr>
            <a:xfrm>
              <a:off x="3739658" y="1041359"/>
              <a:ext cx="216000" cy="720000"/>
            </a:xfrm>
            <a:prstGeom prst="rect">
              <a:avLst/>
            </a:prstGeom>
            <a:solidFill>
              <a:srgbClr val="246BC1"/>
            </a:solidFill>
            <a:ln w="28575">
              <a:solidFill>
                <a:srgbClr val="246BC1"/>
              </a:solidFill>
            </a:ln>
            <a:scene3d>
              <a:camera prst="isometricOffAxis1Top"/>
              <a:lightRig rig="threePt" dir="t"/>
            </a:scene3d>
            <a:sp3d extrusionH="127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87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endParaRPr lang="zh-CN" altLang="en-US" b="0" dirty="0">
                <a:solidFill>
                  <a:srgbClr val="666666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39FAC0CF-93A3-454A-A793-78EA59FD3381}"/>
                </a:ext>
              </a:extLst>
            </p:cNvPr>
            <p:cNvSpPr/>
            <p:nvPr/>
          </p:nvSpPr>
          <p:spPr>
            <a:xfrm>
              <a:off x="3999140" y="2037204"/>
              <a:ext cx="216000" cy="360000"/>
            </a:xfrm>
            <a:prstGeom prst="rect">
              <a:avLst/>
            </a:prstGeom>
            <a:solidFill>
              <a:srgbClr val="00B0F0"/>
            </a:solidFill>
            <a:ln w="28575">
              <a:solidFill>
                <a:srgbClr val="00B0F0"/>
              </a:solidFill>
            </a:ln>
            <a:scene3d>
              <a:camera prst="isometricOffAxis1Top"/>
              <a:lightRig rig="threePt" dir="t"/>
            </a:scene3d>
            <a:sp3d extrusionH="635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87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endParaRPr lang="zh-CN" altLang="en-US" b="0" dirty="0">
                <a:solidFill>
                  <a:srgbClr val="666666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4DB1E737-27D5-42FC-9C72-C7E24588DC15}"/>
                </a:ext>
              </a:extLst>
            </p:cNvPr>
            <p:cNvSpPr/>
            <p:nvPr/>
          </p:nvSpPr>
          <p:spPr>
            <a:xfrm>
              <a:off x="4270426" y="1375746"/>
              <a:ext cx="216000" cy="720000"/>
            </a:xfrm>
            <a:prstGeom prst="rect">
              <a:avLst/>
            </a:prstGeom>
            <a:solidFill>
              <a:srgbClr val="246BC1"/>
            </a:solidFill>
            <a:ln w="28575">
              <a:solidFill>
                <a:srgbClr val="246BC1"/>
              </a:solidFill>
            </a:ln>
            <a:scene3d>
              <a:camera prst="isometricOffAxis1Top"/>
              <a:lightRig rig="threePt" dir="t"/>
            </a:scene3d>
            <a:sp3d extrusionH="127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87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endParaRPr lang="zh-CN" altLang="en-US" b="0" dirty="0">
                <a:solidFill>
                  <a:srgbClr val="666666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47C7390C-E67F-4EA6-9B4D-A8BFB2E2C82E}"/>
                </a:ext>
              </a:extLst>
            </p:cNvPr>
            <p:cNvSpPr/>
            <p:nvPr/>
          </p:nvSpPr>
          <p:spPr>
            <a:xfrm>
              <a:off x="1098637" y="993738"/>
              <a:ext cx="216000" cy="720000"/>
            </a:xfrm>
            <a:prstGeom prst="rect">
              <a:avLst/>
            </a:prstGeom>
            <a:solidFill>
              <a:srgbClr val="246BC1"/>
            </a:solidFill>
            <a:ln w="28575">
              <a:solidFill>
                <a:srgbClr val="246BC1"/>
              </a:solidFill>
            </a:ln>
            <a:scene3d>
              <a:camera prst="isometricOffAxis1Top"/>
              <a:lightRig rig="threePt" dir="t"/>
            </a:scene3d>
            <a:sp3d extrusionH="127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87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endParaRPr lang="zh-CN" altLang="en-US" b="0" dirty="0">
                <a:solidFill>
                  <a:srgbClr val="666666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95F4EF9D-71E9-48C6-B44F-D1C966D46E53}"/>
                </a:ext>
              </a:extLst>
            </p:cNvPr>
            <p:cNvSpPr/>
            <p:nvPr/>
          </p:nvSpPr>
          <p:spPr>
            <a:xfrm>
              <a:off x="1372344" y="1341292"/>
              <a:ext cx="216000" cy="360000"/>
            </a:xfrm>
            <a:prstGeom prst="rect">
              <a:avLst/>
            </a:prstGeom>
            <a:solidFill>
              <a:srgbClr val="C00000"/>
            </a:solidFill>
            <a:ln w="28575"/>
            <a:scene3d>
              <a:camera prst="isometricOffAxis1Top"/>
              <a:lightRig rig="threePt" dir="t"/>
            </a:scene3d>
            <a:sp3d extrusionH="127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87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endParaRPr lang="zh-CN" altLang="en-US" b="0" dirty="0">
                <a:solidFill>
                  <a:srgbClr val="666666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0AC57F61-736F-43A7-BBFD-C00538DD0F36}"/>
                </a:ext>
              </a:extLst>
            </p:cNvPr>
            <p:cNvSpPr/>
            <p:nvPr/>
          </p:nvSpPr>
          <p:spPr>
            <a:xfrm>
              <a:off x="1649240" y="1328711"/>
              <a:ext cx="216000" cy="720000"/>
            </a:xfrm>
            <a:prstGeom prst="rect">
              <a:avLst/>
            </a:prstGeom>
            <a:solidFill>
              <a:srgbClr val="246BC1"/>
            </a:solidFill>
            <a:ln w="28575">
              <a:solidFill>
                <a:srgbClr val="246BC1"/>
              </a:solidFill>
            </a:ln>
            <a:scene3d>
              <a:camera prst="isometricOffAxis1Top"/>
              <a:lightRig rig="threePt" dir="t"/>
            </a:scene3d>
            <a:sp3d extrusionH="1270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87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endParaRPr lang="zh-CN" altLang="en-US" b="0" dirty="0">
                <a:solidFill>
                  <a:srgbClr val="666666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cxnSp>
          <p:nvCxnSpPr>
            <p:cNvPr id="11" name="直接箭头连接符 10">
              <a:extLst>
                <a:ext uri="{FF2B5EF4-FFF2-40B4-BE49-F238E27FC236}">
                  <a16:creationId xmlns:a16="http://schemas.microsoft.com/office/drawing/2014/main" id="{8F4B25A7-4472-4554-B313-B547A0021BA3}"/>
                </a:ext>
              </a:extLst>
            </p:cNvPr>
            <p:cNvCxnSpPr/>
            <p:nvPr/>
          </p:nvCxnSpPr>
          <p:spPr>
            <a:xfrm>
              <a:off x="891253" y="2636355"/>
              <a:ext cx="859255" cy="549770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箭头连接符 48">
              <a:extLst>
                <a:ext uri="{FF2B5EF4-FFF2-40B4-BE49-F238E27FC236}">
                  <a16:creationId xmlns:a16="http://schemas.microsoft.com/office/drawing/2014/main" id="{6CB566B2-3879-4C8D-B586-C9CF1D2B87A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1756" y="1186479"/>
              <a:ext cx="11015" cy="1442278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649D8C6-CC5C-439E-B176-84565FEB97F7}"/>
                </a:ext>
              </a:extLst>
            </p:cNvPr>
            <p:cNvSpPr txBox="1"/>
            <p:nvPr/>
          </p:nvSpPr>
          <p:spPr>
            <a:xfrm>
              <a:off x="1507888" y="3215788"/>
              <a:ext cx="1456071" cy="1689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387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r>
                <a:rPr kumimoji="1" lang="en-US" altLang="zh-CN" sz="1000" b="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Frequency</a:t>
              </a:r>
              <a:endParaRPr kumimoji="1" lang="zh-CN" altLang="en-US" sz="1000" b="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0DEB0B8-CC4F-4733-999C-A3A02AFFC965}"/>
                </a:ext>
              </a:extLst>
            </p:cNvPr>
            <p:cNvSpPr txBox="1"/>
            <p:nvPr/>
          </p:nvSpPr>
          <p:spPr>
            <a:xfrm>
              <a:off x="625879" y="972781"/>
              <a:ext cx="924417" cy="1689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387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r>
                <a:rPr kumimoji="1" lang="en-US" altLang="zh-CN" sz="1000" b="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Power</a:t>
              </a:r>
              <a:endParaRPr kumimoji="1" lang="zh-CN" altLang="en-US" sz="1000" b="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cxnSp>
          <p:nvCxnSpPr>
            <p:cNvPr id="51" name="直接箭头连接符 50">
              <a:extLst>
                <a:ext uri="{FF2B5EF4-FFF2-40B4-BE49-F238E27FC236}">
                  <a16:creationId xmlns:a16="http://schemas.microsoft.com/office/drawing/2014/main" id="{1F030653-914D-4184-85A5-DD21A65B0F0E}"/>
                </a:ext>
              </a:extLst>
            </p:cNvPr>
            <p:cNvCxnSpPr/>
            <p:nvPr/>
          </p:nvCxnSpPr>
          <p:spPr>
            <a:xfrm>
              <a:off x="3527500" y="2683237"/>
              <a:ext cx="859255" cy="549770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箭头连接符 51">
              <a:extLst>
                <a:ext uri="{FF2B5EF4-FFF2-40B4-BE49-F238E27FC236}">
                  <a16:creationId xmlns:a16="http://schemas.microsoft.com/office/drawing/2014/main" id="{F21CD608-4A2F-435A-A9C6-78F63EB3248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25194" y="1177776"/>
              <a:ext cx="11015" cy="1486128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1A3F2B3-606A-4D9D-8ACA-E015C14AACFF}"/>
                </a:ext>
              </a:extLst>
            </p:cNvPr>
            <p:cNvSpPr txBox="1"/>
            <p:nvPr/>
          </p:nvSpPr>
          <p:spPr>
            <a:xfrm>
              <a:off x="4173120" y="3231661"/>
              <a:ext cx="1708925" cy="1689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387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r>
                <a:rPr kumimoji="1" lang="en-US" altLang="zh-CN" sz="1000" b="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Frequency</a:t>
              </a:r>
              <a:endParaRPr kumimoji="1" lang="zh-CN" altLang="en-US" sz="1000" b="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21B5443-71CA-4881-9CFC-DBC2A65A4748}"/>
                </a:ext>
              </a:extLst>
            </p:cNvPr>
            <p:cNvSpPr txBox="1"/>
            <p:nvPr/>
          </p:nvSpPr>
          <p:spPr>
            <a:xfrm>
              <a:off x="3480027" y="1008698"/>
              <a:ext cx="924417" cy="16891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14387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r>
                <a:rPr kumimoji="1" lang="en-US" altLang="zh-CN" sz="1000" b="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Power</a:t>
              </a:r>
              <a:endParaRPr kumimoji="1" lang="zh-CN" altLang="en-US" sz="1000" b="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58E79E8-22B7-4F73-A199-A185A7534F1E}"/>
                </a:ext>
              </a:extLst>
            </p:cNvPr>
            <p:cNvSpPr txBox="1"/>
            <p:nvPr/>
          </p:nvSpPr>
          <p:spPr>
            <a:xfrm>
              <a:off x="1903616" y="1077089"/>
              <a:ext cx="1210401" cy="1688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87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r>
                <a:rPr kumimoji="1" lang="en-US" altLang="zh-CN" sz="1000" b="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Intra-</a:t>
              </a:r>
              <a:r>
                <a:rPr kumimoji="1" lang="en-US" altLang="zh-CN" sz="1000" b="0" dirty="0" err="1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subband</a:t>
              </a:r>
              <a:r>
                <a:rPr kumimoji="1" lang="en-US" altLang="zh-CN" sz="1000" b="0" dirty="0">
                  <a:solidFill>
                    <a:srgbClr val="000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 CLI</a:t>
              </a:r>
              <a:endParaRPr kumimoji="1" lang="zh-CN" altLang="en-US" sz="1000" b="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98C63598-F434-4BF2-994A-6FE69C3348F2}"/>
                </a:ext>
              </a:extLst>
            </p:cNvPr>
            <p:cNvSpPr txBox="1"/>
            <p:nvPr/>
          </p:nvSpPr>
          <p:spPr>
            <a:xfrm>
              <a:off x="3757478" y="1304421"/>
              <a:ext cx="188246" cy="17733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87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r>
                <a:rPr kumimoji="1" lang="en-US" altLang="zh-CN" sz="1050" b="0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DL</a:t>
              </a:r>
              <a:endParaRPr kumimoji="1" lang="zh-CN" altLang="en-US" sz="1050" b="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BAD25EB6-DFAE-4D77-ABC3-5EB2E97D80BE}"/>
                </a:ext>
              </a:extLst>
            </p:cNvPr>
            <p:cNvSpPr txBox="1"/>
            <p:nvPr/>
          </p:nvSpPr>
          <p:spPr>
            <a:xfrm>
              <a:off x="1395115" y="1440500"/>
              <a:ext cx="186486" cy="17733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87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r>
                <a:rPr kumimoji="1" lang="en-US" altLang="zh-CN" sz="1050" b="0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UL</a:t>
              </a:r>
              <a:endParaRPr kumimoji="1" lang="zh-CN" altLang="en-US" sz="1050" b="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2C359380-BF69-4B9D-BE14-206B16E76442}"/>
                </a:ext>
              </a:extLst>
            </p:cNvPr>
            <p:cNvSpPr txBox="1"/>
            <p:nvPr/>
          </p:nvSpPr>
          <p:spPr>
            <a:xfrm>
              <a:off x="4302170" y="1652701"/>
              <a:ext cx="188246" cy="17733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87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r>
                <a:rPr kumimoji="1" lang="en-US" altLang="zh-CN" sz="1050" b="0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DL</a:t>
              </a:r>
              <a:endParaRPr kumimoji="1" lang="zh-CN" altLang="en-US" sz="1050" b="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93E7D4DC-ED84-45C1-90AD-E67E07F9C12B}"/>
                </a:ext>
              </a:extLst>
            </p:cNvPr>
            <p:cNvSpPr txBox="1"/>
            <p:nvPr/>
          </p:nvSpPr>
          <p:spPr>
            <a:xfrm>
              <a:off x="3956008" y="2098837"/>
              <a:ext cx="188246" cy="17733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87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r>
                <a:rPr kumimoji="1" lang="en-US" altLang="zh-CN" sz="1050" b="0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DL</a:t>
              </a:r>
              <a:endParaRPr kumimoji="1" lang="zh-CN" altLang="en-US" sz="1050" b="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8870D83E-2DCA-4FAF-AC9D-4E02A75B25A5}"/>
                </a:ext>
              </a:extLst>
            </p:cNvPr>
            <p:cNvSpPr txBox="1"/>
            <p:nvPr/>
          </p:nvSpPr>
          <p:spPr>
            <a:xfrm>
              <a:off x="1678685" y="1587492"/>
              <a:ext cx="188246" cy="17733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87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r>
                <a:rPr kumimoji="1" lang="en-US" altLang="zh-CN" sz="1050" b="0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DL</a:t>
              </a:r>
              <a:endParaRPr kumimoji="1" lang="zh-CN" altLang="en-US" sz="1050" b="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E1C8790D-01FB-4C61-9147-54C235605475}"/>
                </a:ext>
              </a:extLst>
            </p:cNvPr>
            <p:cNvSpPr txBox="1"/>
            <p:nvPr/>
          </p:nvSpPr>
          <p:spPr>
            <a:xfrm>
              <a:off x="1115983" y="1254433"/>
              <a:ext cx="188246" cy="17733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defTabSz="914387" fontAlgn="auto">
                <a:spcBef>
                  <a:spcPts val="0"/>
                </a:spcBef>
                <a:spcAft>
                  <a:spcPts val="0"/>
                </a:spcAft>
                <a:buClrTx/>
                <a:buNone/>
              </a:pPr>
              <a:r>
                <a:rPr kumimoji="1" lang="en-US" altLang="zh-CN" sz="1050" b="0" dirty="0">
                  <a:solidFill>
                    <a:srgbClr val="FFFF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DL</a:t>
              </a:r>
              <a:endParaRPr kumimoji="1" lang="zh-CN" altLang="en-US" sz="1050" b="0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61" name="弧形 60">
            <a:extLst>
              <a:ext uri="{FF2B5EF4-FFF2-40B4-BE49-F238E27FC236}">
                <a16:creationId xmlns:a16="http://schemas.microsoft.com/office/drawing/2014/main" id="{BB88501E-0D7E-4AAE-B8EC-67DB90FF2B5E}"/>
              </a:ext>
            </a:extLst>
          </p:cNvPr>
          <p:cNvSpPr>
            <a:spLocks noChangeAspect="1"/>
          </p:cNvSpPr>
          <p:nvPr/>
        </p:nvSpPr>
        <p:spPr>
          <a:xfrm rot="19918121">
            <a:off x="1045284" y="1750557"/>
            <a:ext cx="3256240" cy="3231541"/>
          </a:xfrm>
          <a:prstGeom prst="arc">
            <a:avLst/>
          </a:prstGeom>
          <a:ln>
            <a:solidFill>
              <a:srgbClr val="FF0000"/>
            </a:soli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387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zh-CN" altLang="en-US" b="0">
              <a:solidFill>
                <a:srgbClr val="1D1D1A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232" name="文本框 231">
            <a:extLst>
              <a:ext uri="{FF2B5EF4-FFF2-40B4-BE49-F238E27FC236}">
                <a16:creationId xmlns:a16="http://schemas.microsoft.com/office/drawing/2014/main" id="{257E4392-3883-4510-A165-F79AF9ED5E64}"/>
              </a:ext>
            </a:extLst>
          </p:cNvPr>
          <p:cNvSpPr txBox="1"/>
          <p:nvPr/>
        </p:nvSpPr>
        <p:spPr>
          <a:xfrm>
            <a:off x="941800" y="3694156"/>
            <a:ext cx="4727023" cy="307777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algn="ctr" defTabSz="914387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400" b="0" kern="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Arial"/>
              </a:rPr>
              <a:t>Illustration of </a:t>
            </a:r>
            <a:r>
              <a:rPr lang="en-US" altLang="zh-CN" sz="1400" b="0" kern="0" dirty="0" err="1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Arial"/>
              </a:rPr>
              <a:t>subband</a:t>
            </a:r>
            <a:r>
              <a:rPr lang="en-US" altLang="zh-CN" sz="1400" b="0" kern="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Arial"/>
              </a:rPr>
              <a:t>-level downlink power back off</a:t>
            </a:r>
            <a:endParaRPr lang="zh-CN" altLang="en-US" sz="1400" b="0" kern="0" dirty="0">
              <a:solidFill>
                <a:srgbClr val="1D1D1A"/>
              </a:solidFill>
              <a:latin typeface="Arial" panose="020B0604020202020204"/>
              <a:ea typeface="微软雅黑" panose="020B0503020204020204" pitchFamily="34" charset="-122"/>
              <a:cs typeface="Arial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DAA8C9B-DB6E-4BF9-8F90-10A99AD20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0290" y="1335029"/>
            <a:ext cx="4087074" cy="161489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6CB2693-92D6-4C71-BBA6-F683B1EF5A14}"/>
              </a:ext>
            </a:extLst>
          </p:cNvPr>
          <p:cNvSpPr txBox="1"/>
          <p:nvPr/>
        </p:nvSpPr>
        <p:spPr>
          <a:xfrm>
            <a:off x="6800599" y="951419"/>
            <a:ext cx="485710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914387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00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Performance of </a:t>
            </a:r>
            <a:r>
              <a:rPr lang="en-US" altLang="zh-CN" sz="1000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subband</a:t>
            </a:r>
            <a:r>
              <a:rPr lang="en-US" altLang="zh-CN" sz="100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-level downlink power back off for</a:t>
            </a:r>
            <a:r>
              <a:rPr lang="zh-CN" altLang="en-US" sz="100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00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deployment</a:t>
            </a:r>
            <a:r>
              <a:rPr lang="zh-CN" altLang="en-US" sz="100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00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case</a:t>
            </a:r>
            <a:r>
              <a:rPr lang="zh-CN" altLang="en-US" sz="100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00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3-1</a:t>
            </a:r>
          </a:p>
          <a:p>
            <a:pPr algn="ctr" defTabSz="914387" fontAlgn="auto"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000" b="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(IRC and Tx beam nulling are used)</a:t>
            </a:r>
            <a:endParaRPr lang="zh-CN" altLang="en-US" sz="1000" b="0" dirty="0">
              <a:solidFill>
                <a:srgbClr val="1D1D1A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B0B12EE-F914-4BAC-B225-4DD2D75EDD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5173" y="2949346"/>
            <a:ext cx="4373951" cy="1542211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id="{C2B00B64-FC58-4236-BE1C-1D97CCBBE271}"/>
              </a:ext>
            </a:extLst>
          </p:cNvPr>
          <p:cNvSpPr txBox="1"/>
          <p:nvPr/>
        </p:nvSpPr>
        <p:spPr>
          <a:xfrm>
            <a:off x="3838676" y="1159941"/>
            <a:ext cx="1215076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3943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kumimoji="1" lang="en-US" altLang="zh-CN" sz="1400" b="0" kern="0" dirty="0">
                <a:solidFill>
                  <a:srgbClr val="00B0F0"/>
                </a:solidFill>
                <a:latin typeface="Arial" panose="020B0604020202020204"/>
                <a:ea typeface="微软雅黑" panose="020B0503020204020204" pitchFamily="34" charset="-122"/>
                <a:cs typeface="Arial"/>
              </a:rPr>
              <a:t>Aggressor </a:t>
            </a:r>
            <a:r>
              <a:rPr kumimoji="1" lang="en-US" altLang="zh-CN" sz="1400" b="0" kern="0" dirty="0" err="1">
                <a:solidFill>
                  <a:srgbClr val="00B0F0"/>
                </a:solidFill>
                <a:latin typeface="Arial" panose="020B0604020202020204"/>
                <a:ea typeface="微软雅黑" panose="020B0503020204020204" pitchFamily="34" charset="-122"/>
                <a:cs typeface="Arial"/>
              </a:rPr>
              <a:t>gNB</a:t>
            </a:r>
            <a:endParaRPr kumimoji="1" lang="zh-CN" altLang="en-US" sz="1400" b="0" kern="0" dirty="0">
              <a:solidFill>
                <a:srgbClr val="00B0F0"/>
              </a:solidFill>
              <a:latin typeface="Arial" panose="020B0604020202020204"/>
              <a:ea typeface="微软雅黑" panose="020B0503020204020204" pitchFamily="34" charset="-122"/>
              <a:cs typeface="Arial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910C37F-6403-415C-810F-FADC394FFC9A}"/>
              </a:ext>
            </a:extLst>
          </p:cNvPr>
          <p:cNvSpPr txBox="1"/>
          <p:nvPr/>
        </p:nvSpPr>
        <p:spPr>
          <a:xfrm>
            <a:off x="1246464" y="1152596"/>
            <a:ext cx="88806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13943" fontAlgn="auto">
              <a:spcBef>
                <a:spcPts val="0"/>
              </a:spcBef>
              <a:spcAft>
                <a:spcPts val="0"/>
              </a:spcAft>
              <a:buClrTx/>
              <a:buNone/>
              <a:defRPr/>
            </a:pPr>
            <a:r>
              <a:rPr kumimoji="1" lang="en-US" altLang="zh-CN" sz="1400" b="0" kern="0" dirty="0">
                <a:solidFill>
                  <a:srgbClr val="00B0F0"/>
                </a:solidFill>
                <a:latin typeface="Arial" panose="020B0604020202020204"/>
                <a:ea typeface="微软雅黑" panose="020B0503020204020204" pitchFamily="34" charset="-122"/>
                <a:cs typeface="Arial"/>
              </a:rPr>
              <a:t>Victim </a:t>
            </a:r>
            <a:r>
              <a:rPr kumimoji="1" lang="en-US" altLang="zh-CN" sz="1400" b="0" kern="0" dirty="0" err="1">
                <a:solidFill>
                  <a:srgbClr val="00B0F0"/>
                </a:solidFill>
                <a:latin typeface="Arial" panose="020B0604020202020204"/>
                <a:ea typeface="微软雅黑" panose="020B0503020204020204" pitchFamily="34" charset="-122"/>
                <a:cs typeface="Arial"/>
              </a:rPr>
              <a:t>gNB</a:t>
            </a:r>
            <a:endParaRPr kumimoji="1" lang="zh-CN" altLang="en-US" sz="1400" b="0" kern="0" dirty="0">
              <a:solidFill>
                <a:srgbClr val="00B0F0"/>
              </a:solidFill>
              <a:latin typeface="Arial" panose="020B0604020202020204"/>
              <a:ea typeface="微软雅黑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08973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副标题 1">
            <a:extLst>
              <a:ext uri="{FF2B5EF4-FFF2-40B4-BE49-F238E27FC236}">
                <a16:creationId xmlns:a16="http://schemas.microsoft.com/office/drawing/2014/main" id="{9B5C275F-59D6-413D-87D7-74A3838DD7B3}"/>
              </a:ext>
            </a:extLst>
          </p:cNvPr>
          <p:cNvSpPr txBox="1">
            <a:spLocks/>
          </p:cNvSpPr>
          <p:nvPr/>
        </p:nvSpPr>
        <p:spPr>
          <a:xfrm>
            <a:off x="222890" y="153357"/>
            <a:ext cx="11088072" cy="57616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defPPr>
              <a:defRPr lang="en-US"/>
            </a:defPPr>
            <a:lvl1pPr indent="0" defTabSz="914400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2800" b="1" baseline="0">
                <a:solidFill>
                  <a:srgbClr val="C00000"/>
                </a:solidFill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597"/>
            </a:lvl2pPr>
            <a:lvl3pPr marL="1187323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337"/>
            </a:lvl3pPr>
            <a:lvl4pPr marL="1780986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4pPr>
            <a:lvl5pPr marL="2374648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5pPr>
            <a:lvl6pPr marL="2968309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6pPr>
            <a:lvl7pPr marL="3561971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7pPr>
            <a:lvl8pPr marL="4155634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8pPr>
            <a:lvl9pPr marL="4749295" indent="0" algn="ctr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78"/>
            </a:lvl9pPr>
          </a:lstStyle>
          <a:p>
            <a:pPr defTabSz="914309" fontAlgn="auto">
              <a:spcAft>
                <a:spcPts val="0"/>
              </a:spcAft>
              <a:buClrTx/>
            </a:pPr>
            <a:r>
              <a:rPr lang="en-US" altLang="zh-CN" dirty="0">
                <a:solidFill>
                  <a:srgbClr val="7F0000"/>
                </a:solidFill>
                <a:latin typeface="Arial" panose="020B0604020202020204"/>
              </a:rPr>
              <a:t>Summary</a:t>
            </a:r>
          </a:p>
        </p:txBody>
      </p:sp>
      <p:sp>
        <p:nvSpPr>
          <p:cNvPr id="3" name="矩形 2"/>
          <p:cNvSpPr/>
          <p:nvPr/>
        </p:nvSpPr>
        <p:spPr>
          <a:xfrm>
            <a:off x="222890" y="913564"/>
            <a:ext cx="11593761" cy="552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87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None/>
            </a:pPr>
            <a:r>
              <a:rPr lang="en-US" altLang="zh-CN" sz="1400" b="0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In this contribution, we have the observations and proposals as follows:</a:t>
            </a:r>
          </a:p>
          <a:p>
            <a:pPr defTabSz="914387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en-US" altLang="zh-CN" sz="1200" b="0" dirty="0">
              <a:solidFill>
                <a:srgbClr val="1D1D1A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188904C-FFF8-4C55-A0FF-B838FBACF16E}"/>
              </a:ext>
            </a:extLst>
          </p:cNvPr>
          <p:cNvSpPr/>
          <p:nvPr/>
        </p:nvSpPr>
        <p:spPr>
          <a:xfrm>
            <a:off x="222890" y="1397969"/>
            <a:ext cx="11199812" cy="4906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87" fontAlgn="auto">
              <a:spcBef>
                <a:spcPts val="500"/>
              </a:spcBef>
              <a:spcAft>
                <a:spcPts val="300"/>
              </a:spcAft>
              <a:buClrTx/>
              <a:buNone/>
            </a:pPr>
            <a:r>
              <a:rPr lang="en-US" altLang="zh-CN" sz="140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Observation 1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: Issues for deployment case 2 and case 3 should be carefully addressed for successful SBFD deployments, and intra-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subband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gNB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-to-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gNB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CLI is the key challenge.</a:t>
            </a:r>
          </a:p>
          <a:p>
            <a:pPr defTabSz="914387" fontAlgn="auto">
              <a:spcBef>
                <a:spcPts val="500"/>
              </a:spcBef>
              <a:spcAft>
                <a:spcPts val="500"/>
              </a:spcAft>
              <a:buClrTx/>
              <a:buNone/>
            </a:pPr>
            <a:r>
              <a:rPr lang="en-US" altLang="zh-CN" sz="140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Observation 2: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Due</a:t>
            </a:r>
            <a:r>
              <a:rPr lang="zh-CN" altLang="en-US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to</a:t>
            </a:r>
            <a:r>
              <a:rPr lang="zh-CN" altLang="en-US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strong</a:t>
            </a:r>
            <a:r>
              <a:rPr lang="zh-CN" altLang="en-US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intra-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subband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CLI from aggressor</a:t>
            </a:r>
            <a:r>
              <a:rPr lang="zh-CN" altLang="en-US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gNB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,</a:t>
            </a:r>
            <a:r>
              <a:rPr lang="zh-CN" altLang="en-US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the</a:t>
            </a:r>
            <a:r>
              <a:rPr lang="zh-CN" altLang="en-US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interference</a:t>
            </a:r>
            <a:r>
              <a:rPr lang="zh-CN" altLang="en-US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to</a:t>
            </a:r>
            <a:r>
              <a:rPr lang="zh-CN" altLang="en-US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noise</a:t>
            </a:r>
            <a:r>
              <a:rPr lang="zh-CN" altLang="en-US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ratio</a:t>
            </a:r>
            <a:r>
              <a:rPr lang="zh-CN" altLang="en-US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can be 55.5 dB for macro deployment and 33 dB for indoor small cell deployment.</a:t>
            </a:r>
          </a:p>
          <a:p>
            <a:pPr defTabSz="914387" fontAlgn="auto">
              <a:spcBef>
                <a:spcPts val="500"/>
              </a:spcBef>
              <a:spcAft>
                <a:spcPts val="500"/>
              </a:spcAft>
              <a:buClrTx/>
              <a:buNone/>
            </a:pPr>
            <a:r>
              <a:rPr kumimoji="1" lang="en-US" altLang="zh-CN" sz="1400" i="1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Observation 3: </a:t>
            </a:r>
            <a:r>
              <a:rPr kumimoji="1" lang="en-US" altLang="zh-CN" sz="1400" b="0" i="1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To achieve 1dB sensitivity degradation, INR should be -6dB </a:t>
            </a:r>
            <a:r>
              <a:rPr kumimoji="1" lang="en-US" altLang="zh-CN" sz="1400" b="0" i="1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  <a:sym typeface="Wingdings" panose="05000000000000000000" pitchFamily="2" charset="2"/>
              </a:rPr>
              <a:t></a:t>
            </a:r>
            <a:r>
              <a:rPr kumimoji="1" lang="en-US" altLang="zh-CN" sz="1400" b="0" i="1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 enhancement in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intra-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subband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gNB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-to-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gNB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CLI handling </a:t>
            </a:r>
            <a:r>
              <a:rPr kumimoji="1" lang="en-US" altLang="zh-CN" sz="1400" b="0" i="1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is needed for Deployment case 2 and 3</a:t>
            </a:r>
            <a:endParaRPr lang="en-US" altLang="zh-CN" sz="1400" b="0" i="1" dirty="0">
              <a:solidFill>
                <a:srgbClr val="1D1D1A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defTabSz="914387" fontAlgn="auto">
              <a:spcBef>
                <a:spcPts val="500"/>
              </a:spcBef>
              <a:spcAft>
                <a:spcPts val="500"/>
              </a:spcAft>
              <a:buClrTx/>
              <a:buNone/>
            </a:pPr>
            <a:r>
              <a:rPr lang="en-US" altLang="zh-CN" sz="140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Observation 4: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Intra-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subband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gNB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-to-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gNB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/>
                <a:ea typeface="黑体" panose="02010609060101010101" pitchFamily="49" charset="-122"/>
              </a:rPr>
              <a:t> CLI handling enhancements are also beneficial for Dynamic SBFD.</a:t>
            </a:r>
          </a:p>
          <a:p>
            <a:pPr defTabSz="914387" fontAlgn="auto">
              <a:spcBef>
                <a:spcPts val="500"/>
              </a:spcBef>
              <a:spcAft>
                <a:spcPts val="0"/>
              </a:spcAft>
              <a:buClrTx/>
              <a:buNone/>
            </a:pPr>
            <a:r>
              <a:rPr lang="en-US" altLang="zh-CN" sz="140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Observation 5: </a:t>
            </a:r>
          </a:p>
          <a:p>
            <a:pPr marL="171433" indent="-171433" defTabSz="914387" fontAlgn="auto">
              <a:spcBef>
                <a:spcPts val="5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altLang="zh-CN" sz="1400" b="0" i="1" kern="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Arial"/>
              </a:rPr>
              <a:t>DL power back off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was studied as one of the 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gNB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-to-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gNB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CLI handling schemes in 38.858</a:t>
            </a:r>
          </a:p>
          <a:p>
            <a:pPr marL="171433" indent="-171433" defTabSz="914387" fontAlgn="auto">
              <a:spcBef>
                <a:spcPts val="5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r>
              <a:rPr lang="en-US" altLang="zh-CN" sz="1400" b="0" i="1" kern="0" dirty="0" err="1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Arial"/>
              </a:rPr>
              <a:t>Subband</a:t>
            </a:r>
            <a:r>
              <a:rPr lang="en-US" altLang="zh-CN" sz="1400" b="0" i="1" kern="0" dirty="0">
                <a:solidFill>
                  <a:srgbClr val="1D1D1A"/>
                </a:solidFill>
                <a:latin typeface="Arial" panose="020B0604020202020204"/>
                <a:ea typeface="微软雅黑" panose="020B0503020204020204" pitchFamily="34" charset="-122"/>
                <a:cs typeface="Arial"/>
              </a:rPr>
              <a:t>-level DL power back off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provides significant UL throughput improvement with moderate</a:t>
            </a:r>
            <a:r>
              <a:rPr lang="zh-CN" altLang="en-US" sz="14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DL throughput loss as power reduction only applies to PRBs which overlapping with SBFD UL 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subband</a:t>
            </a:r>
            <a:endParaRPr lang="en-US" altLang="zh-CN" sz="1400" b="0" i="1" dirty="0">
              <a:solidFill>
                <a:srgbClr val="1D1D1A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171433" indent="-171433" defTabSz="914387" fontAlgn="auto">
              <a:spcBef>
                <a:spcPts val="500"/>
              </a:spcBef>
              <a:spcAft>
                <a:spcPts val="0"/>
              </a:spcAft>
              <a:buClrTx/>
              <a:buFont typeface="Arial" panose="020B0604020202020204" pitchFamily="34" charset="0"/>
              <a:buChar char="•"/>
            </a:pPr>
            <a:endParaRPr lang="en-US" altLang="zh-CN" sz="1400" b="0" i="1" dirty="0">
              <a:solidFill>
                <a:srgbClr val="1D1D1A"/>
              </a:solidFill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buClr>
                <a:prstClr val="white">
                  <a:lumMod val="50000"/>
                </a:prstClr>
              </a:buClr>
              <a:buSzPct val="100000"/>
              <a:buNone/>
            </a:pPr>
            <a:r>
              <a:rPr lang="en-US" altLang="zh-CN" sz="140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Proposal 1: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Specify 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subband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-level downlink power back off including corresponding enhancements in CSI measurement and report [RAN1, RAN4]</a:t>
            </a:r>
          </a:p>
          <a:p>
            <a:pPr marL="685800" lvl="1" indent="-228600">
              <a:spcBef>
                <a:spcPts val="500"/>
              </a:spcBef>
              <a:spcAft>
                <a:spcPts val="0"/>
              </a:spcAft>
              <a:buClr>
                <a:prstClr val="white">
                  <a:lumMod val="50000"/>
                </a:prst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Support frequency-dependent PDSCH EPRE to CSI-RS EPRE ratio for CSI derivation</a:t>
            </a:r>
          </a:p>
          <a:p>
            <a:pPr marL="685800" lvl="1" indent="-228600">
              <a:spcBef>
                <a:spcPts val="500"/>
              </a:spcBef>
              <a:spcAft>
                <a:spcPts val="0"/>
              </a:spcAft>
              <a:buClr>
                <a:prstClr val="white">
                  <a:lumMod val="50000"/>
                </a:prstClr>
              </a:buClr>
              <a:buSzPct val="100000"/>
              <a:buFont typeface="Arial" panose="020B0604020202020204" pitchFamily="34" charset="0"/>
              <a:buChar char="•"/>
            </a:pP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Extend 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gNB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RE power control dynamic range as needed</a:t>
            </a:r>
          </a:p>
          <a:p>
            <a:pPr>
              <a:spcBef>
                <a:spcPts val="500"/>
              </a:spcBef>
              <a:spcAft>
                <a:spcPts val="0"/>
              </a:spcAft>
              <a:buClr>
                <a:prstClr val="white">
                  <a:lumMod val="50000"/>
                </a:prstClr>
              </a:buClr>
              <a:buSzPct val="100000"/>
              <a:buNone/>
            </a:pPr>
            <a:r>
              <a:rPr lang="en-US" altLang="zh-CN" sz="140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Proposal 2: 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other enhancements studied in TR38.858, e.g. uplink resource muting for 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gNB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-to-</a:t>
            </a:r>
            <a:r>
              <a:rPr lang="en-US" altLang="zh-CN" sz="1400" b="0" i="1" dirty="0" err="1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gNB</a:t>
            </a:r>
            <a:r>
              <a:rPr lang="en-US" altLang="zh-CN" sz="1400" b="0" i="1" dirty="0">
                <a:solidFill>
                  <a:srgbClr val="1D1D1A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rPr>
              <a:t> channel measurement, can also be considered </a:t>
            </a:r>
            <a:endParaRPr lang="en-US" altLang="zh-CN" b="0" i="1" dirty="0">
              <a:solidFill>
                <a:srgbClr val="1D1D1A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7490239"/>
      </p:ext>
    </p:extLst>
  </p:cSld>
  <p:clrMapOvr>
    <a:masterClrMapping/>
  </p:clrMapOvr>
</p:sld>
</file>

<file path=ppt/theme/theme1.xml><?xml version="1.0" encoding="utf-8"?>
<a:theme xmlns:a="http://schemas.openxmlformats.org/drawingml/2006/main" name="17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25E5B6ED-E80F-43C9-8249-F002A1803116}"/>
    </a:ext>
  </a:extLst>
</a:theme>
</file>

<file path=ppt/theme/theme2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133498</TotalTime>
  <Words>1131</Words>
  <Application>Microsoft Office PowerPoint</Application>
  <PresentationFormat>Custom</PresentationFormat>
  <Paragraphs>228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.AppleSystemUIFont</vt:lpstr>
      <vt:lpstr>Microsoft YaHei</vt:lpstr>
      <vt:lpstr>Microsoft YaHei</vt:lpstr>
      <vt:lpstr>Arial</vt:lpstr>
      <vt:lpstr>Calibri</vt:lpstr>
      <vt:lpstr>Calibri Light</vt:lpstr>
      <vt:lpstr>Times New Roman</vt:lpstr>
      <vt:lpstr>Wingdings</vt:lpstr>
      <vt:lpstr>17_Chart page</vt:lpstr>
      <vt:lpstr>封面页_图片版 </vt:lpstr>
      <vt:lpstr>Rel-20 SBFD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 plenary preparation</dc:title>
  <dc:creator>Wuwujun</dc:creator>
  <cp:lastModifiedBy>Yan Cheng_RAN1#119</cp:lastModifiedBy>
  <cp:revision>5526</cp:revision>
  <cp:lastPrinted>2020-09-03T08:26:59Z</cp:lastPrinted>
  <dcterms:created xsi:type="dcterms:W3CDTF">2016-03-01T06:13:35Z</dcterms:created>
  <dcterms:modified xsi:type="dcterms:W3CDTF">2025-03-03T11:20:14Z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(2)pY4GDiLe8oqACb1nl4pglzEDlJZKty2CUFJGZI8EzfKNbQeW7A3Q72EqOkX7My9KzQP2NtXj_x000d_ jxKaXgOHbrgFWeS1pao/VRcrPrQwuTPBkZp1fOJp/Xf2vYI2195zkRVPO7McHhljWqMUHT7v_x000d_ dXdfeg0/+KENREhENVch8MaIZmn2fsM0JwzsuBaJFegeaUOtE01BuzgB2V9P54qFzu4OvGuh_x000d_ w5iKg5TuV1+FYIN/Oc</vt:lpwstr>
  </property>
  <property fmtid="{D5CDD505-2E9C-101B-9397-08002B2CF9AE}" pid="3" name="_ms_pID_7253431">
    <vt:lpwstr>/ND/H98mPg0AONmBcm6+3ALojSGjtylUHgfSaVrE42KEbwT22CztbW_x000d_ zATFMdFjTRFSn40LAnWiq332XiNaaBGun15jDcGFZu4CLYHNGATbwdQVF3FjhUTyGjVSNM0V_x000d_ 98egp12j/O6uobRaoAgoPnvzoyIqTXrrgPWXHz0AbNgjkXkWYITzL0epUziIRZvzZWSPBKSu_x000d_ dxcgm9T9ysaGYo6J</vt:lpwstr>
  </property>
  <property fmtid="{D5CDD505-2E9C-101B-9397-08002B2CF9AE}" pid="4" name="_new_ms_pID_72543">
    <vt:lpwstr>(3)epobGLf1tZ6OpcyBhpLdJLKIulHwEPXN2tyllQrKHA0ZU24gCjcnKlSCQ5FSOzUFoNCaJmA7
DEkT8XKal6tycRXPIL16lLP6Wqs4DMoPd4vTOfTUkfIu6Hn436jXbE41L7bU6ZzFLkiC2mfx
RaSY/5B5BCwh1+3nZ+BiM6ZtToEj3UXancuAobg5ZitBKPnt53FLmfftc2f3sE8vhACsIVWL
jc9N/lOJKkw1eiMnhV</vt:lpwstr>
  </property>
  <property fmtid="{D5CDD505-2E9C-101B-9397-08002B2CF9AE}" pid="5" name="_new_ms_pID_725431">
    <vt:lpwstr>9JUDqHwhrl0PfvzsU+silll02dXhZZGrXg8GO+xBjXUulm9UXNMkBq
1mPlMx9hh/z2+JWY+x559OCWqjEKcxnUqjYH1g1iJZCjxXHpvGG4ur4Gl743bh+kSu0WAyHb
hW8PWiDgrLh2SzeZnK5VF+9e34uIe3rYGselWyvlzcDwF8JYYsGT+r4t5z2gHiSgRX+7hI5M
oMceI8aY+MigR4nbIQbVV3xMWki0VLxU81J3</vt:lpwstr>
  </property>
  <property fmtid="{D5CDD505-2E9C-101B-9397-08002B2CF9AE}" pid="6" name="_new_ms_pID_725432">
    <vt:lpwstr>/+iL5NhMFZftFHgCqERIRNOdarpcgrXKvSgf
4L02OQQUvMWi9/VBQq0lKeCli64Evw==</vt:lpwstr>
  </property>
  <property fmtid="{D5CDD505-2E9C-101B-9397-08002B2CF9AE}" pid="7" name="_2015_ms_pID_725343">
    <vt:lpwstr>(3)+4Eajj7ssgEMVHjik3OvKcbaI/VL7MgI3GYV+UOfhh40jRq2tJcf6A6yjzGCSWEhzD/Hwj4F
SLFjyWDrdVnWZWpkZaUllfRMSCt/cfA4v4oTrHJB2J2TcZ6LRLMNZeATLLcc+IMlPP1Qbouv
DGUYVO4QjhavrtOB+DXo0s8d/dFCFE3UrPeXRBMYyPJUA4DQHmsqYVNJg0zVdL/qWQ4CEyn9
p0Q1ZX24E0cO/MRkWq</vt:lpwstr>
  </property>
  <property fmtid="{D5CDD505-2E9C-101B-9397-08002B2CF9AE}" pid="8" name="_2015_ms_pID_7253431">
    <vt:lpwstr>BxuFMiz8EaRtKlbTPtJXPc4NkQaGc493IQzuyG9GYx8jJJFASZgb8b
EajI/mtx54YaWZIWAFAUUZGvfDk38jyMfhGRJBHKZNi6z0DKp+Mai503RZhPE87MyA4U5ekv
S1u5LpuhYkHLhpHzs1pPwG1AS7H6sFCKzEt13MIc9Xe85yrg6wr6VK6ZjEQuYXRuywneAr2A
zY2Dqfw9DuOkdWxC3l5NB6v+bma5G/32QY4+</vt:lpwstr>
  </property>
  <property fmtid="{D5CDD505-2E9C-101B-9397-08002B2CF9AE}" pid="9" name="_2015_ms_pID_7253432">
    <vt:lpwstr>O5rHCkAn55hAwLyqOETOoNo7sAlv7LUD7Cz7
aEkteoqIickLr07MhYWYzgSkb+qaQX2llSx5qv+1vkjsxbM5kic=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1740982726</vt:lpwstr>
  </property>
</Properties>
</file>