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337" r:id="rId3"/>
    <p:sldId id="335" r:id="rId4"/>
    <p:sldId id="339" r:id="rId5"/>
    <p:sldId id="334" r:id="rId6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지원/책임연구원/ICT기술센터 C&amp;M표준(연)5G무선접속표준Task(jw.kang@lge.com)" initials="강C" lastIdx="0" clrIdx="0">
    <p:extLst>
      <p:ext uri="{19B8F6BF-5375-455C-9EA6-DF929625EA0E}">
        <p15:presenceInfo xmlns:p15="http://schemas.microsoft.com/office/powerpoint/2012/main" userId="S-1-5-21-2543426832-1914326140-3112152631-710074" providerId="AD"/>
      </p:ext>
    </p:extLst>
  </p:cmAuthor>
  <p:cmAuthor id="2" name="Park Haewook/5G Wireless Connect Standard Task(haewook.park@lge.com)" initials="PHWCST" lastIdx="1" clrIdx="1">
    <p:extLst>
      <p:ext uri="{19B8F6BF-5375-455C-9EA6-DF929625EA0E}">
        <p15:presenceInfo xmlns:p15="http://schemas.microsoft.com/office/powerpoint/2012/main" userId="S-1-5-21-2543426832-1914326140-3112152631-15575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6B6B6B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22581" autoAdjust="0"/>
  </p:normalViewPr>
  <p:slideViewPr>
    <p:cSldViewPr>
      <p:cViewPr varScale="1">
        <p:scale>
          <a:sx n="68" d="100"/>
          <a:sy n="68" d="100"/>
        </p:scale>
        <p:origin x="816" y="58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08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#107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Incheon,</a:t>
            </a:r>
            <a:r>
              <a:rPr kumimoji="1" lang="ko-KR" altLang="en-US" b="1" i="1" kern="120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Korea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March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12-14, 2025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15.2.6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RP-250402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630066"/>
            <a:ext cx="9716850" cy="2374557"/>
          </a:xfrm>
        </p:spPr>
        <p:txBody>
          <a:bodyPr/>
          <a:lstStyle/>
          <a:p>
            <a:r>
              <a:rPr lang="en-US" altLang="ko-KR" sz="3200" dirty="0"/>
              <a:t>Discussion on Rel-20 AI/ML </a:t>
            </a:r>
            <a:r>
              <a:rPr lang="en-US" altLang="ko-KR" sz="3200" dirty="0" smtClean="0"/>
              <a:t>for NG-RAN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A7AD408-CC35-6024-1459-6C0646FF7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9E41698A-CEAE-51B6-1461-A5439906D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Status on AI/ML for NG-RAN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8D02B935-A219-E8F8-3742-C7BEFAE69B4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solidFill>
                  <a:srgbClr val="6B6B6B"/>
                </a:solidFill>
              </a:rPr>
              <a:t>AI/ML for NG-RAN</a:t>
            </a:r>
          </a:p>
          <a:p>
            <a:pPr marL="923925" marR="0" lvl="1" indent="-352425" algn="l" defTabSz="1138238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ko-KR" sz="2000" dirty="0">
                <a:solidFill>
                  <a:srgbClr val="6B6B6B"/>
                </a:solidFill>
              </a:rPr>
              <a:t>R19 is expected to support the following use case</a:t>
            </a:r>
          </a:p>
          <a:p>
            <a:pPr marL="1423988" marR="0" lvl="2" indent="-280988" algn="l" defTabSz="1138238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AI/ML-based slicing</a:t>
            </a:r>
          </a:p>
          <a:p>
            <a:pPr marL="1423988" marR="0" lvl="2" indent="-280988" algn="l" defTabSz="1138238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AI/ML-based CCO</a:t>
            </a:r>
          </a:p>
          <a:p>
            <a:pPr marL="1423988" marR="0" lvl="2" indent="-280988" algn="l" defTabSz="1138238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Leftovers in Rel-18</a:t>
            </a:r>
          </a:p>
          <a:p>
            <a:pPr marL="1995488" marR="0" lvl="3" indent="-280988" algn="l" defTabSz="1138238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Mobility optimization for NR-DC</a:t>
            </a:r>
          </a:p>
          <a:p>
            <a:pPr marL="1995488" marR="0" lvl="3" indent="-280988" algn="l" defTabSz="1138238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Split architecture support for Rel-18 use cases</a:t>
            </a:r>
          </a:p>
          <a:p>
            <a:pPr marL="1995488" marR="0" lvl="3" indent="-280988" algn="l" defTabSz="1138238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Continuous MDT collection targeting the same UE across RRC states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Study objectives in R19 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Study two new AI/ML based use cases, i.e., Network Slicing and CCO, with existing NG-RAN interfaces and architecture (including non-split architecture and split architecture). 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Rel-18 leftovers as candidates for normative work, based on the Rel-18 principles, as follows: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Mobility optimization for NR-DC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Split architecture support for Rel-18 use cases based on the conclusions from Rel-18 WI 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Energy Saving enhancements, e.g., Energy Cost Prediction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Continuous MDT collection targeting the same UE across RRC states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Multi-hop UE trajectory across </a:t>
            </a:r>
            <a:r>
              <a:rPr lang="en-US" altLang="ko-KR" sz="1600" dirty="0" err="1">
                <a:solidFill>
                  <a:srgbClr val="6B6B6B"/>
                </a:solidFill>
              </a:rPr>
              <a:t>gNBs</a:t>
            </a:r>
            <a:endParaRPr lang="en-US" altLang="ko-KR" sz="1600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42267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Discussion on Rel-20 AI/ML for </a:t>
            </a:r>
            <a:r>
              <a:rPr lang="en-US" altLang="ko-KR" dirty="0" smtClean="0"/>
              <a:t>NG-RAN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solidFill>
                  <a:srgbClr val="6B6B6B"/>
                </a:solidFill>
              </a:rPr>
              <a:t>High level principles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Duplicated discussion between 5G-A and 6G should be avoided.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Non-urgent topics from real deployment perspective should be deprioritized.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Scope/TU of Rel-20 AIML work item (if supported) should be reduced and maintained in a reasonable level(e.g. ~1TU for RAN3) compared to AIML SIs/WIs in previous releases considering that 6G SI is likely to take more than half of the overall TU budget. </a:t>
            </a:r>
          </a:p>
          <a:p>
            <a:r>
              <a:rPr lang="en-US" altLang="ko-KR" sz="2400" b="1" dirty="0" smtClean="0">
                <a:solidFill>
                  <a:srgbClr val="6B6B6B"/>
                </a:solidFill>
              </a:rPr>
              <a:t>Discussion</a:t>
            </a: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For </a:t>
            </a:r>
            <a:r>
              <a:rPr lang="en-US" altLang="ko-KR" sz="2000" dirty="0">
                <a:solidFill>
                  <a:srgbClr val="6B6B6B"/>
                </a:solidFill>
              </a:rPr>
              <a:t>NG-RAN, one or two use cases can be selected from the use cases which were proposed but excluded from the Rel-19 scope, based on companies’ </a:t>
            </a:r>
            <a:r>
              <a:rPr lang="en-US" altLang="ko-KR" sz="2000" dirty="0" smtClean="0">
                <a:solidFill>
                  <a:srgbClr val="6B6B6B"/>
                </a:solidFill>
              </a:rPr>
              <a:t>interest/support.</a:t>
            </a: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75341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candidates for Rel-20 AI/ML for NG-RAN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GB" altLang="ko-KR" sz="2400" b="1" dirty="0">
                <a:solidFill>
                  <a:srgbClr val="6B6B6B"/>
                </a:solidFill>
              </a:rPr>
              <a:t>#1. </a:t>
            </a:r>
            <a:r>
              <a:rPr lang="en-US" altLang="ko-KR" sz="2400" b="1" dirty="0">
                <a:solidFill>
                  <a:srgbClr val="6B6B6B"/>
                </a:solidFill>
              </a:rPr>
              <a:t>Multi-hop UE trajectory across </a:t>
            </a:r>
            <a:r>
              <a:rPr lang="en-US" altLang="ko-KR" sz="2400" b="1" dirty="0" err="1">
                <a:solidFill>
                  <a:srgbClr val="6B6B6B"/>
                </a:solidFill>
              </a:rPr>
              <a:t>gNBs</a:t>
            </a:r>
            <a:endParaRPr lang="en-US" altLang="ko-KR" sz="2400" b="1" dirty="0">
              <a:solidFill>
                <a:srgbClr val="6B6B6B"/>
              </a:solidFill>
            </a:endParaRPr>
          </a:p>
          <a:p>
            <a:pPr lvl="1"/>
            <a:r>
              <a:rPr lang="en-GB" altLang="ko-KR" sz="2000" dirty="0"/>
              <a:t>Motivation: </a:t>
            </a:r>
          </a:p>
          <a:p>
            <a:pPr lvl="2"/>
            <a:r>
              <a:rPr lang="en-US" altLang="ko-KR" sz="1800" dirty="0"/>
              <a:t>In Rel-18, UE trajectory prediction for the next one-hop target NG-RAN node was considered for subsequent mobility decisions.</a:t>
            </a:r>
          </a:p>
          <a:p>
            <a:pPr lvl="2"/>
            <a:r>
              <a:rPr lang="en-US" altLang="ko-KR" sz="1800" dirty="0"/>
              <a:t>UE trajectory prediction from the NG-RAN node beyond one hop can </a:t>
            </a:r>
            <a:r>
              <a:rPr lang="en-US" altLang="ko-KR" sz="1800" dirty="0" smtClean="0"/>
              <a:t>provide </a:t>
            </a:r>
            <a:r>
              <a:rPr lang="en-US" altLang="ko-KR" sz="1800" dirty="0"/>
              <a:t>meaningful information for subsequent mobility decisions.</a:t>
            </a:r>
          </a:p>
          <a:p>
            <a:r>
              <a:rPr lang="en-GB" altLang="ko-KR" sz="2400" b="1" dirty="0">
                <a:solidFill>
                  <a:srgbClr val="6B6B6B"/>
                </a:solidFill>
              </a:rPr>
              <a:t>#2. AI/ML-based </a:t>
            </a:r>
            <a:r>
              <a:rPr lang="en-GB" altLang="ko-KR" sz="2400" b="1" dirty="0" err="1">
                <a:solidFill>
                  <a:srgbClr val="6B6B6B"/>
                </a:solidFill>
              </a:rPr>
              <a:t>QoE</a:t>
            </a:r>
            <a:r>
              <a:rPr lang="en-GB" altLang="ko-KR" sz="2400" b="1" dirty="0">
                <a:solidFill>
                  <a:srgbClr val="6B6B6B"/>
                </a:solidFill>
              </a:rPr>
              <a:t> optimization </a:t>
            </a:r>
          </a:p>
          <a:p>
            <a:pPr lvl="1"/>
            <a:r>
              <a:rPr lang="en-GB" altLang="ko-KR" sz="2000" dirty="0"/>
              <a:t>Motivation: </a:t>
            </a:r>
          </a:p>
          <a:p>
            <a:pPr lvl="2"/>
            <a:r>
              <a:rPr lang="en-US" altLang="ko-KR" sz="1800" dirty="0"/>
              <a:t>It is necessary to find new AI/ML-based use cases that can </a:t>
            </a:r>
            <a:r>
              <a:rPr lang="en-US" altLang="ko-KR" sz="1800" dirty="0" smtClean="0"/>
              <a:t>improve </a:t>
            </a:r>
            <a:r>
              <a:rPr lang="en-US" altLang="ko-KR" sz="1800" dirty="0"/>
              <a:t>user experience based on the existing 5G network architecture.</a:t>
            </a:r>
          </a:p>
          <a:p>
            <a:pPr lvl="2"/>
            <a:r>
              <a:rPr lang="en-US" altLang="ko-KR" sz="1800" dirty="0"/>
              <a:t>AI/ML-based </a:t>
            </a:r>
            <a:r>
              <a:rPr lang="en-US" altLang="ko-KR" sz="1800" dirty="0" err="1"/>
              <a:t>QoE</a:t>
            </a:r>
            <a:r>
              <a:rPr lang="en-US" altLang="ko-KR" sz="1800" dirty="0"/>
              <a:t> optimization can improve the </a:t>
            </a:r>
            <a:r>
              <a:rPr lang="en-US" altLang="ko-KR" sz="1800" dirty="0" smtClean="0"/>
              <a:t>user experience </a:t>
            </a:r>
            <a:r>
              <a:rPr lang="en-US" altLang="ko-KR" sz="1800" dirty="0"/>
              <a:t>by predicting service quality issues and adjusting radio resource allocation accordingly.</a:t>
            </a:r>
          </a:p>
          <a:p>
            <a:endParaRPr lang="en-GB" altLang="ko-KR" sz="2400" b="1" dirty="0">
              <a:solidFill>
                <a:srgbClr val="6B6B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541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60951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ko-KR" sz="2400" b="1" dirty="0" smtClean="0">
                <a:solidFill>
                  <a:srgbClr val="6B6B6B"/>
                </a:solidFill>
              </a:rPr>
              <a:t>Proposal </a:t>
            </a:r>
            <a:r>
              <a:rPr kumimoji="0" lang="en-US" altLang="ko-KR" sz="2400" b="1" dirty="0">
                <a:solidFill>
                  <a:srgbClr val="6B6B6B"/>
                </a:solidFill>
              </a:rPr>
              <a:t>for Rel-20 AI/ML for NG-RAN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For NG-RAN, </a:t>
            </a:r>
            <a:r>
              <a:rPr lang="en-US" altLang="ko-KR" sz="2000" dirty="0" smtClean="0">
                <a:solidFill>
                  <a:srgbClr val="6B6B6B"/>
                </a:solidFill>
              </a:rPr>
              <a:t>Rel-20 focus </a:t>
            </a:r>
            <a:r>
              <a:rPr lang="en-US" altLang="ko-KR" sz="2000" dirty="0">
                <a:solidFill>
                  <a:srgbClr val="6B6B6B"/>
                </a:solidFill>
              </a:rPr>
              <a:t>on one or two use cases from the following 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Multi-hop UE trajectory across </a:t>
            </a:r>
            <a:r>
              <a:rPr lang="en-US" altLang="ko-KR" sz="1800" dirty="0" err="1">
                <a:solidFill>
                  <a:srgbClr val="6B6B6B"/>
                </a:solidFill>
              </a:rPr>
              <a:t>gNBs</a:t>
            </a:r>
            <a:endParaRPr lang="en-US" altLang="ko-KR" sz="1800" dirty="0">
              <a:solidFill>
                <a:srgbClr val="6B6B6B"/>
              </a:solidFill>
            </a:endParaRP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AI/ML-based </a:t>
            </a:r>
            <a:r>
              <a:rPr lang="en-US" altLang="ko-KR" sz="1800" dirty="0" err="1">
                <a:solidFill>
                  <a:srgbClr val="6B6B6B"/>
                </a:solidFill>
              </a:rPr>
              <a:t>QoE</a:t>
            </a:r>
            <a:r>
              <a:rPr lang="en-US" altLang="ko-KR" sz="1800" dirty="0">
                <a:solidFill>
                  <a:srgbClr val="6B6B6B"/>
                </a:solidFill>
              </a:rPr>
              <a:t> optimization </a:t>
            </a:r>
          </a:p>
          <a:p>
            <a:pPr lvl="1"/>
            <a:endParaRPr kumimoji="0" lang="en-US" altLang="ko-KR" sz="2000" dirty="0">
              <a:solidFill>
                <a:srgbClr val="FF0000"/>
              </a:solidFill>
            </a:endParaRPr>
          </a:p>
          <a:p>
            <a:endParaRPr kumimoji="0" lang="ko-KR" altLang="en-US" sz="36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35613</TotalTime>
  <Words>390</Words>
  <Application>Microsoft Office PowerPoint</Application>
  <PresentationFormat>사용자 지정</PresentationFormat>
  <Paragraphs>45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DengXian</vt:lpstr>
      <vt:lpstr>LG스마트체 Bold</vt:lpstr>
      <vt:lpstr>LG스마트체 Regular</vt:lpstr>
      <vt:lpstr>굴림</vt:lpstr>
      <vt:lpstr>맑은 고딕</vt:lpstr>
      <vt:lpstr>Arial</vt:lpstr>
      <vt:lpstr>Times New Roman</vt:lpstr>
      <vt:lpstr>Office 테마</vt:lpstr>
      <vt:lpstr>Discussion on Rel-20 AI/ML for NG-RAN</vt:lpstr>
      <vt:lpstr>Status on AI/ML for NG-RAN</vt:lpstr>
      <vt:lpstr>Discussion on Rel-20 AI/ML for NG-RAN</vt:lpstr>
      <vt:lpstr>Potential candidates for Rel-20 AI/ML for NG-RAN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Jiwon Kang</cp:lastModifiedBy>
  <cp:revision>2329</cp:revision>
  <dcterms:created xsi:type="dcterms:W3CDTF">2016-10-11T04:12:52Z</dcterms:created>
  <dcterms:modified xsi:type="dcterms:W3CDTF">2025-02-28T07:51:06Z</dcterms:modified>
</cp:coreProperties>
</file>