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4"/>
    <p:sldMasterId id="2147483687" r:id="rId5"/>
  </p:sldMasterIdLst>
  <p:notesMasterIdLst>
    <p:notesMasterId r:id="rId14"/>
  </p:notesMasterIdLst>
  <p:handoutMasterIdLst>
    <p:handoutMasterId r:id="rId15"/>
  </p:handoutMasterIdLst>
  <p:sldIdLst>
    <p:sldId id="275" r:id="rId6"/>
    <p:sldId id="2147471049" r:id="rId7"/>
    <p:sldId id="2147471046" r:id="rId8"/>
    <p:sldId id="2147471050" r:id="rId9"/>
    <p:sldId id="2147471051" r:id="rId10"/>
    <p:sldId id="2147471053" r:id="rId11"/>
    <p:sldId id="2147471048" r:id="rId12"/>
    <p:sldId id="2147471036" r:id="rId13"/>
  </p:sldIdLst>
  <p:sldSz cx="9144000" cy="5143500" type="screen16x9"/>
  <p:notesSz cx="7099300" cy="10234613"/>
  <p:defaultTextStyle>
    <a:defPPr>
      <a:defRPr lang="en-GB"/>
    </a:defPPr>
    <a:lvl1pPr algn="l" rtl="0" fontAlgn="base">
      <a:spcBef>
        <a:spcPct val="0"/>
      </a:spcBef>
      <a:spcAft>
        <a:spcPct val="0"/>
      </a:spcAft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914400" rtl="0" eaLnBrk="1" latinLnBrk="0" hangingPunct="1"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6pPr>
    <a:lvl7pPr marL="2743200" algn="l" defTabSz="914400" rtl="0" eaLnBrk="1" latinLnBrk="0" hangingPunct="1"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7pPr>
    <a:lvl8pPr marL="3200400" algn="l" defTabSz="914400" rtl="0" eaLnBrk="1" latinLnBrk="0" hangingPunct="1"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8pPr>
    <a:lvl9pPr marL="3657600" algn="l" defTabSz="914400" rtl="0" eaLnBrk="1" latinLnBrk="0" hangingPunct="1"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既定のセクション" id="{76D1DC42-AFC8-4AFC-82B5-E09BB8E6D023}">
          <p14:sldIdLst>
            <p14:sldId id="275"/>
            <p14:sldId id="2147471049"/>
            <p14:sldId id="2147471046"/>
            <p14:sldId id="2147471050"/>
            <p14:sldId id="2147471051"/>
            <p14:sldId id="2147471053"/>
            <p14:sldId id="2147471048"/>
            <p14:sldId id="2147471036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223" userDrawn="1">
          <p15:clr>
            <a:srgbClr val="A4A3A4"/>
          </p15:clr>
        </p15:guide>
        <p15:guide id="2" pos="2235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2B2B2"/>
    <a:srgbClr val="0000CC"/>
    <a:srgbClr val="FFFF00"/>
    <a:srgbClr val="FFCCFF"/>
    <a:srgbClr val="FFFFFF"/>
    <a:srgbClr val="FFFFCC"/>
    <a:srgbClr val="FF0000"/>
    <a:srgbClr val="FFFF99"/>
    <a:srgbClr val="FF66FF"/>
    <a:srgbClr val="96969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C2E1079-29DA-4F85-BE2E-BEC8D9555043}" v="1" dt="2025-02-28T02:47:51.05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5DA37D80-6434-44D0-A028-1B22A696006F}" styleName="淡色スタイル 3 - アクセント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BDBED569-4797-4DF1-A0F4-6AAB3CD982D8}" styleName="淡色スタイル 3 - アクセント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8A107856-5554-42FB-B03E-39F5DBC370BA}" styleName="中間スタイル 4 - アクセント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8379" autoAdjust="0"/>
    <p:restoredTop sz="89983" autoAdjust="0"/>
  </p:normalViewPr>
  <p:slideViewPr>
    <p:cSldViewPr showGuides="1">
      <p:cViewPr varScale="1">
        <p:scale>
          <a:sx n="118" d="100"/>
          <a:sy n="118" d="100"/>
        </p:scale>
        <p:origin x="501" y="48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 showGuides="1">
      <p:cViewPr varScale="1">
        <p:scale>
          <a:sx n="64" d="100"/>
          <a:sy n="64" d="100"/>
        </p:scale>
        <p:origin x="3572" y="40"/>
      </p:cViewPr>
      <p:guideLst>
        <p:guide orient="horz" pos="3223"/>
        <p:guide pos="2235"/>
      </p:guideLst>
    </p:cSldViewPr>
  </p:notesViewPr>
  <p:gridSpacing cx="45005" cy="450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microsoft.com/office/2015/10/relationships/revisionInfo" Target="revisionInfo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20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2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5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notesMaster" Target="notesMasters/notesMaster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ayuko Okano (岡野 真由子)" userId="5bbf040f-51a1-45b7-b74b-e243849e5b44" providerId="ADAL" clId="{2483A1CD-9E83-4342-96AA-A330D50EF2F6}"/>
    <pc:docChg chg="delSld modSld delSection modSection">
      <pc:chgData name="Mayuko Okano (岡野 真由子)" userId="5bbf040f-51a1-45b7-b74b-e243849e5b44" providerId="ADAL" clId="{2483A1CD-9E83-4342-96AA-A330D50EF2F6}" dt="2025-02-28T01:13:35.272" v="2" actId="20577"/>
      <pc:docMkLst>
        <pc:docMk/>
      </pc:docMkLst>
      <pc:sldChg chg="del">
        <pc:chgData name="Mayuko Okano (岡野 真由子)" userId="5bbf040f-51a1-45b7-b74b-e243849e5b44" providerId="ADAL" clId="{2483A1CD-9E83-4342-96AA-A330D50EF2F6}" dt="2025-02-28T01:13:25.390" v="1" actId="18676"/>
        <pc:sldMkLst>
          <pc:docMk/>
          <pc:sldMk cId="3591553527" sldId="265"/>
        </pc:sldMkLst>
      </pc:sldChg>
      <pc:sldChg chg="del">
        <pc:chgData name="Mayuko Okano (岡野 真由子)" userId="5bbf040f-51a1-45b7-b74b-e243849e5b44" providerId="ADAL" clId="{2483A1CD-9E83-4342-96AA-A330D50EF2F6}" dt="2025-02-28T01:13:25.390" v="1" actId="18676"/>
        <pc:sldMkLst>
          <pc:docMk/>
          <pc:sldMk cId="3632952334" sldId="283"/>
        </pc:sldMkLst>
      </pc:sldChg>
      <pc:sldChg chg="del">
        <pc:chgData name="Mayuko Okano (岡野 真由子)" userId="5bbf040f-51a1-45b7-b74b-e243849e5b44" providerId="ADAL" clId="{2483A1CD-9E83-4342-96AA-A330D50EF2F6}" dt="2025-02-28T01:13:25.390" v="1" actId="18676"/>
        <pc:sldMkLst>
          <pc:docMk/>
          <pc:sldMk cId="32664734" sldId="2985"/>
        </pc:sldMkLst>
      </pc:sldChg>
      <pc:sldChg chg="del">
        <pc:chgData name="Mayuko Okano (岡野 真由子)" userId="5bbf040f-51a1-45b7-b74b-e243849e5b44" providerId="ADAL" clId="{2483A1CD-9E83-4342-96AA-A330D50EF2F6}" dt="2025-02-28T01:13:25.390" v="1" actId="18676"/>
        <pc:sldMkLst>
          <pc:docMk/>
          <pc:sldMk cId="2801337288" sldId="2147309967"/>
        </pc:sldMkLst>
      </pc:sldChg>
      <pc:sldChg chg="del">
        <pc:chgData name="Mayuko Okano (岡野 真由子)" userId="5bbf040f-51a1-45b7-b74b-e243849e5b44" providerId="ADAL" clId="{2483A1CD-9E83-4342-96AA-A330D50EF2F6}" dt="2025-02-28T01:13:25.390" v="1" actId="18676"/>
        <pc:sldMkLst>
          <pc:docMk/>
          <pc:sldMk cId="3081820291" sldId="2147471037"/>
        </pc:sldMkLst>
      </pc:sldChg>
      <pc:sldChg chg="del">
        <pc:chgData name="Mayuko Okano (岡野 真由子)" userId="5bbf040f-51a1-45b7-b74b-e243849e5b44" providerId="ADAL" clId="{2483A1CD-9E83-4342-96AA-A330D50EF2F6}" dt="2025-02-28T01:13:21.117" v="0" actId="18676"/>
        <pc:sldMkLst>
          <pc:docMk/>
          <pc:sldMk cId="877910069" sldId="2147471040"/>
        </pc:sldMkLst>
      </pc:sldChg>
      <pc:sldChg chg="del">
        <pc:chgData name="Mayuko Okano (岡野 真由子)" userId="5bbf040f-51a1-45b7-b74b-e243849e5b44" providerId="ADAL" clId="{2483A1CD-9E83-4342-96AA-A330D50EF2F6}" dt="2025-02-28T01:13:25.390" v="1" actId="18676"/>
        <pc:sldMkLst>
          <pc:docMk/>
          <pc:sldMk cId="924010143" sldId="2147471041"/>
        </pc:sldMkLst>
      </pc:sldChg>
      <pc:sldChg chg="del">
        <pc:chgData name="Mayuko Okano (岡野 真由子)" userId="5bbf040f-51a1-45b7-b74b-e243849e5b44" providerId="ADAL" clId="{2483A1CD-9E83-4342-96AA-A330D50EF2F6}" dt="2025-02-28T01:13:25.390" v="1" actId="18676"/>
        <pc:sldMkLst>
          <pc:docMk/>
          <pc:sldMk cId="545560976" sldId="2147471043"/>
        </pc:sldMkLst>
      </pc:sldChg>
      <pc:sldChg chg="del">
        <pc:chgData name="Mayuko Okano (岡野 真由子)" userId="5bbf040f-51a1-45b7-b74b-e243849e5b44" providerId="ADAL" clId="{2483A1CD-9E83-4342-96AA-A330D50EF2F6}" dt="2025-02-28T01:13:25.390" v="1" actId="18676"/>
        <pc:sldMkLst>
          <pc:docMk/>
          <pc:sldMk cId="393486506" sldId="2147471044"/>
        </pc:sldMkLst>
      </pc:sldChg>
      <pc:sldChg chg="del">
        <pc:chgData name="Mayuko Okano (岡野 真由子)" userId="5bbf040f-51a1-45b7-b74b-e243849e5b44" providerId="ADAL" clId="{2483A1CD-9E83-4342-96AA-A330D50EF2F6}" dt="2025-02-28T01:13:25.390" v="1" actId="18676"/>
        <pc:sldMkLst>
          <pc:docMk/>
          <pc:sldMk cId="3236739006" sldId="2147471045"/>
        </pc:sldMkLst>
      </pc:sldChg>
      <pc:sldChg chg="modNotesTx">
        <pc:chgData name="Mayuko Okano (岡野 真由子)" userId="5bbf040f-51a1-45b7-b74b-e243849e5b44" providerId="ADAL" clId="{2483A1CD-9E83-4342-96AA-A330D50EF2F6}" dt="2025-02-28T01:13:35.272" v="2" actId="20577"/>
        <pc:sldMkLst>
          <pc:docMk/>
          <pc:sldMk cId="4165082484" sldId="2147471048"/>
        </pc:sldMkLst>
      </pc:sldChg>
      <pc:sldMasterChg chg="delSldLayout">
        <pc:chgData name="Mayuko Okano (岡野 真由子)" userId="5bbf040f-51a1-45b7-b74b-e243849e5b44" providerId="ADAL" clId="{2483A1CD-9E83-4342-96AA-A330D50EF2F6}" dt="2025-02-28T01:13:25.390" v="1" actId="18676"/>
        <pc:sldMasterMkLst>
          <pc:docMk/>
          <pc:sldMasterMk cId="0" sldId="2147483648"/>
        </pc:sldMasterMkLst>
        <pc:sldLayoutChg chg="del">
          <pc:chgData name="Mayuko Okano (岡野 真由子)" userId="5bbf040f-51a1-45b7-b74b-e243849e5b44" providerId="ADAL" clId="{2483A1CD-9E83-4342-96AA-A330D50EF2F6}" dt="2025-02-28T01:13:25.390" v="1" actId="18676"/>
          <pc:sldLayoutMkLst>
            <pc:docMk/>
            <pc:sldMasterMk cId="0" sldId="2147483648"/>
            <pc:sldLayoutMk cId="3030400164" sldId="2147483692"/>
          </pc:sldLayoutMkLst>
        </pc:sldLayoutChg>
      </pc:sldMasterChg>
    </pc:docChg>
  </pc:docChgLst>
  <pc:docChgLst>
    <pc:chgData name="Mayuko Okano (岡野 真由子)" userId="5bbf040f-51a1-45b7-b74b-e243849e5b44" providerId="ADAL" clId="{E0267E4E-1CF9-4622-ABB6-5DED6550B982}"/>
    <pc:docChg chg="modSld">
      <pc:chgData name="Mayuko Okano (岡野 真由子)" userId="5bbf040f-51a1-45b7-b74b-e243849e5b44" providerId="ADAL" clId="{E0267E4E-1CF9-4622-ABB6-5DED6550B982}" dt="2025-02-28T10:42:20.976" v="8" actId="20577"/>
      <pc:docMkLst>
        <pc:docMk/>
      </pc:docMkLst>
      <pc:sldChg chg="modSp mod">
        <pc:chgData name="Mayuko Okano (岡野 真由子)" userId="5bbf040f-51a1-45b7-b74b-e243849e5b44" providerId="ADAL" clId="{E0267E4E-1CF9-4622-ABB6-5DED6550B982}" dt="2025-02-28T10:42:20.976" v="8" actId="20577"/>
        <pc:sldMkLst>
          <pc:docMk/>
          <pc:sldMk cId="2846887185" sldId="275"/>
        </pc:sldMkLst>
        <pc:spChg chg="mod">
          <ac:chgData name="Mayuko Okano (岡野 真由子)" userId="5bbf040f-51a1-45b7-b74b-e243849e5b44" providerId="ADAL" clId="{E0267E4E-1CF9-4622-ABB6-5DED6550B982}" dt="2025-02-28T10:42:20.976" v="8" actId="20577"/>
          <ac:spMkLst>
            <pc:docMk/>
            <pc:sldMk cId="2846887185" sldId="275"/>
            <ac:spMk id="6" creationId="{AD70CC9B-81E2-5326-C21B-8AC61A56506C}"/>
          </ac:spMkLst>
        </pc:spChg>
      </pc:sldChg>
    </pc:docChg>
  </pc:docChgLst>
  <pc:docChgLst>
    <pc:chgData name="Riki Okawa (大川 立樹)" userId="709f8791-4b5f-4df4-a410-79c11a86443c" providerId="ADAL" clId="{8C2E1079-29DA-4F85-BE2E-BEC8D9555043}"/>
    <pc:docChg chg="addSld modSld">
      <pc:chgData name="Riki Okawa (大川 立樹)" userId="709f8791-4b5f-4df4-a410-79c11a86443c" providerId="ADAL" clId="{8C2E1079-29DA-4F85-BE2E-BEC8D9555043}" dt="2025-02-28T02:47:51.051" v="0"/>
      <pc:docMkLst>
        <pc:docMk/>
      </pc:docMkLst>
      <pc:sldChg chg="add">
        <pc:chgData name="Riki Okawa (大川 立樹)" userId="709f8791-4b5f-4df4-a410-79c11a86443c" providerId="ADAL" clId="{8C2E1079-29DA-4F85-BE2E-BEC8D9555043}" dt="2025-02-28T02:47:51.051" v="0"/>
        <pc:sldMkLst>
          <pc:docMk/>
          <pc:sldMk cId="2603333433" sldId="2147471053"/>
        </pc:sldMkLst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6860" cy="511649"/>
          </a:xfrm>
          <a:prstGeom prst="rect">
            <a:avLst/>
          </a:prstGeom>
        </p:spPr>
        <p:txBody>
          <a:bodyPr vert="horz" lIns="94650" tIns="47325" rIns="94650" bIns="47325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4020784" y="0"/>
            <a:ext cx="3076860" cy="511649"/>
          </a:xfrm>
          <a:prstGeom prst="rect">
            <a:avLst/>
          </a:prstGeom>
        </p:spPr>
        <p:txBody>
          <a:bodyPr vert="horz" lIns="94650" tIns="47325" rIns="94650" bIns="47325" rtlCol="0"/>
          <a:lstStyle>
            <a:lvl1pPr algn="r">
              <a:defRPr sz="1200"/>
            </a:lvl1pPr>
          </a:lstStyle>
          <a:p>
            <a:fld id="{0252BFE1-0827-475C-85D2-44E115FFD3DA}" type="datetimeFigureOut">
              <a:rPr kumimoji="1" lang="ja-JP" altLang="en-US" smtClean="0"/>
              <a:t>2025/2/28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9721330"/>
            <a:ext cx="3076860" cy="511648"/>
          </a:xfrm>
          <a:prstGeom prst="rect">
            <a:avLst/>
          </a:prstGeom>
        </p:spPr>
        <p:txBody>
          <a:bodyPr vert="horz" lIns="94650" tIns="47325" rIns="94650" bIns="47325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5243160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76860" cy="5116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650" tIns="47325" rIns="94650" bIns="47325" numCol="1" anchor="t" anchorCtr="0" compatLnSpc="1">
            <a:prstTxWarp prst="textNoShape">
              <a:avLst/>
            </a:prstTxWarp>
          </a:bodyPr>
          <a:lstStyle>
            <a:lvl1pPr>
              <a:defRPr sz="1200">
                <a:ea typeface="ＭＳ Ｐゴシック" pitchFamily="50" charset="-128"/>
              </a:defRPr>
            </a:lvl1pPr>
          </a:lstStyle>
          <a:p>
            <a:pPr>
              <a:defRPr/>
            </a:pPr>
            <a:endParaRPr lang="en-GB" altLang="ja-JP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020784" y="0"/>
            <a:ext cx="3076860" cy="5116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650" tIns="47325" rIns="94650" bIns="47325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ea typeface="ＭＳ Ｐゴシック" pitchFamily="50" charset="-128"/>
              </a:defRPr>
            </a:lvl1pPr>
          </a:lstStyle>
          <a:p>
            <a:pPr>
              <a:defRPr/>
            </a:pPr>
            <a:endParaRPr lang="en-GB" altLang="ja-JP"/>
          </a:p>
        </p:txBody>
      </p:sp>
      <p:sp>
        <p:nvSpPr>
          <p:cNvPr id="614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41288" y="768350"/>
            <a:ext cx="6821487" cy="383698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10428" y="4861482"/>
            <a:ext cx="5678445" cy="46048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650" tIns="47325" rIns="94650" bIns="4732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GB" noProof="0"/>
              <a:t>マスタ テキストの書式設定</a:t>
            </a:r>
          </a:p>
          <a:p>
            <a:pPr lvl="1"/>
            <a:r>
              <a:rPr lang="ja-JP" altLang="en-GB" noProof="0"/>
              <a:t>第 </a:t>
            </a:r>
            <a:r>
              <a:rPr lang="en-GB" altLang="ja-JP" noProof="0"/>
              <a:t>2 </a:t>
            </a:r>
            <a:r>
              <a:rPr lang="ja-JP" altLang="en-GB" noProof="0"/>
              <a:t>レベル</a:t>
            </a:r>
          </a:p>
          <a:p>
            <a:pPr lvl="2"/>
            <a:r>
              <a:rPr lang="ja-JP" altLang="en-GB" noProof="0"/>
              <a:t>第 </a:t>
            </a:r>
            <a:r>
              <a:rPr lang="en-GB" altLang="ja-JP" noProof="0"/>
              <a:t>3 </a:t>
            </a:r>
            <a:r>
              <a:rPr lang="ja-JP" altLang="en-GB" noProof="0"/>
              <a:t>レベル</a:t>
            </a:r>
          </a:p>
          <a:p>
            <a:pPr lvl="3"/>
            <a:r>
              <a:rPr lang="ja-JP" altLang="en-GB" noProof="0"/>
              <a:t>第 </a:t>
            </a:r>
            <a:r>
              <a:rPr lang="en-GB" altLang="ja-JP" noProof="0"/>
              <a:t>4 </a:t>
            </a:r>
            <a:r>
              <a:rPr lang="ja-JP" altLang="en-GB" noProof="0"/>
              <a:t>レベル</a:t>
            </a:r>
          </a:p>
          <a:p>
            <a:pPr lvl="4"/>
            <a:r>
              <a:rPr lang="ja-JP" altLang="en-GB" noProof="0"/>
              <a:t>第 </a:t>
            </a:r>
            <a:r>
              <a:rPr lang="en-GB" altLang="ja-JP" noProof="0"/>
              <a:t>5 </a:t>
            </a:r>
            <a:r>
              <a:rPr lang="ja-JP" altLang="en-GB" noProof="0"/>
              <a:t>レベル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721330"/>
            <a:ext cx="3076860" cy="5116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650" tIns="47325" rIns="94650" bIns="47325" numCol="1" anchor="b" anchorCtr="0" compatLnSpc="1">
            <a:prstTxWarp prst="textNoShape">
              <a:avLst/>
            </a:prstTxWarp>
          </a:bodyPr>
          <a:lstStyle>
            <a:lvl1pPr>
              <a:defRPr sz="1200">
                <a:ea typeface="ＭＳ Ｐゴシック" pitchFamily="50" charset="-128"/>
              </a:defRPr>
            </a:lvl1pPr>
          </a:lstStyle>
          <a:p>
            <a:pPr>
              <a:defRPr/>
            </a:pPr>
            <a:endParaRPr lang="en-GB" altLang="ja-JP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020784" y="9721330"/>
            <a:ext cx="3076860" cy="5116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650" tIns="47325" rIns="94650" bIns="47325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ea typeface="ＭＳ Ｐゴシック" pitchFamily="50" charset="-128"/>
              </a:defRPr>
            </a:lvl1pPr>
          </a:lstStyle>
          <a:p>
            <a:pPr>
              <a:defRPr/>
            </a:pPr>
            <a:fld id="{5E2C8AE7-5628-4DF3-9CBB-D0DF79F70B13}" type="slidenum">
              <a:rPr lang="en-GB" altLang="ja-JP"/>
              <a:pPr>
                <a:defRPr/>
              </a:pPr>
              <a:t>‹#›</a:t>
            </a:fld>
            <a:endParaRPr lang="en-GB" altLang="ja-JP"/>
          </a:p>
        </p:txBody>
      </p:sp>
    </p:spTree>
    <p:extLst>
      <p:ext uri="{BB962C8B-B14F-4D97-AF65-F5344CB8AC3E}">
        <p14:creationId xmlns:p14="http://schemas.microsoft.com/office/powerpoint/2010/main" val="308088642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E2C8AE7-5628-4DF3-9CBB-D0DF79F70B13}" type="slidenum">
              <a:rPr lang="en-GB" altLang="ja-JP" smtClean="0"/>
              <a:pPr>
                <a:defRPr/>
              </a:pPr>
              <a:t>7</a:t>
            </a:fld>
            <a:endParaRPr lang="en-GB" altLang="ja-JP"/>
          </a:p>
        </p:txBody>
      </p:sp>
    </p:spTree>
    <p:extLst>
      <p:ext uri="{BB962C8B-B14F-4D97-AF65-F5344CB8AC3E}">
        <p14:creationId xmlns:p14="http://schemas.microsoft.com/office/powerpoint/2010/main" val="159542716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Line 8"/>
          <p:cNvSpPr>
            <a:spLocks noChangeShapeType="1"/>
          </p:cNvSpPr>
          <p:nvPr userDrawn="1"/>
        </p:nvSpPr>
        <p:spPr bwMode="auto">
          <a:xfrm>
            <a:off x="107953" y="608410"/>
            <a:ext cx="8893175" cy="0"/>
          </a:xfrm>
          <a:prstGeom prst="line">
            <a:avLst/>
          </a:prstGeom>
          <a:noFill/>
          <a:ln w="57150">
            <a:solidFill>
              <a:schemeClr val="accent6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ja-JP" altLang="en-US" sz="1800">
              <a:ea typeface="ＭＳ Ｐゴシック" pitchFamily="50" charset="-128"/>
            </a:endParaRPr>
          </a:p>
        </p:txBody>
      </p:sp>
      <p:sp>
        <p:nvSpPr>
          <p:cNvPr id="4198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77863" y="1597820"/>
            <a:ext cx="7772400" cy="1102519"/>
          </a:xfrm>
        </p:spPr>
        <p:txBody>
          <a:bodyPr/>
          <a:lstStyle>
            <a:lvl1pPr>
              <a:defRPr sz="3200" smtClean="0">
                <a:latin typeface="Calibri" panose="020F0502020204030204" pitchFamily="34" charset="0"/>
              </a:defRPr>
            </a:lvl1pPr>
          </a:lstStyle>
          <a:p>
            <a:endParaRPr lang="ja-JP" altLang="en-US" dirty="0"/>
          </a:p>
        </p:txBody>
      </p:sp>
      <p:sp>
        <p:nvSpPr>
          <p:cNvPr id="4198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63663" y="2914650"/>
            <a:ext cx="6400800" cy="461665"/>
          </a:xfrm>
          <a:ln>
            <a:noFill/>
          </a:ln>
        </p:spPr>
        <p:txBody>
          <a:bodyPr/>
          <a:lstStyle>
            <a:lvl1pPr marL="0" indent="0" algn="ctr">
              <a:buFont typeface="Wingdings" pitchFamily="2" charset="2"/>
              <a:buNone/>
              <a:defRPr sz="2400" smtClean="0">
                <a:latin typeface="Calibri" panose="020F0502020204030204" pitchFamily="34" charset="0"/>
              </a:defRPr>
            </a:lvl1pPr>
          </a:lstStyle>
          <a:p>
            <a:endParaRPr lang="ja-JP" altLang="en-US" dirty="0"/>
          </a:p>
        </p:txBody>
      </p:sp>
      <p:pic>
        <p:nvPicPr>
          <p:cNvPr id="11" name="Picture 7" descr="01_corp_brandlogo_S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452319" y="241292"/>
            <a:ext cx="1412203" cy="3076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2000">
                <a:latin typeface="Calibri" panose="020F0502020204030204" pitchFamily="34" charset="0"/>
              </a:defRPr>
            </a:lvl1pPr>
          </a:lstStyle>
          <a:p>
            <a:r>
              <a:rPr lang="ja-JP" altLang="en-US" dirty="0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 hasCustomPrompt="1"/>
          </p:nvPr>
        </p:nvSpPr>
        <p:spPr>
          <a:xfrm>
            <a:off x="161925" y="714375"/>
            <a:ext cx="8820150" cy="1554272"/>
          </a:xfrm>
        </p:spPr>
        <p:txBody>
          <a:bodyPr/>
          <a:lstStyle>
            <a:lvl1pPr>
              <a:defRPr sz="1400">
                <a:latin typeface="Calibri" panose="020F0502020204030204" pitchFamily="34" charset="0"/>
              </a:defRPr>
            </a:lvl1pPr>
            <a:lvl2pPr marL="444500" indent="-179388">
              <a:buFont typeface="Arial" pitchFamily="34" charset="0"/>
              <a:buChar char="•"/>
              <a:defRPr sz="1400">
                <a:latin typeface="Calibri" panose="020F0502020204030204" pitchFamily="34" charset="0"/>
              </a:defRPr>
            </a:lvl2pPr>
            <a:lvl3pPr marL="623888" indent="-179388">
              <a:buFont typeface="Arial" pitchFamily="34" charset="0"/>
              <a:buChar char="»"/>
              <a:defRPr sz="1200">
                <a:latin typeface="Calibri" panose="020F0502020204030204" pitchFamily="34" charset="0"/>
              </a:defRPr>
            </a:lvl3pPr>
            <a:lvl4pPr marL="803275" indent="-179388">
              <a:buFont typeface="Times New Roman" pitchFamily="18" charset="0"/>
              <a:buChar char="–"/>
              <a:defRPr sz="1100">
                <a:latin typeface="Calibri" panose="020F0502020204030204" pitchFamily="34" charset="0"/>
              </a:defRPr>
            </a:lvl4pPr>
            <a:lvl5pPr marL="982663" indent="-179388">
              <a:buFont typeface="Wingdings" pitchFamily="2" charset="2"/>
              <a:buChar char="ü"/>
              <a:defRPr sz="1050">
                <a:latin typeface="Calibri" panose="020F0502020204030204" pitchFamily="34" charset="0"/>
              </a:defRPr>
            </a:lvl5pPr>
            <a:lvl6pPr marL="1217613" marR="0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 sz="1000"/>
            </a:lvl6pPr>
            <a:lvl7pPr marL="1450975" indent="-228600">
              <a:buFont typeface="Wingdings" panose="05000000000000000000" pitchFamily="2" charset="2"/>
              <a:buChar char="§"/>
              <a:defRPr sz="900"/>
            </a:lvl7pPr>
          </a:lstStyle>
          <a:p>
            <a:pPr lvl="0"/>
            <a:r>
              <a:rPr lang="ja-JP" altLang="en-US" dirty="0"/>
              <a:t>マスタ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  <a:endParaRPr lang="en-US" altLang="ja-JP" dirty="0"/>
          </a:p>
          <a:p>
            <a:pPr lvl="5"/>
            <a:r>
              <a:rPr lang="ja-JP" altLang="en-US" dirty="0"/>
              <a:t>第 </a:t>
            </a:r>
            <a:r>
              <a:rPr lang="en-US" altLang="ja-JP" dirty="0"/>
              <a:t>6 </a:t>
            </a:r>
            <a:r>
              <a:rPr lang="ja-JP" altLang="en-US" dirty="0"/>
              <a:t>レベル</a:t>
            </a:r>
            <a:endParaRPr lang="en-US" altLang="ja-JP" dirty="0"/>
          </a:p>
          <a:p>
            <a:pPr lvl="6"/>
            <a:r>
              <a:rPr lang="ja-JP" altLang="en-US" dirty="0"/>
              <a:t>第 </a:t>
            </a:r>
            <a:r>
              <a:rPr lang="en-US" altLang="ja-JP" dirty="0"/>
              <a:t>7 </a:t>
            </a:r>
            <a:r>
              <a:rPr lang="ja-JP" altLang="en-US" dirty="0"/>
              <a:t>レベル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2000">
                <a:latin typeface="Calibri" panose="020F0502020204030204" pitchFamily="34" charset="0"/>
              </a:defRPr>
            </a:lvl1pPr>
          </a:lstStyle>
          <a:p>
            <a:r>
              <a:rPr lang="ja-JP" altLang="en-US" dirty="0"/>
              <a:t>マスタ タイトルの書式設定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79388" y="58342"/>
            <a:ext cx="7129462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GB" dirty="0"/>
              <a:t>マスタ タイトルの書式設定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61925" y="714376"/>
            <a:ext cx="8820150" cy="11757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ja-JP" altLang="en-US" dirty="0"/>
              <a:t>マスタ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</a:p>
        </p:txBody>
      </p:sp>
      <p:sp>
        <p:nvSpPr>
          <p:cNvPr id="1032" name="Line 8"/>
          <p:cNvSpPr>
            <a:spLocks noChangeShapeType="1"/>
          </p:cNvSpPr>
          <p:nvPr userDrawn="1"/>
        </p:nvSpPr>
        <p:spPr bwMode="auto">
          <a:xfrm>
            <a:off x="107953" y="608410"/>
            <a:ext cx="8893175" cy="0"/>
          </a:xfrm>
          <a:prstGeom prst="line">
            <a:avLst/>
          </a:prstGeom>
          <a:noFill/>
          <a:ln w="57150">
            <a:solidFill>
              <a:schemeClr val="accent6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ja-JP" altLang="en-US" sz="1800">
              <a:ea typeface="ＭＳ Ｐゴシック" pitchFamily="50" charset="-128"/>
            </a:endParaRPr>
          </a:p>
        </p:txBody>
      </p:sp>
      <p:sp>
        <p:nvSpPr>
          <p:cNvPr id="1036" name="Text Box 12"/>
          <p:cNvSpPr txBox="1">
            <a:spLocks noChangeArrowheads="1"/>
          </p:cNvSpPr>
          <p:nvPr userDrawn="1"/>
        </p:nvSpPr>
        <p:spPr bwMode="auto">
          <a:xfrm>
            <a:off x="8736626" y="4843783"/>
            <a:ext cx="396262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r">
              <a:defRPr/>
            </a:pPr>
            <a:fld id="{FDAF5FD0-3C21-406B-8448-EA50035719F9}" type="slidenum">
              <a:rPr lang="en-GB" altLang="ja-JP" sz="1400">
                <a:solidFill>
                  <a:schemeClr val="bg1">
                    <a:lumMod val="85000"/>
                  </a:schemeClr>
                </a:solidFill>
                <a:latin typeface="Calibri" panose="020F0502020204030204" pitchFamily="34" charset="0"/>
              </a:rPr>
              <a:pPr algn="r">
                <a:defRPr/>
              </a:pPr>
              <a:t>‹#›</a:t>
            </a:fld>
            <a:endParaRPr lang="en-GB" altLang="ja-JP" sz="1400" dirty="0">
              <a:solidFill>
                <a:schemeClr val="bg1">
                  <a:lumMod val="85000"/>
                </a:schemeClr>
              </a:solidFill>
              <a:latin typeface="Calibri" panose="020F0502020204030204" pitchFamily="34" charset="0"/>
            </a:endParaRPr>
          </a:p>
        </p:txBody>
      </p:sp>
      <p:pic>
        <p:nvPicPr>
          <p:cNvPr id="11" name="Picture 7" descr="01_corp_brandlogo_S"/>
          <p:cNvPicPr>
            <a:picLocks noChangeAspect="1" noChangeArrowheads="1"/>
          </p:cNvPicPr>
          <p:nvPr userDrawn="1"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452319" y="241292"/>
            <a:ext cx="1412203" cy="3076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76" r:id="rId2"/>
    <p:sldLayoutId id="2147483680" r:id="rId3"/>
    <p:sldLayoutId id="2147483681" r:id="rId4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2400" b="1">
          <a:solidFill>
            <a:schemeClr val="tx2"/>
          </a:solidFill>
          <a:latin typeface="Calibri" panose="020F0502020204030204" pitchFamily="34" charset="0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5pPr>
      <a:lvl6pPr marL="457200" algn="l" rtl="0" fontAlgn="base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6pPr>
      <a:lvl7pPr marL="914400" algn="l" rtl="0" fontAlgn="base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7pPr>
      <a:lvl8pPr marL="1371600" algn="l" rtl="0" fontAlgn="base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8pPr>
      <a:lvl9pPr marL="1828800" algn="l" rtl="0" fontAlgn="base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9pPr>
    </p:titleStyle>
    <p:bodyStyle>
      <a:lvl1pPr marL="265113" indent="-265113" algn="l" rtl="0" eaLnBrk="0" fontAlgn="base" hangingPunct="0">
        <a:spcBef>
          <a:spcPct val="20000"/>
        </a:spcBef>
        <a:spcAft>
          <a:spcPct val="0"/>
        </a:spcAft>
        <a:buClr>
          <a:srgbClr val="CC0033"/>
        </a:buClr>
        <a:buFont typeface="Wingdings" pitchFamily="2" charset="2"/>
        <a:buChar char="n"/>
        <a:defRPr kumimoji="1" sz="1400">
          <a:solidFill>
            <a:schemeClr val="tx1"/>
          </a:solidFill>
          <a:latin typeface="Calibri" panose="020F0502020204030204" pitchFamily="34" charset="0"/>
          <a:ea typeface="+mn-ea"/>
          <a:cs typeface="+mn-cs"/>
        </a:defRPr>
      </a:lvl1pPr>
      <a:lvl2pPr marL="444500" indent="-179388" algn="l" rtl="0" eaLnBrk="0" fontAlgn="base" hangingPunct="0">
        <a:spcBef>
          <a:spcPct val="20000"/>
        </a:spcBef>
        <a:spcAft>
          <a:spcPct val="0"/>
        </a:spcAft>
        <a:buClr>
          <a:srgbClr val="CC0033"/>
        </a:buClr>
        <a:buChar char="•"/>
        <a:defRPr kumimoji="1" sz="1400">
          <a:solidFill>
            <a:schemeClr val="tx1"/>
          </a:solidFill>
          <a:latin typeface="Calibri" panose="020F0502020204030204" pitchFamily="34" charset="0"/>
          <a:ea typeface="+mn-ea"/>
        </a:defRPr>
      </a:lvl2pPr>
      <a:lvl3pPr marL="623888" indent="-179388" algn="l" rtl="0" eaLnBrk="0" fontAlgn="base" hangingPunct="0">
        <a:spcBef>
          <a:spcPct val="20000"/>
        </a:spcBef>
        <a:spcAft>
          <a:spcPct val="0"/>
        </a:spcAft>
        <a:buChar char="•"/>
        <a:defRPr kumimoji="1" sz="1200">
          <a:solidFill>
            <a:schemeClr val="tx1"/>
          </a:solidFill>
          <a:latin typeface="Calibri" panose="020F0502020204030204" pitchFamily="34" charset="0"/>
          <a:ea typeface="+mn-ea"/>
        </a:defRPr>
      </a:lvl3pPr>
      <a:lvl4pPr marL="803275" indent="-1793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kumimoji="1" sz="1100" i="0">
          <a:solidFill>
            <a:schemeClr val="tx1"/>
          </a:solidFill>
          <a:latin typeface="Calibri" panose="020F0502020204030204" pitchFamily="34" charset="0"/>
          <a:ea typeface="+mn-ea"/>
        </a:defRPr>
      </a:lvl4pPr>
      <a:lvl5pPr marL="982663" indent="-179388" algn="l" rtl="0" eaLnBrk="0" fontAlgn="base" hangingPunct="0">
        <a:spcBef>
          <a:spcPct val="20000"/>
        </a:spcBef>
        <a:spcAft>
          <a:spcPct val="0"/>
        </a:spcAft>
        <a:buFont typeface="Times New Roman" pitchFamily="18" charset="0"/>
        <a:buChar char="–"/>
        <a:defRPr kumimoji="1" sz="900" i="0">
          <a:solidFill>
            <a:schemeClr val="tx1"/>
          </a:solidFill>
          <a:latin typeface="Calibri" panose="020F0502020204030204" pitchFamily="34" charset="0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14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14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14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14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40310149"/>
      </p:ext>
    </p:extLst>
  </p:cSld>
  <p:clrMap bg1="lt1" tx1="dk1" bg2="lt2" tx2="dk2" accent1="accent1" accent2="accent2" accent3="accent3" accent4="accent4" accent5="accent5" accent6="accent6" hlink="hlink" folHlink="folHlink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57A9C756-AC5D-EB34-CA7F-0DDA4E8830E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kumimoji="1" lang="en-US" altLang="ja-JP" dirty="0"/>
              <a:t>View on Ambient IoT in Rel-20</a:t>
            </a:r>
            <a:endParaRPr kumimoji="1" lang="ja-JP" altLang="en-US" dirty="0"/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E567ED1B-34ED-07A0-D795-D731F3B42D9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kumimoji="1" lang="en-US" altLang="ja-JP" dirty="0"/>
              <a:t>NTT DOCOMO, INC.</a:t>
            </a:r>
            <a:endParaRPr kumimoji="1" lang="ja-JP" altLang="en-US" dirty="0"/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C8DF68A2-8E0C-0431-FE65-0E0EE7C0BCA8}"/>
              </a:ext>
            </a:extLst>
          </p:cNvPr>
          <p:cNvSpPr txBox="1"/>
          <p:nvPr/>
        </p:nvSpPr>
        <p:spPr>
          <a:xfrm>
            <a:off x="116505" y="681540"/>
            <a:ext cx="4581676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hangingPunct="0">
              <a:spcBef>
                <a:spcPts val="0"/>
              </a:spcBef>
              <a:spcAft>
                <a:spcPts val="0"/>
              </a:spcAft>
            </a:pPr>
            <a:r>
              <a:rPr lang="en-US" altLang="ja-JP" sz="1800" b="1" dirty="0">
                <a:effectLst/>
                <a:latin typeface="+mn-lt"/>
                <a:ea typeface="Times New Roman" panose="02020603050405020304" pitchFamily="18" charset="0"/>
                <a:cs typeface="Segoe UI"/>
              </a:rPr>
              <a:t>3GPP TSG RAN meeting #107</a:t>
            </a:r>
          </a:p>
          <a:p>
            <a:pPr hangingPunct="0">
              <a:spcBef>
                <a:spcPts val="0"/>
              </a:spcBef>
              <a:spcAft>
                <a:spcPts val="0"/>
              </a:spcAft>
            </a:pPr>
            <a:r>
              <a:rPr lang="en-US" altLang="ja-JP" sz="1800" b="1" dirty="0">
                <a:effectLst/>
                <a:latin typeface="+mn-lt"/>
                <a:ea typeface="Times New Roman" panose="02020603050405020304" pitchFamily="18" charset="0"/>
                <a:cs typeface="Segoe UI"/>
              </a:rPr>
              <a:t>Incheon, Korea, March 12-14, 2025</a:t>
            </a:r>
          </a:p>
          <a:p>
            <a:pPr hangingPunct="0">
              <a:spcBef>
                <a:spcPts val="0"/>
              </a:spcBef>
              <a:spcAft>
                <a:spcPts val="0"/>
              </a:spcAft>
            </a:pPr>
            <a:r>
              <a:rPr lang="en-US" altLang="ja-JP" sz="1200" b="1" dirty="0">
                <a:effectLst/>
                <a:latin typeface="+mn-lt"/>
                <a:ea typeface="Times New Roman" panose="02020603050405020304" pitchFamily="18" charset="0"/>
                <a:cs typeface="Segoe UI"/>
              </a:rPr>
              <a:t>Agenda Item: 15.2.3</a:t>
            </a:r>
            <a:endParaRPr lang="ja-JP" altLang="ja-JP" sz="1200" dirty="0">
              <a:effectLst/>
              <a:latin typeface="+mn-lt"/>
              <a:ea typeface="Times New Roman" panose="02020603050405020304" pitchFamily="18" charset="0"/>
              <a:cs typeface="Segoe UI" panose="020B0502040204020203" pitchFamily="34" charset="0"/>
            </a:endParaRPr>
          </a:p>
          <a:p>
            <a:pPr hangingPunct="0">
              <a:spcBef>
                <a:spcPts val="0"/>
              </a:spcBef>
              <a:spcAft>
                <a:spcPts val="0"/>
              </a:spcAft>
            </a:pPr>
            <a:r>
              <a:rPr lang="en-GB" altLang="ja-JP" sz="1200" b="1" dirty="0">
                <a:effectLst/>
                <a:latin typeface="+mn-lt"/>
                <a:ea typeface="Times New Roman" panose="02020603050405020304" pitchFamily="18" charset="0"/>
                <a:cs typeface="Segoe UI"/>
              </a:rPr>
              <a:t>Document for:</a:t>
            </a:r>
            <a:r>
              <a:rPr lang="en-GB" altLang="ja-JP" sz="1200" dirty="0">
                <a:effectLst/>
                <a:latin typeface="+mn-lt"/>
                <a:ea typeface="Times New Roman" panose="02020603050405020304" pitchFamily="18" charset="0"/>
                <a:cs typeface="Segoe UI"/>
              </a:rPr>
              <a:t> </a:t>
            </a:r>
            <a:r>
              <a:rPr lang="en-GB" altLang="ja-JP" sz="1200" b="1" dirty="0">
                <a:effectLst/>
                <a:latin typeface="+mn-lt"/>
                <a:ea typeface="Times New Roman" panose="02020603050405020304" pitchFamily="18" charset="0"/>
                <a:cs typeface="Segoe UI"/>
              </a:rPr>
              <a:t>Discussion</a:t>
            </a:r>
            <a:endParaRPr lang="ja-JP" altLang="ja-JP" sz="1200" dirty="0">
              <a:effectLst/>
              <a:latin typeface="+mn-lt"/>
              <a:ea typeface="Times New Roman" panose="02020603050405020304" pitchFamily="18" charset="0"/>
              <a:cs typeface="Segoe UI"/>
            </a:endParaRPr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AD70CC9B-81E2-5326-C21B-8AC61A56506C}"/>
              </a:ext>
            </a:extLst>
          </p:cNvPr>
          <p:cNvSpPr txBox="1"/>
          <p:nvPr/>
        </p:nvSpPr>
        <p:spPr>
          <a:xfrm>
            <a:off x="7662675" y="681540"/>
            <a:ext cx="1319815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hangingPunct="0">
              <a:spcBef>
                <a:spcPts val="0"/>
              </a:spcBef>
              <a:spcAft>
                <a:spcPts val="0"/>
              </a:spcAft>
            </a:pPr>
            <a:r>
              <a:rPr lang="en-US" altLang="ja-JP" sz="1600" b="1" dirty="0">
                <a:latin typeface="+mn-lt"/>
                <a:ea typeface="Times New Roman" panose="02020603050405020304" pitchFamily="18" charset="0"/>
                <a:cs typeface="Segoe UI"/>
              </a:rPr>
              <a:t>RP-250361</a:t>
            </a:r>
            <a:endParaRPr lang="ja-JP" altLang="ja-JP" sz="1100" dirty="0">
              <a:effectLst/>
              <a:latin typeface="+mn-lt"/>
              <a:ea typeface="Times New Roman" panose="02020603050405020304" pitchFamily="18" charset="0"/>
              <a:cs typeface="Segoe UI"/>
            </a:endParaRPr>
          </a:p>
        </p:txBody>
      </p:sp>
    </p:spTree>
    <p:extLst>
      <p:ext uri="{BB962C8B-B14F-4D97-AF65-F5344CB8AC3E}">
        <p14:creationId xmlns:p14="http://schemas.microsoft.com/office/powerpoint/2010/main" val="284688718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2DA043E-ED92-10FA-7369-2E747782D20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1265FDFB-2DD8-4B90-C5F7-8BF802DAF2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/>
              <a:t>Ambient IoT in Rel-18 and 19</a:t>
            </a:r>
            <a:endParaRPr kumimoji="1" lang="ja-JP" altLang="en-US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E3698771-DDEA-F35B-1CFF-5A733764F54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1925" y="714375"/>
            <a:ext cx="8685550" cy="1107996"/>
          </a:xfrm>
        </p:spPr>
        <p:txBody>
          <a:bodyPr/>
          <a:lstStyle/>
          <a:p>
            <a:r>
              <a:rPr lang="en-US" altLang="ja-JP" sz="1200" dirty="0">
                <a:solidFill>
                  <a:srgbClr val="000000"/>
                </a:solidFill>
                <a:latin typeface="+mj-lt"/>
                <a:ea typeface="Meiryo UI" panose="020B0604030504040204" pitchFamily="50" charset="-128"/>
              </a:rPr>
              <a:t>In Rel-18</a:t>
            </a:r>
          </a:p>
          <a:p>
            <a:pPr lvl="1"/>
            <a:r>
              <a:rPr lang="en-US" altLang="ja-JP" sz="1100" dirty="0">
                <a:solidFill>
                  <a:srgbClr val="000000"/>
                </a:solidFill>
                <a:latin typeface="+mj-lt"/>
                <a:ea typeface="Meiryo UI" panose="020B0604030504040204" pitchFamily="50" charset="-128"/>
              </a:rPr>
              <a:t>TSG-level study item has been conducted and the study outcomes are captured in TR38.848</a:t>
            </a:r>
          </a:p>
          <a:p>
            <a:r>
              <a:rPr lang="en-US" altLang="ja-JP" sz="1200" dirty="0">
                <a:solidFill>
                  <a:srgbClr val="000000"/>
                </a:solidFill>
                <a:latin typeface="+mj-lt"/>
                <a:ea typeface="Meiryo UI" panose="020B0604030504040204" pitchFamily="50" charset="-128"/>
              </a:rPr>
              <a:t>In Rel-19</a:t>
            </a:r>
          </a:p>
          <a:p>
            <a:pPr lvl="1"/>
            <a:r>
              <a:rPr lang="en-US" altLang="ja-JP" sz="1100" dirty="0">
                <a:solidFill>
                  <a:srgbClr val="000000"/>
                </a:solidFill>
                <a:latin typeface="+mj-lt"/>
                <a:ea typeface="Meiryo UI" panose="020B0604030504040204" pitchFamily="50" charset="-128"/>
              </a:rPr>
              <a:t>WG-level study item has been conducted and the study outcomes are captured in TR38.769.</a:t>
            </a:r>
          </a:p>
          <a:p>
            <a:pPr lvl="1"/>
            <a:r>
              <a:rPr lang="en-US" altLang="ja-JP" sz="1100" dirty="0">
                <a:solidFill>
                  <a:srgbClr val="000000"/>
                </a:solidFill>
                <a:latin typeface="+mj-lt"/>
                <a:ea typeface="Meiryo UI" panose="020B0604030504040204" pitchFamily="50" charset="-128"/>
              </a:rPr>
              <a:t>New WID RP-243326 was approved at the RAN#106.</a:t>
            </a:r>
            <a:endParaRPr lang="en-US" altLang="ja-JP" sz="1100" dirty="0">
              <a:solidFill>
                <a:srgbClr val="000000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9D67EDD1-0DE7-B241-0EDC-6C6FBFAD9487}"/>
              </a:ext>
            </a:extLst>
          </p:cNvPr>
          <p:cNvSpPr txBox="1"/>
          <p:nvPr/>
        </p:nvSpPr>
        <p:spPr>
          <a:xfrm>
            <a:off x="485484" y="1806665"/>
            <a:ext cx="8173032" cy="305468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just" hangingPunct="0">
              <a:spcAft>
                <a:spcPts val="600"/>
              </a:spcAft>
            </a:pPr>
            <a:r>
              <a:rPr lang="en-US" altLang="ja-JP" sz="900" u="sng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General Scope</a:t>
            </a:r>
            <a:endParaRPr lang="ja-JP" altLang="ja-JP" sz="900" dirty="0">
              <a:effectLst/>
              <a:latin typeface="Times New Roman" panose="02020603050405020304" pitchFamily="18" charset="0"/>
              <a:ea typeface="DengXian" panose="02010600030101010101" pitchFamily="2" charset="-122"/>
            </a:endParaRPr>
          </a:p>
          <a:p>
            <a:pPr algn="just" hangingPunct="0">
              <a:spcAft>
                <a:spcPts val="600"/>
              </a:spcAft>
            </a:pPr>
            <a:r>
              <a:rPr lang="en-US" altLang="ja-JP" sz="9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The definitions provided in TR 38.848, TR 38.769, and decisions, etc. made during the Rel-19 SI in RAN WGs are taken into this WI, and the following is the exclusive general scope:</a:t>
            </a:r>
            <a:endParaRPr lang="ja-JP" altLang="ja-JP" sz="900" dirty="0">
              <a:effectLst/>
              <a:latin typeface="Times New Roman" panose="02020603050405020304" pitchFamily="18" charset="0"/>
              <a:ea typeface="DengXian" panose="02010600030101010101" pitchFamily="2" charset="-122"/>
            </a:endParaRPr>
          </a:p>
          <a:p>
            <a:pPr marL="342900" lvl="0" indent="-342900" algn="just" hangingPunct="0">
              <a:spcAft>
                <a:spcPts val="600"/>
              </a:spcAft>
              <a:buFont typeface="+mj-lt"/>
              <a:buAutoNum type="alphaUcPeriod"/>
            </a:pPr>
            <a:r>
              <a:rPr lang="en-US" altLang="ja-JP" sz="9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The overall objective shall be to standardize the following Ambient IoT device:</a:t>
            </a:r>
          </a:p>
          <a:p>
            <a:pPr lvl="1" algn="just" hangingPunct="0">
              <a:spcAft>
                <a:spcPts val="600"/>
              </a:spcAft>
            </a:pPr>
            <a:r>
              <a:rPr lang="en-US" altLang="ja-JP" sz="9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Device 1: ~1 </a:t>
            </a:r>
            <a:r>
              <a:rPr lang="en-US" altLang="ja-JP" sz="900" i="1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µ</a:t>
            </a:r>
            <a:r>
              <a:rPr lang="en-US" altLang="ja-JP" sz="9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W peak power consumption, has energy storage, RF envelope detector receiver, initial sampling frequency offset (SFO) up to 10</a:t>
            </a:r>
            <a:r>
              <a:rPr lang="en-US" altLang="ja-JP" sz="900" i="1" baseline="300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X</a:t>
            </a:r>
            <a:r>
              <a:rPr lang="en-US" altLang="ja-JP" sz="9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ppm, neither R2D nor D2R amplification in the device. The device’s D2R transmission is backscattered on a carrier wave provided externally.</a:t>
            </a:r>
            <a:endParaRPr lang="ja-JP" altLang="ja-JP" sz="900" dirty="0">
              <a:effectLst/>
              <a:latin typeface="Times New Roman" panose="02020603050405020304" pitchFamily="18" charset="0"/>
              <a:ea typeface="DengXian" panose="02010600030101010101" pitchFamily="2" charset="-122"/>
            </a:endParaRPr>
          </a:p>
          <a:p>
            <a:pPr marL="342900" lvl="0" indent="-342900" hangingPunct="0">
              <a:spcAft>
                <a:spcPts val="900"/>
              </a:spcAft>
              <a:buFont typeface="+mj-lt"/>
              <a:buAutoNum type="alphaUcPeriod"/>
            </a:pPr>
            <a:r>
              <a:rPr lang="en-GB" altLang="ja-JP" sz="900" dirty="0">
                <a:effectLst/>
                <a:latin typeface="Times New Roman" panose="02020603050405020304" pitchFamily="18" charset="0"/>
                <a:ea typeface="DengXian" panose="02010600030101010101" pitchFamily="2" charset="-122"/>
              </a:rPr>
              <a:t>Deployment scenario 1 with Topology 1, according to D1T1-B. </a:t>
            </a:r>
            <a:endParaRPr lang="ja-JP" altLang="ja-JP" sz="900" dirty="0">
              <a:effectLst/>
              <a:latin typeface="Times New Roman" panose="02020603050405020304" pitchFamily="18" charset="0"/>
              <a:ea typeface="DengXian" panose="02010600030101010101" pitchFamily="2" charset="-122"/>
            </a:endParaRPr>
          </a:p>
          <a:p>
            <a:pPr marL="342900" lvl="0" indent="-342900" algn="just" hangingPunct="0">
              <a:spcAft>
                <a:spcPts val="600"/>
              </a:spcAft>
              <a:buFont typeface="+mj-lt"/>
              <a:buAutoNum type="alphaUcPeriod"/>
            </a:pPr>
            <a:r>
              <a:rPr lang="en-US" altLang="ja-JP" sz="9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FR1 licensed spectrum in FDD, with R2D in DL spectrum and D2R </a:t>
            </a:r>
            <a:r>
              <a:rPr lang="en-GB" altLang="ja-JP" sz="900" dirty="0">
                <a:effectLst/>
                <a:latin typeface="Times New Roman" panose="02020603050405020304" pitchFamily="18" charset="0"/>
                <a:ea typeface="DengXian" panose="02010600030101010101" pitchFamily="2" charset="-122"/>
              </a:rPr>
              <a:t>and CW</a:t>
            </a:r>
            <a:r>
              <a:rPr lang="en-GB" altLang="ja-JP" sz="9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en-US" altLang="ja-JP" sz="9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in UL spectrum.</a:t>
            </a:r>
            <a:endParaRPr lang="ja-JP" altLang="ja-JP" sz="900" dirty="0">
              <a:effectLst/>
              <a:latin typeface="Times New Roman" panose="02020603050405020304" pitchFamily="18" charset="0"/>
              <a:ea typeface="DengXian" panose="02010600030101010101" pitchFamily="2" charset="-122"/>
            </a:endParaRPr>
          </a:p>
          <a:p>
            <a:pPr marL="342900" lvl="0" indent="-342900" algn="just" hangingPunct="0">
              <a:spcAft>
                <a:spcPts val="600"/>
              </a:spcAft>
              <a:buFont typeface="+mj-lt"/>
              <a:buAutoNum type="alphaUcPeriod"/>
            </a:pPr>
            <a:r>
              <a:rPr lang="en-US" altLang="ja-JP" sz="9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Spectrum deployment in-band to NR and standalone, with A-IoT BS located indoor.</a:t>
            </a:r>
            <a:endParaRPr lang="ja-JP" altLang="ja-JP" sz="900" dirty="0">
              <a:effectLst/>
              <a:latin typeface="Times New Roman" panose="02020603050405020304" pitchFamily="18" charset="0"/>
              <a:ea typeface="DengXian" panose="02010600030101010101" pitchFamily="2" charset="-122"/>
            </a:endParaRPr>
          </a:p>
          <a:p>
            <a:pPr marL="342900" lvl="0" indent="-342900" algn="just" hangingPunct="0">
              <a:spcAft>
                <a:spcPts val="600"/>
              </a:spcAft>
              <a:buFont typeface="+mj-lt"/>
              <a:buAutoNum type="alphaUcPeriod"/>
            </a:pPr>
            <a:r>
              <a:rPr lang="en-US" altLang="ja-JP" sz="9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Traffic types DO-DTT, DT, for rUC1 (indoor inventory) and rUC4 (indoor command).</a:t>
            </a:r>
            <a:r>
              <a:rPr lang="en-US" altLang="ja-JP" sz="7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endParaRPr lang="ja-JP" altLang="ja-JP" sz="900" dirty="0">
              <a:effectLst/>
              <a:latin typeface="Times New Roman" panose="02020603050405020304" pitchFamily="18" charset="0"/>
              <a:ea typeface="DengXian" panose="02010600030101010101" pitchFamily="2" charset="-122"/>
            </a:endParaRPr>
          </a:p>
          <a:p>
            <a:pPr marL="342900" lvl="0" indent="-342900" algn="just" hangingPunct="0">
              <a:spcAft>
                <a:spcPts val="600"/>
              </a:spcAft>
              <a:buFont typeface="+mj-lt"/>
              <a:buAutoNum type="alphaUcPeriod"/>
            </a:pPr>
            <a:r>
              <a:rPr lang="en-US" altLang="ja-JP" sz="9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Carrier wave transmission for waveform 1 only, without hopping, per the following cases in TR 38.769:</a:t>
            </a:r>
            <a:endParaRPr lang="ja-JP" altLang="ja-JP" sz="900" dirty="0">
              <a:effectLst/>
              <a:latin typeface="Times New Roman" panose="02020603050405020304" pitchFamily="18" charset="0"/>
              <a:ea typeface="DengXian" panose="02010600030101010101" pitchFamily="2" charset="-122"/>
            </a:endParaRPr>
          </a:p>
          <a:p>
            <a:pPr marL="742950" lvl="1" indent="-285750" hangingPunct="0">
              <a:spcAft>
                <a:spcPts val="900"/>
              </a:spcAft>
              <a:buFont typeface="Courier New" panose="02070309020205020404" pitchFamily="49" charset="0"/>
              <a:buChar char="o"/>
            </a:pPr>
            <a:r>
              <a:rPr lang="en-GB" altLang="ja-JP" sz="9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Case 1-4 for D1T1-B</a:t>
            </a:r>
            <a:endParaRPr lang="ja-JP" altLang="ja-JP" sz="900" dirty="0">
              <a:effectLst/>
              <a:latin typeface="Times New Roman" panose="02020603050405020304" pitchFamily="18" charset="0"/>
              <a:ea typeface="DengXian" panose="02010600030101010101" pitchFamily="2" charset="-122"/>
            </a:endParaRPr>
          </a:p>
          <a:p>
            <a:pPr marL="342900" lvl="0" indent="-342900" hangingPunct="0">
              <a:spcAft>
                <a:spcPts val="900"/>
              </a:spcAft>
              <a:buFont typeface="+mj-lt"/>
              <a:buAutoNum type="alphaUcPeriod"/>
            </a:pPr>
            <a:r>
              <a:rPr lang="en-US" altLang="ja-JP" sz="9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Proximity determination via Solution 1 in TR 38.769 only.</a:t>
            </a:r>
            <a:endParaRPr lang="ja-JP" altLang="ja-JP" sz="900" dirty="0">
              <a:effectLst/>
              <a:latin typeface="Times New Roman" panose="02020603050405020304" pitchFamily="18" charset="0"/>
              <a:ea typeface="DengXian" panose="02010600030101010101" pitchFamily="2" charset="-122"/>
            </a:endParaRPr>
          </a:p>
          <a:p>
            <a:pPr marL="342900" lvl="0" indent="-342900" hangingPunct="0">
              <a:spcAft>
                <a:spcPts val="900"/>
              </a:spcAft>
              <a:buFont typeface="+mj-lt"/>
              <a:buAutoNum type="alphaUcPeriod"/>
            </a:pPr>
            <a:r>
              <a:rPr lang="en-GB" altLang="ja-JP" sz="900" dirty="0">
                <a:effectLst/>
                <a:latin typeface="Times New Roman" panose="02020603050405020304" pitchFamily="18" charset="0"/>
                <a:ea typeface="DengXian" panose="02010600030101010101" pitchFamily="2" charset="-122"/>
              </a:rPr>
              <a:t>Device (un)availability via Direction 1 in TR 38.769 only.</a:t>
            </a:r>
            <a:endParaRPr lang="ja-JP" altLang="ja-JP" sz="900" dirty="0">
              <a:effectLst/>
              <a:latin typeface="Times New Roman" panose="02020603050405020304" pitchFamily="18" charset="0"/>
              <a:ea typeface="DengXian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3047524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142AA0E-D0D3-2B92-1FEA-D40E8A6DDA6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75B93360-A919-01C6-8D3C-C766E3ACB5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/>
              <a:t>Approved work plan in Rel-20</a:t>
            </a:r>
            <a:endParaRPr kumimoji="1" lang="ja-JP" altLang="en-US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AA150B96-1DC5-E341-17F0-1BFA732B714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1925" y="714375"/>
            <a:ext cx="8685550" cy="3625608"/>
          </a:xfrm>
        </p:spPr>
        <p:txBody>
          <a:bodyPr/>
          <a:lstStyle/>
          <a:p>
            <a:r>
              <a:rPr lang="en-US" altLang="ja-JP" dirty="0">
                <a:solidFill>
                  <a:srgbClr val="000000"/>
                </a:solidFill>
                <a:latin typeface="+mj-lt"/>
                <a:ea typeface="Meiryo UI" panose="020B0604030504040204" pitchFamily="50" charset="-128"/>
              </a:rPr>
              <a:t>According to </a:t>
            </a:r>
            <a:r>
              <a:rPr lang="en-US" altLang="ja-JP" dirty="0"/>
              <a:t>RP-243280, the following work plan in Rel-20 A-IoT was approved for e</a:t>
            </a:r>
            <a:r>
              <a:rPr lang="en-US" altLang="ja-JP" dirty="0">
                <a:solidFill>
                  <a:srgbClr val="000000"/>
                </a:solidFill>
                <a:latin typeface="+mj-lt"/>
                <a:ea typeface="Meiryo UI" panose="020B0604030504040204" pitchFamily="50" charset="-128"/>
              </a:rPr>
              <a:t>nhancement from Rel-19 A-IoT.</a:t>
            </a:r>
          </a:p>
          <a:p>
            <a:endParaRPr lang="en-US" altLang="ja-JP" dirty="0">
              <a:solidFill>
                <a:srgbClr val="000000"/>
              </a:solidFill>
              <a:latin typeface="+mj-lt"/>
              <a:ea typeface="Meiryo UI" panose="020B0604030504040204" pitchFamily="50" charset="-128"/>
            </a:endParaRPr>
          </a:p>
          <a:p>
            <a:endParaRPr lang="en-US" altLang="ja-JP" dirty="0">
              <a:solidFill>
                <a:srgbClr val="000000"/>
              </a:solidFill>
              <a:latin typeface="+mj-lt"/>
              <a:ea typeface="Meiryo UI" panose="020B0604030504040204" pitchFamily="50" charset="-128"/>
            </a:endParaRPr>
          </a:p>
          <a:p>
            <a:endParaRPr lang="en-US" altLang="ja-JP" dirty="0">
              <a:solidFill>
                <a:srgbClr val="000000"/>
              </a:solidFill>
              <a:latin typeface="+mj-lt"/>
              <a:ea typeface="Meiryo UI" panose="020B0604030504040204" pitchFamily="50" charset="-128"/>
            </a:endParaRPr>
          </a:p>
          <a:p>
            <a:endParaRPr lang="en-US" altLang="ja-JP" dirty="0">
              <a:solidFill>
                <a:srgbClr val="000000"/>
              </a:solidFill>
              <a:latin typeface="+mj-lt"/>
              <a:ea typeface="Meiryo UI" panose="020B0604030504040204" pitchFamily="50" charset="-128"/>
            </a:endParaRPr>
          </a:p>
          <a:p>
            <a:endParaRPr lang="en-US" altLang="ja-JP" dirty="0">
              <a:solidFill>
                <a:srgbClr val="000000"/>
              </a:solidFill>
              <a:latin typeface="+mj-lt"/>
              <a:ea typeface="Meiryo UI" panose="020B0604030504040204" pitchFamily="50" charset="-128"/>
            </a:endParaRPr>
          </a:p>
          <a:p>
            <a:endParaRPr lang="en-US" altLang="ja-JP" dirty="0">
              <a:solidFill>
                <a:srgbClr val="000000"/>
              </a:solidFill>
              <a:latin typeface="+mj-lt"/>
              <a:ea typeface="Meiryo UI" panose="020B0604030504040204" pitchFamily="50" charset="-128"/>
            </a:endParaRPr>
          </a:p>
          <a:p>
            <a:endParaRPr lang="en-US" altLang="ja-JP" dirty="0">
              <a:solidFill>
                <a:srgbClr val="000000"/>
              </a:solidFill>
              <a:latin typeface="+mj-lt"/>
              <a:ea typeface="Meiryo UI" panose="020B0604030504040204" pitchFamily="50" charset="-128"/>
            </a:endParaRPr>
          </a:p>
          <a:p>
            <a:endParaRPr lang="en-US" altLang="ja-JP" dirty="0">
              <a:solidFill>
                <a:srgbClr val="000000"/>
              </a:solidFill>
              <a:latin typeface="+mj-lt"/>
              <a:ea typeface="Meiryo UI" panose="020B0604030504040204" pitchFamily="50" charset="-128"/>
            </a:endParaRPr>
          </a:p>
          <a:p>
            <a:endParaRPr lang="en-US" altLang="ja-JP" dirty="0">
              <a:solidFill>
                <a:srgbClr val="000000"/>
              </a:solidFill>
              <a:latin typeface="+mj-lt"/>
              <a:ea typeface="Meiryo UI" panose="020B0604030504040204" pitchFamily="50" charset="-128"/>
            </a:endParaRPr>
          </a:p>
          <a:p>
            <a:endParaRPr lang="en-US" altLang="ja-JP" dirty="0">
              <a:solidFill>
                <a:srgbClr val="000000"/>
              </a:solidFill>
              <a:latin typeface="+mj-lt"/>
              <a:ea typeface="Meiryo UI" panose="020B0604030504040204" pitchFamily="50" charset="-128"/>
            </a:endParaRPr>
          </a:p>
          <a:p>
            <a:endParaRPr lang="en-US" altLang="ja-JP" dirty="0">
              <a:solidFill>
                <a:srgbClr val="000000"/>
              </a:solidFill>
              <a:latin typeface="+mj-lt"/>
              <a:ea typeface="Meiryo UI" panose="020B0604030504040204" pitchFamily="50" charset="-128"/>
            </a:endParaRPr>
          </a:p>
          <a:p>
            <a:r>
              <a:rPr lang="en-US" altLang="ja-JP" dirty="0">
                <a:solidFill>
                  <a:srgbClr val="000000"/>
                </a:solidFill>
                <a:latin typeface="+mj-lt"/>
                <a:ea typeface="Meiryo UI" panose="020B0604030504040204" pitchFamily="50" charset="-128"/>
              </a:rPr>
              <a:t>Details and whether study phase is necessary or not for Rel-20 A-IoT should be further discussed.</a:t>
            </a:r>
            <a:endParaRPr lang="en-US" altLang="ja-JP" dirty="0">
              <a:solidFill>
                <a:srgbClr val="000000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A81ED5F4-1A77-938B-B8AC-772D060BB30F}"/>
              </a:ext>
            </a:extLst>
          </p:cNvPr>
          <p:cNvSpPr txBox="1"/>
          <p:nvPr/>
        </p:nvSpPr>
        <p:spPr>
          <a:xfrm>
            <a:off x="431540" y="1324672"/>
            <a:ext cx="8280920" cy="246221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defTabSz="685584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dirty="0">
                <a:solidFill>
                  <a:srgbClr val="1D1D1A"/>
                </a:solidFill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rPr>
              <a:t>Workplan for Rel-20:</a:t>
            </a:r>
          </a:p>
          <a:p>
            <a:pPr marL="685556" lvl="1" indent="-342763" defTabSz="685584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zh-CN" dirty="0">
                <a:solidFill>
                  <a:srgbClr val="1D1D1A"/>
                </a:solidFill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rPr>
              <a:t>Includes D2T2</a:t>
            </a:r>
          </a:p>
          <a:p>
            <a:pPr marL="685556" lvl="1" indent="-342763" defTabSz="685584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zh-CN" dirty="0">
                <a:solidFill>
                  <a:srgbClr val="1D1D1A"/>
                </a:solidFill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rPr>
              <a:t>Includes Device 2</a:t>
            </a:r>
          </a:p>
          <a:p>
            <a:pPr marL="685556" lvl="1" indent="-342763" defTabSz="685584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zh-CN" dirty="0">
                <a:solidFill>
                  <a:srgbClr val="1D1D1A"/>
                </a:solidFill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rPr>
              <a:t>A limited number of additional use cases, deployments, connectivity topologies, devices, traffic types in TR38.848 as a starting point</a:t>
            </a:r>
          </a:p>
          <a:p>
            <a:pPr marL="685556" lvl="1" indent="-342763" defTabSz="685584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zh-CN" dirty="0">
                <a:solidFill>
                  <a:srgbClr val="1D1D1A"/>
                </a:solidFill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rPr>
              <a:t>Note: work on D2T2, device 2 shall follow the Rel-19 study conclusions, and further down-selection of architecture options for topology 2 may be needed. For indoor use cases, deviations from Rel-19 study conclusion shall be well justified and agreed.</a:t>
            </a:r>
          </a:p>
          <a:p>
            <a:pPr marL="685556" lvl="1" indent="-342763" defTabSz="685584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zh-CN" dirty="0">
                <a:solidFill>
                  <a:srgbClr val="1D1D1A"/>
                </a:solidFill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rPr>
              <a:t>Details to be discussed at a later RAN plenary meeting, including the need for study phase.</a:t>
            </a:r>
          </a:p>
          <a:p>
            <a:pPr defTabSz="685584" fontAlgn="auto">
              <a:spcBef>
                <a:spcPts val="0"/>
              </a:spcBef>
              <a:spcAft>
                <a:spcPts val="0"/>
              </a:spcAft>
            </a:pPr>
            <a:endParaRPr lang="en-US" altLang="zh-CN" dirty="0">
              <a:solidFill>
                <a:srgbClr val="1D1D1A"/>
              </a:solidFill>
              <a:latin typeface="Calibri" panose="020F0502020204030204" pitchFamily="34" charset="0"/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pPr defTabSz="685584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dirty="0">
                <a:solidFill>
                  <a:srgbClr val="1D1D1A"/>
                </a:solidFill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rPr>
              <a:t>For both Rel-19 and Rel-20, co-ordination with SA2/3 is expected</a:t>
            </a:r>
          </a:p>
        </p:txBody>
      </p:sp>
    </p:spTree>
    <p:extLst>
      <p:ext uri="{BB962C8B-B14F-4D97-AF65-F5344CB8AC3E}">
        <p14:creationId xmlns:p14="http://schemas.microsoft.com/office/powerpoint/2010/main" val="325606795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08A4E8D-6FC1-256B-9209-9D660657ED7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B5FCEF07-4AE2-400E-35FD-25D9727695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/>
              <a:t>Ambient IoT in Rel-20</a:t>
            </a:r>
            <a:endParaRPr kumimoji="1" lang="ja-JP" altLang="en-US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BE5AEF28-C9F2-6CF0-1B8C-78D6D5040EE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1925" y="714375"/>
            <a:ext cx="8820150" cy="3924151"/>
          </a:xfrm>
        </p:spPr>
        <p:txBody>
          <a:bodyPr/>
          <a:lstStyle/>
          <a:p>
            <a:r>
              <a:rPr lang="en-US" altLang="ja-JP" b="1" dirty="0">
                <a:solidFill>
                  <a:srgbClr val="000000"/>
                </a:solidFill>
                <a:latin typeface="+mj-lt"/>
                <a:ea typeface="Meiryo UI" panose="020B0604030504040204" pitchFamily="50" charset="-128"/>
              </a:rPr>
              <a:t>Deployment scenario</a:t>
            </a:r>
          </a:p>
          <a:p>
            <a:pPr lvl="1"/>
            <a:r>
              <a:rPr lang="en-US" altLang="ja-JP" sz="1200" dirty="0">
                <a:solidFill>
                  <a:srgbClr val="000000"/>
                </a:solidFill>
                <a:latin typeface="+mj-lt"/>
                <a:ea typeface="Meiryo UI" panose="020B0604030504040204" pitchFamily="50" charset="-128"/>
              </a:rPr>
              <a:t>In Rel-19, it focuses on device indoor scenario with inventory and command use cases.</a:t>
            </a:r>
          </a:p>
          <a:p>
            <a:pPr lvl="1"/>
            <a:r>
              <a:rPr lang="en-US" altLang="ja-JP" sz="1200" dirty="0">
                <a:solidFill>
                  <a:srgbClr val="000000"/>
                </a:solidFill>
                <a:latin typeface="+mj-lt"/>
                <a:ea typeface="Meiryo UI" panose="020B0604030504040204" pitchFamily="50" charset="-128"/>
              </a:rPr>
              <a:t>Extension for outdoor scenario is more attractive to enlarge the use case and market of A-IoT.</a:t>
            </a:r>
          </a:p>
          <a:p>
            <a:pPr lvl="1"/>
            <a:r>
              <a:rPr lang="en-US" altLang="ja-JP" sz="1200" b="1" dirty="0">
                <a:solidFill>
                  <a:srgbClr val="000000"/>
                </a:solidFill>
                <a:latin typeface="+mj-lt"/>
                <a:ea typeface="Meiryo UI" panose="020B0604030504040204" pitchFamily="50" charset="-128"/>
              </a:rPr>
              <a:t>Proposal:</a:t>
            </a:r>
            <a:r>
              <a:rPr lang="en-US" altLang="ja-JP" sz="1200" dirty="0">
                <a:solidFill>
                  <a:srgbClr val="000000"/>
                </a:solidFill>
                <a:latin typeface="+mj-lt"/>
                <a:ea typeface="Meiryo UI" panose="020B0604030504040204" pitchFamily="50" charset="-128"/>
              </a:rPr>
              <a:t> Support device outdoor scenario, i.e., deployment scenario 4 in TR38.848, for A-IoT in Rel-20.</a:t>
            </a:r>
          </a:p>
          <a:p>
            <a:pPr lvl="2"/>
            <a:r>
              <a:rPr lang="en-US" altLang="ja-JP" sz="1050" dirty="0">
                <a:solidFill>
                  <a:srgbClr val="000000"/>
                </a:solidFill>
                <a:latin typeface="+mj-lt"/>
                <a:ea typeface="Meiryo UI" panose="020B0604030504040204" pitchFamily="50" charset="-128"/>
              </a:rPr>
              <a:t>Targeting the equivalent coverage as legacy NR.</a:t>
            </a:r>
          </a:p>
          <a:p>
            <a:pPr lvl="2"/>
            <a:r>
              <a:rPr lang="en-US" altLang="ja-JP" sz="1050" dirty="0">
                <a:solidFill>
                  <a:srgbClr val="000000"/>
                </a:solidFill>
                <a:latin typeface="+mj-lt"/>
                <a:ea typeface="Meiryo UI" panose="020B0604030504040204" pitchFamily="50" charset="-128"/>
              </a:rPr>
              <a:t>Legacy NR BS and A-IoT reader can </a:t>
            </a:r>
            <a:r>
              <a:rPr lang="en-US" altLang="ja-JP" sz="1050">
                <a:solidFill>
                  <a:srgbClr val="000000"/>
                </a:solidFill>
                <a:latin typeface="+mj-lt"/>
                <a:ea typeface="Meiryo UI" panose="020B0604030504040204" pitchFamily="50" charset="-128"/>
              </a:rPr>
              <a:t>be co-located</a:t>
            </a:r>
            <a:endParaRPr lang="en-US" altLang="ja-JP" b="1" dirty="0">
              <a:solidFill>
                <a:srgbClr val="000000"/>
              </a:solidFill>
              <a:latin typeface="+mj-lt"/>
              <a:ea typeface="Meiryo UI" panose="020B0604030504040204" pitchFamily="50" charset="-128"/>
            </a:endParaRPr>
          </a:p>
          <a:p>
            <a:r>
              <a:rPr lang="en-US" altLang="ja-JP" b="1" dirty="0">
                <a:solidFill>
                  <a:srgbClr val="000000"/>
                </a:solidFill>
                <a:latin typeface="+mj-lt"/>
                <a:ea typeface="Meiryo UI" panose="020B0604030504040204" pitchFamily="50" charset="-128"/>
              </a:rPr>
              <a:t>Topology</a:t>
            </a:r>
          </a:p>
          <a:p>
            <a:pPr lvl="1"/>
            <a:r>
              <a:rPr lang="en-US" altLang="ja-JP" sz="1200" dirty="0">
                <a:solidFill>
                  <a:srgbClr val="000000"/>
                </a:solidFill>
                <a:latin typeface="+mj-lt"/>
                <a:ea typeface="Meiryo UI" panose="020B0604030504040204" pitchFamily="50" charset="-128"/>
              </a:rPr>
              <a:t>For device indoor scenario, D1T1 is supported in Rel-19 and D2T2 is noted in TR-243280 for Rel-20.</a:t>
            </a:r>
          </a:p>
          <a:p>
            <a:pPr lvl="1"/>
            <a:r>
              <a:rPr lang="en-US" altLang="ja-JP" sz="1200" dirty="0">
                <a:solidFill>
                  <a:srgbClr val="000000"/>
                </a:solidFill>
                <a:latin typeface="+mj-lt"/>
                <a:ea typeface="Meiryo UI" panose="020B0604030504040204" pitchFamily="50" charset="-128"/>
              </a:rPr>
              <a:t>For device outdoor scenario, at least D4T1 should be studied. In addition, D4T2 can be considered for coverage extension.</a:t>
            </a:r>
          </a:p>
          <a:p>
            <a:pPr lvl="1"/>
            <a:r>
              <a:rPr lang="en-US" altLang="ja-JP" sz="1200" b="1" dirty="0">
                <a:solidFill>
                  <a:srgbClr val="000000"/>
                </a:solidFill>
                <a:latin typeface="+mj-lt"/>
                <a:ea typeface="Meiryo UI" panose="020B0604030504040204" pitchFamily="50" charset="-128"/>
              </a:rPr>
              <a:t>Proposal:</a:t>
            </a:r>
            <a:r>
              <a:rPr lang="en-US" altLang="ja-JP" sz="1200" dirty="0">
                <a:solidFill>
                  <a:srgbClr val="000000"/>
                </a:solidFill>
                <a:latin typeface="+mj-lt"/>
                <a:ea typeface="Meiryo UI" panose="020B0604030504040204" pitchFamily="50" charset="-128"/>
              </a:rPr>
              <a:t> Support at least D4T1 for outdoor scenario in Rel-20.</a:t>
            </a:r>
          </a:p>
          <a:p>
            <a:pPr lvl="2"/>
            <a:r>
              <a:rPr lang="en-US" altLang="ja-JP" sz="1050" dirty="0">
                <a:solidFill>
                  <a:srgbClr val="000000"/>
                </a:solidFill>
                <a:latin typeface="+mj-lt"/>
                <a:ea typeface="Meiryo UI" panose="020B0604030504040204" pitchFamily="50" charset="-128"/>
              </a:rPr>
              <a:t>FFS: D4T2</a:t>
            </a:r>
            <a:endParaRPr lang="en-US" altLang="ja-JP" b="1" dirty="0">
              <a:solidFill>
                <a:srgbClr val="000000"/>
              </a:solidFill>
              <a:latin typeface="+mj-lt"/>
              <a:ea typeface="Meiryo UI" panose="020B0604030504040204" pitchFamily="50" charset="-128"/>
            </a:endParaRPr>
          </a:p>
          <a:p>
            <a:r>
              <a:rPr lang="en-US" altLang="ja-JP" b="1" dirty="0">
                <a:solidFill>
                  <a:srgbClr val="000000"/>
                </a:solidFill>
                <a:latin typeface="+mj-lt"/>
                <a:ea typeface="Meiryo UI" panose="020B0604030504040204" pitchFamily="50" charset="-128"/>
              </a:rPr>
              <a:t>Device type</a:t>
            </a:r>
          </a:p>
          <a:p>
            <a:pPr lvl="1"/>
            <a:r>
              <a:rPr lang="en-US" altLang="ja-JP" sz="1200" dirty="0">
                <a:solidFill>
                  <a:srgbClr val="000000"/>
                </a:solidFill>
                <a:latin typeface="+mj-lt"/>
                <a:ea typeface="Meiryo UI" panose="020B0604030504040204" pitchFamily="50" charset="-128"/>
              </a:rPr>
              <a:t>In TR-243280, it is noted to support device 2 in TR38.769 in Rel-20.</a:t>
            </a:r>
          </a:p>
          <a:p>
            <a:pPr lvl="1"/>
            <a:r>
              <a:rPr lang="en-US" altLang="ja-JP" sz="1200" dirty="0">
                <a:solidFill>
                  <a:srgbClr val="000000"/>
                </a:solidFill>
                <a:latin typeface="+mj-lt"/>
                <a:ea typeface="Meiryo UI" panose="020B0604030504040204" pitchFamily="50" charset="-128"/>
              </a:rPr>
              <a:t>For outdoor scenario, device 2b can be the baseline for coverage evaluation.</a:t>
            </a:r>
          </a:p>
          <a:p>
            <a:pPr lvl="2"/>
            <a:r>
              <a:rPr lang="en-US" altLang="ja-JP" sz="1000" dirty="0">
                <a:solidFill>
                  <a:srgbClr val="000000"/>
                </a:solidFill>
                <a:latin typeface="+mj-lt"/>
                <a:ea typeface="Meiryo UI" panose="020B0604030504040204" pitchFamily="50" charset="-128"/>
              </a:rPr>
              <a:t>According to the coverage evaluation in Rel-19 SI in RAN1, hundreds or a few thousands meter distance can be achievable by device 2b while it is challenging by device 2a which requires externally generated CW.</a:t>
            </a:r>
          </a:p>
          <a:p>
            <a:pPr lvl="1"/>
            <a:r>
              <a:rPr lang="en-US" altLang="ja-JP" sz="1200" b="1" dirty="0">
                <a:solidFill>
                  <a:srgbClr val="000000"/>
                </a:solidFill>
                <a:latin typeface="+mj-lt"/>
                <a:ea typeface="Meiryo UI" panose="020B0604030504040204" pitchFamily="50" charset="-128"/>
              </a:rPr>
              <a:t>Proposal:</a:t>
            </a:r>
            <a:r>
              <a:rPr lang="en-US" altLang="ja-JP" sz="1200" dirty="0">
                <a:solidFill>
                  <a:srgbClr val="000000"/>
                </a:solidFill>
                <a:latin typeface="+mj-lt"/>
                <a:ea typeface="Meiryo UI" panose="020B0604030504040204" pitchFamily="50" charset="-128"/>
              </a:rPr>
              <a:t> Study device 2b as baseline for coverage evaluation of outdoor scenario in Rel-20.</a:t>
            </a:r>
          </a:p>
          <a:p>
            <a:pPr lvl="2"/>
            <a:r>
              <a:rPr lang="en-US" altLang="ja-JP" sz="1000" dirty="0">
                <a:solidFill>
                  <a:srgbClr val="000000"/>
                </a:solidFill>
                <a:latin typeface="+mj-lt"/>
                <a:ea typeface="Meiryo UI" panose="020B0604030504040204" pitchFamily="50" charset="-128"/>
              </a:rPr>
              <a:t>Further study the additional device type to achieve the target coverage with practical parameters if necessary.</a:t>
            </a:r>
          </a:p>
        </p:txBody>
      </p:sp>
    </p:spTree>
    <p:extLst>
      <p:ext uri="{BB962C8B-B14F-4D97-AF65-F5344CB8AC3E}">
        <p14:creationId xmlns:p14="http://schemas.microsoft.com/office/powerpoint/2010/main" val="370166440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E56B9C9-2EE5-A1AB-74BC-AE9E0460715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8D80E01C-BE06-D93F-A037-2EBE73BCE2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/>
              <a:t>Ambient IoT in Rel-20</a:t>
            </a:r>
            <a:endParaRPr kumimoji="1" lang="ja-JP" altLang="en-US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1BD06116-A10F-9FB2-E50B-6E6F7AF5910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1925" y="714375"/>
            <a:ext cx="8820150" cy="4158061"/>
          </a:xfrm>
        </p:spPr>
        <p:txBody>
          <a:bodyPr/>
          <a:lstStyle/>
          <a:p>
            <a:r>
              <a:rPr lang="en-US" altLang="ja-JP" b="1" dirty="0">
                <a:solidFill>
                  <a:srgbClr val="000000"/>
                </a:solidFill>
                <a:latin typeface="+mj-lt"/>
                <a:ea typeface="Meiryo UI" panose="020B0604030504040204" pitchFamily="50" charset="-128"/>
              </a:rPr>
              <a:t>Use cases</a:t>
            </a:r>
          </a:p>
          <a:p>
            <a:pPr lvl="1"/>
            <a:r>
              <a:rPr lang="en-US" altLang="ja-JP" sz="1200" dirty="0">
                <a:solidFill>
                  <a:srgbClr val="000000"/>
                </a:solidFill>
                <a:latin typeface="+mj-lt"/>
                <a:ea typeface="Meiryo UI" panose="020B0604030504040204" pitchFamily="50" charset="-128"/>
              </a:rPr>
              <a:t>Use cases for outdoor scenario were studied and captured in TS22.840 and TR38.848.</a:t>
            </a:r>
          </a:p>
          <a:p>
            <a:pPr lvl="1"/>
            <a:r>
              <a:rPr lang="en-US" altLang="ja-JP" sz="1200" dirty="0">
                <a:solidFill>
                  <a:srgbClr val="000000"/>
                </a:solidFill>
                <a:latin typeface="+mj-lt"/>
                <a:ea typeface="Meiryo UI" panose="020B0604030504040204" pitchFamily="50" charset="-128"/>
              </a:rPr>
              <a:t>In addition to the use cases of inventory and command which are supported for indoor scenario in Rel-19, sensor use cases are interested especially for outdoor scenario.</a:t>
            </a:r>
          </a:p>
          <a:p>
            <a:pPr lvl="1"/>
            <a:r>
              <a:rPr lang="en-US" altLang="ja-JP" sz="1200" b="1" dirty="0">
                <a:solidFill>
                  <a:srgbClr val="000000"/>
                </a:solidFill>
                <a:latin typeface="+mj-lt"/>
                <a:ea typeface="Meiryo UI" panose="020B0604030504040204" pitchFamily="50" charset="-128"/>
              </a:rPr>
              <a:t>Proposal:</a:t>
            </a:r>
            <a:r>
              <a:rPr lang="en-US" altLang="ja-JP" sz="1200" dirty="0">
                <a:solidFill>
                  <a:srgbClr val="000000"/>
                </a:solidFill>
                <a:latin typeface="+mj-lt"/>
                <a:ea typeface="Meiryo UI" panose="020B0604030504040204" pitchFamily="50" charset="-128"/>
              </a:rPr>
              <a:t> Support at least rUC6 (sensors) in TR38.848 for outdoor scenario in Rel-20.</a:t>
            </a:r>
          </a:p>
          <a:p>
            <a:endParaRPr lang="en-US" altLang="ja-JP" b="1" dirty="0">
              <a:solidFill>
                <a:srgbClr val="000000"/>
              </a:solidFill>
              <a:latin typeface="+mj-lt"/>
              <a:ea typeface="Meiryo UI" panose="020B0604030504040204" pitchFamily="50" charset="-128"/>
            </a:endParaRPr>
          </a:p>
          <a:p>
            <a:r>
              <a:rPr lang="en-US" altLang="ja-JP" b="1" dirty="0">
                <a:solidFill>
                  <a:srgbClr val="000000"/>
                </a:solidFill>
                <a:latin typeface="+mj-lt"/>
                <a:ea typeface="Meiryo UI" panose="020B0604030504040204" pitchFamily="50" charset="-128"/>
              </a:rPr>
              <a:t>Traffic type</a:t>
            </a:r>
          </a:p>
          <a:p>
            <a:pPr lvl="1"/>
            <a:r>
              <a:rPr lang="en-US" altLang="ja-JP" sz="1200" dirty="0">
                <a:solidFill>
                  <a:srgbClr val="000000"/>
                </a:solidFill>
                <a:latin typeface="+mj-lt"/>
                <a:ea typeface="Meiryo UI" panose="020B0604030504040204" pitchFamily="50" charset="-128"/>
              </a:rPr>
              <a:t>In Rel-19, DT and DO-DTT traffic types are supported, i.e., D2R transmission is always triggered by reader.</a:t>
            </a:r>
          </a:p>
          <a:p>
            <a:pPr lvl="1"/>
            <a:r>
              <a:rPr lang="en-US" altLang="ja-JP" sz="1200" dirty="0">
                <a:solidFill>
                  <a:srgbClr val="000000"/>
                </a:solidFill>
                <a:latin typeface="+mj-lt"/>
                <a:ea typeface="Meiryo UI" panose="020B0604030504040204" pitchFamily="50" charset="-128"/>
              </a:rPr>
              <a:t>To support use cases of sensors, it is necessary to support DO-A traffic type.</a:t>
            </a:r>
          </a:p>
          <a:p>
            <a:pPr lvl="1"/>
            <a:r>
              <a:rPr lang="en-US" altLang="ja-JP" sz="1200" b="1" dirty="0">
                <a:solidFill>
                  <a:srgbClr val="000000"/>
                </a:solidFill>
                <a:latin typeface="+mj-lt"/>
                <a:ea typeface="Meiryo UI" panose="020B0604030504040204" pitchFamily="50" charset="-128"/>
              </a:rPr>
              <a:t>Proposal:</a:t>
            </a:r>
            <a:r>
              <a:rPr lang="en-US" altLang="ja-JP" sz="1200" dirty="0">
                <a:solidFill>
                  <a:srgbClr val="000000"/>
                </a:solidFill>
                <a:latin typeface="+mj-lt"/>
                <a:ea typeface="Meiryo UI" panose="020B0604030504040204" pitchFamily="50" charset="-128"/>
              </a:rPr>
              <a:t> Support DO-A traffic at least for outdoor scenario in Rel-20.</a:t>
            </a:r>
            <a:endParaRPr lang="en-US" altLang="ja-JP" b="1" dirty="0">
              <a:solidFill>
                <a:srgbClr val="000000"/>
              </a:solidFill>
              <a:latin typeface="+mj-lt"/>
              <a:ea typeface="Meiryo UI" panose="020B0604030504040204" pitchFamily="50" charset="-128"/>
            </a:endParaRPr>
          </a:p>
          <a:p>
            <a:endParaRPr lang="en-US" altLang="ja-JP" b="1" dirty="0">
              <a:solidFill>
                <a:srgbClr val="000000"/>
              </a:solidFill>
              <a:latin typeface="+mj-lt"/>
              <a:ea typeface="Meiryo UI" panose="020B0604030504040204" pitchFamily="50" charset="-128"/>
            </a:endParaRPr>
          </a:p>
          <a:p>
            <a:r>
              <a:rPr lang="en-US" altLang="ja-JP" b="1" dirty="0">
                <a:solidFill>
                  <a:srgbClr val="000000"/>
                </a:solidFill>
                <a:latin typeface="+mj-lt"/>
                <a:ea typeface="Meiryo UI" panose="020B0604030504040204" pitchFamily="50" charset="-128"/>
              </a:rPr>
              <a:t>Device (un)availability</a:t>
            </a:r>
          </a:p>
          <a:p>
            <a:pPr lvl="1"/>
            <a:r>
              <a:rPr lang="en-US" altLang="ja-JP" sz="1200" dirty="0">
                <a:solidFill>
                  <a:srgbClr val="000000"/>
                </a:solidFill>
                <a:latin typeface="+mj-lt"/>
                <a:ea typeface="Meiryo UI" panose="020B0604030504040204" pitchFamily="50" charset="-128"/>
              </a:rPr>
              <a:t>In Rel-19, only direction 1 in TR38.769 is assumed for device (un)availability.</a:t>
            </a:r>
          </a:p>
          <a:p>
            <a:pPr lvl="1"/>
            <a:r>
              <a:rPr lang="en-US" altLang="ja-JP" sz="1200" dirty="0">
                <a:solidFill>
                  <a:srgbClr val="000000"/>
                </a:solidFill>
                <a:latin typeface="+mj-lt"/>
                <a:ea typeface="Meiryo UI" panose="020B0604030504040204" pitchFamily="50" charset="-128"/>
              </a:rPr>
              <a:t>Given that the peak power consumption on device 2 is much larger than that for device 1, sustainable operation time for device 2 is expected to be shorter than that for device 1. </a:t>
            </a:r>
          </a:p>
          <a:p>
            <a:pPr lvl="2"/>
            <a:r>
              <a:rPr lang="en-US" altLang="ja-JP" sz="1050" dirty="0">
                <a:solidFill>
                  <a:srgbClr val="000000"/>
                </a:solidFill>
                <a:latin typeface="+mj-lt"/>
                <a:ea typeface="Meiryo UI" panose="020B0604030504040204" pitchFamily="50" charset="-128"/>
              </a:rPr>
              <a:t>It is essential for reader to be aware of the device (un)availability considering the short sustainable operation time for device 2.</a:t>
            </a:r>
          </a:p>
          <a:p>
            <a:pPr lvl="1"/>
            <a:r>
              <a:rPr lang="en-US" altLang="ja-JP" sz="1200" b="1" dirty="0">
                <a:solidFill>
                  <a:srgbClr val="000000"/>
                </a:solidFill>
                <a:latin typeface="+mj-lt"/>
                <a:ea typeface="Meiryo UI" panose="020B0604030504040204" pitchFamily="50" charset="-128"/>
              </a:rPr>
              <a:t>Proposal:</a:t>
            </a:r>
            <a:r>
              <a:rPr lang="en-US" altLang="ja-JP" sz="1200" dirty="0">
                <a:solidFill>
                  <a:srgbClr val="000000"/>
                </a:solidFill>
                <a:latin typeface="+mj-lt"/>
                <a:ea typeface="Meiryo UI" panose="020B0604030504040204" pitchFamily="50" charset="-128"/>
              </a:rPr>
              <a:t> Support direction 2 in TR38.769 for device (un)availability at least for device 2 in Rel-20.</a:t>
            </a:r>
          </a:p>
          <a:p>
            <a:endParaRPr lang="en-US" altLang="ja-JP" dirty="0">
              <a:solidFill>
                <a:srgbClr val="000000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86109739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45C1E0F-339F-1911-A13E-9E1435A6F2E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490CBC7A-B521-658D-225D-EB6713D3A9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/>
              <a:t>Ambient IoT in Rel-20</a:t>
            </a:r>
            <a:endParaRPr kumimoji="1" lang="ja-JP" altLang="en-US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35081E07-935F-73F4-B1BF-84ABCD50255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1925" y="714375"/>
            <a:ext cx="8820150" cy="3594830"/>
          </a:xfrm>
        </p:spPr>
        <p:txBody>
          <a:bodyPr/>
          <a:lstStyle/>
          <a:p>
            <a:r>
              <a:rPr lang="en-US" altLang="ja-JP" b="1" dirty="0">
                <a:solidFill>
                  <a:srgbClr val="000000"/>
                </a:solidFill>
                <a:latin typeface="+mj-lt"/>
                <a:ea typeface="Meiryo UI" panose="020B0604030504040204" pitchFamily="50" charset="-128"/>
              </a:rPr>
              <a:t>RAN2/3 aspects</a:t>
            </a:r>
          </a:p>
          <a:p>
            <a:pPr lvl="1"/>
            <a:r>
              <a:rPr lang="en-US" altLang="ja-JP" sz="1200" dirty="0">
                <a:solidFill>
                  <a:srgbClr val="000000"/>
                </a:solidFill>
                <a:latin typeface="+mj-lt"/>
                <a:ea typeface="Meiryo UI" panose="020B0604030504040204" pitchFamily="50" charset="-128"/>
              </a:rPr>
              <a:t>Architecture/protocol stack option</a:t>
            </a:r>
          </a:p>
          <a:p>
            <a:pPr lvl="2"/>
            <a:r>
              <a:rPr lang="en-US" altLang="ja-JP" sz="1000" dirty="0">
                <a:solidFill>
                  <a:srgbClr val="000000"/>
                </a:solidFill>
                <a:latin typeface="+mj-lt"/>
                <a:ea typeface="Meiryo UI" panose="020B0604030504040204" pitchFamily="50" charset="-128"/>
              </a:rPr>
              <a:t>RRC based solution is prioritized since it can reuse NGAP indications between AIOTF and gNB introduced in Rel-19.</a:t>
            </a:r>
          </a:p>
          <a:p>
            <a:pPr lvl="2"/>
            <a:r>
              <a:rPr lang="en-US" altLang="ja-JP" sz="1000" dirty="0">
                <a:solidFill>
                  <a:srgbClr val="000000"/>
                </a:solidFill>
                <a:latin typeface="+mj-lt"/>
                <a:ea typeface="Meiryo UI" panose="020B0604030504040204" pitchFamily="50" charset="-128"/>
              </a:rPr>
              <a:t>In addition, NAS based or UP based solution can be supported up to SA decision. (But RAN impact is FFS.)</a:t>
            </a:r>
          </a:p>
          <a:p>
            <a:pPr lvl="1"/>
            <a:r>
              <a:rPr lang="en-US" altLang="ja-JP" sz="1200" dirty="0">
                <a:solidFill>
                  <a:srgbClr val="000000"/>
                </a:solidFill>
                <a:latin typeface="+mj-lt"/>
                <a:ea typeface="Meiryo UI" panose="020B0604030504040204" pitchFamily="50" charset="-128"/>
              </a:rPr>
              <a:t>AIoT air interface</a:t>
            </a:r>
          </a:p>
          <a:p>
            <a:pPr lvl="2"/>
            <a:r>
              <a:rPr lang="en-US" altLang="ja-JP" sz="1000" dirty="0">
                <a:solidFill>
                  <a:srgbClr val="000000"/>
                </a:solidFill>
                <a:latin typeface="+mj-lt"/>
                <a:ea typeface="Meiryo UI" panose="020B0604030504040204" pitchFamily="50" charset="-128"/>
              </a:rPr>
              <a:t>Rel-19 is a baseline.</a:t>
            </a:r>
          </a:p>
          <a:p>
            <a:pPr lvl="2"/>
            <a:r>
              <a:rPr lang="en-US" altLang="ja-JP" sz="1000" dirty="0">
                <a:solidFill>
                  <a:srgbClr val="000000"/>
                </a:solidFill>
                <a:latin typeface="+mj-lt"/>
                <a:ea typeface="Meiryo UI" panose="020B0604030504040204" pitchFamily="50" charset="-128"/>
              </a:rPr>
              <a:t>Device 2 specific functionality (e.g., energy status reporting) can be in Rel-20 scope.</a:t>
            </a:r>
          </a:p>
          <a:p>
            <a:pPr lvl="1"/>
            <a:r>
              <a:rPr lang="en-US" altLang="ja-JP" sz="1200" dirty="0">
                <a:solidFill>
                  <a:srgbClr val="000000"/>
                </a:solidFill>
                <a:latin typeface="+mj-lt"/>
                <a:ea typeface="Meiryo UI" panose="020B0604030504040204" pitchFamily="50" charset="-128"/>
              </a:rPr>
              <a:t>Uu interface</a:t>
            </a:r>
          </a:p>
          <a:p>
            <a:pPr lvl="2"/>
            <a:r>
              <a:rPr lang="en-US" altLang="ja-JP" sz="1000" dirty="0">
                <a:solidFill>
                  <a:srgbClr val="000000"/>
                </a:solidFill>
                <a:latin typeface="+mj-lt"/>
                <a:ea typeface="Meiryo UI" panose="020B0604030504040204" pitchFamily="50" charset="-128"/>
              </a:rPr>
              <a:t>RRC configurations of AIoT reader functionalities.</a:t>
            </a:r>
          </a:p>
          <a:p>
            <a:pPr lvl="2"/>
            <a:r>
              <a:rPr lang="en-US" altLang="ja-JP" sz="1000" dirty="0">
                <a:solidFill>
                  <a:srgbClr val="000000"/>
                </a:solidFill>
                <a:latin typeface="+mj-lt"/>
                <a:ea typeface="Meiryo UI" panose="020B0604030504040204" pitchFamily="50" charset="-128"/>
              </a:rPr>
              <a:t>UE capabilities for intermediate UE.</a:t>
            </a:r>
          </a:p>
          <a:p>
            <a:pPr lvl="2"/>
            <a:r>
              <a:rPr lang="en-US" altLang="ja-JP" sz="1000" dirty="0">
                <a:solidFill>
                  <a:srgbClr val="000000"/>
                </a:solidFill>
                <a:latin typeface="+mj-lt"/>
                <a:ea typeface="Meiryo UI" panose="020B0604030504040204" pitchFamily="50" charset="-128"/>
              </a:rPr>
              <a:t>Intermediate UE is in CONNECTED state. Open to discuss whether to support temporary out of connection condition.</a:t>
            </a:r>
          </a:p>
          <a:p>
            <a:pPr lvl="1"/>
            <a:endParaRPr lang="en-US" altLang="ja-JP" sz="1200" dirty="0">
              <a:solidFill>
                <a:srgbClr val="000000"/>
              </a:solidFill>
              <a:latin typeface="+mj-lt"/>
              <a:ea typeface="Meiryo UI" panose="020B0604030504040204" pitchFamily="50" charset="-128"/>
            </a:endParaRPr>
          </a:p>
          <a:p>
            <a:pPr lvl="1"/>
            <a:r>
              <a:rPr lang="en-US" altLang="ja-JP" sz="1200" b="1" dirty="0">
                <a:solidFill>
                  <a:srgbClr val="000000"/>
                </a:solidFill>
                <a:latin typeface="+mj-lt"/>
                <a:ea typeface="Meiryo UI" panose="020B0604030504040204" pitchFamily="50" charset="-128"/>
              </a:rPr>
              <a:t>Proposal</a:t>
            </a:r>
            <a:r>
              <a:rPr lang="en-US" altLang="ja-JP" sz="1200" dirty="0">
                <a:solidFill>
                  <a:srgbClr val="000000"/>
                </a:solidFill>
                <a:latin typeface="+mj-lt"/>
                <a:ea typeface="Meiryo UI" panose="020B0604030504040204" pitchFamily="50" charset="-128"/>
              </a:rPr>
              <a:t>: Support RRC based solution for Topology 2.</a:t>
            </a:r>
          </a:p>
          <a:p>
            <a:pPr lvl="1"/>
            <a:r>
              <a:rPr lang="en-US" altLang="ja-JP" sz="1200" b="1" dirty="0">
                <a:solidFill>
                  <a:srgbClr val="000000"/>
                </a:solidFill>
                <a:latin typeface="+mj-lt"/>
                <a:ea typeface="Meiryo UI" panose="020B0604030504040204" pitchFamily="50" charset="-128"/>
              </a:rPr>
              <a:t>Proposal</a:t>
            </a:r>
            <a:r>
              <a:rPr lang="en-US" altLang="ja-JP" sz="1200" dirty="0">
                <a:solidFill>
                  <a:srgbClr val="000000"/>
                </a:solidFill>
                <a:latin typeface="+mj-lt"/>
                <a:ea typeface="Meiryo UI" panose="020B0604030504040204" pitchFamily="50" charset="-128"/>
              </a:rPr>
              <a:t>: Support device 2 specific functionalities (e.g., energy status reporting) if needed.</a:t>
            </a:r>
          </a:p>
          <a:p>
            <a:pPr lvl="1"/>
            <a:r>
              <a:rPr lang="en-US" altLang="ja-JP" sz="1200" b="1" dirty="0">
                <a:solidFill>
                  <a:srgbClr val="000000"/>
                </a:solidFill>
                <a:latin typeface="+mj-lt"/>
                <a:ea typeface="Meiryo UI" panose="020B0604030504040204" pitchFamily="50" charset="-128"/>
              </a:rPr>
              <a:t>Proposal</a:t>
            </a:r>
            <a:r>
              <a:rPr lang="en-US" altLang="ja-JP" sz="1200" dirty="0">
                <a:solidFill>
                  <a:srgbClr val="000000"/>
                </a:solidFill>
                <a:latin typeface="+mj-lt"/>
                <a:ea typeface="Meiryo UI" panose="020B0604030504040204" pitchFamily="50" charset="-128"/>
              </a:rPr>
              <a:t>: Support RRC configurations and UE capabilities of AIoT reader functionalities.</a:t>
            </a:r>
          </a:p>
          <a:p>
            <a:pPr lvl="2"/>
            <a:endParaRPr lang="en-US" altLang="ja-JP" sz="1000" dirty="0">
              <a:solidFill>
                <a:srgbClr val="000000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lvl="1"/>
            <a:endParaRPr lang="en-US" altLang="ja-JP" sz="1200" dirty="0">
              <a:solidFill>
                <a:srgbClr val="000000"/>
              </a:solidFill>
              <a:latin typeface="+mj-lt"/>
              <a:ea typeface="Meiryo UI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60333343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D65F37D-72AD-8FC2-53D8-D7E3887FA9B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E9DD1F7B-DA1C-7BA5-1291-85DBAB1216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/>
              <a:t>Proposed scope for Ambient IoT in Rel-20</a:t>
            </a:r>
            <a:endParaRPr kumimoji="1" lang="ja-JP" altLang="en-US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144FDE1D-8BFE-DFF7-F19F-7C92F24D918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1925" y="714375"/>
            <a:ext cx="8820150" cy="1298817"/>
          </a:xfrm>
        </p:spPr>
        <p:txBody>
          <a:bodyPr/>
          <a:lstStyle/>
          <a:p>
            <a:r>
              <a:rPr lang="en-US" altLang="ja-JP" b="1" dirty="0">
                <a:solidFill>
                  <a:srgbClr val="000000"/>
                </a:solidFill>
                <a:latin typeface="+mj-lt"/>
                <a:ea typeface="Meiryo UI" panose="020B0604030504040204" pitchFamily="50" charset="-128"/>
              </a:rPr>
              <a:t>Proposal: Study Item for outdoor scenario followed by Work Item in Rel-20.</a:t>
            </a:r>
          </a:p>
          <a:p>
            <a:pPr lvl="1"/>
            <a:r>
              <a:rPr lang="en-US" altLang="ja-JP" dirty="0">
                <a:solidFill>
                  <a:srgbClr val="000000"/>
                </a:solidFill>
                <a:latin typeface="+mj-lt"/>
                <a:ea typeface="Meiryo UI" panose="020B0604030504040204" pitchFamily="50" charset="-128"/>
              </a:rPr>
              <a:t>At least coverage and co-existence with legacy NR for outdoor scenario should be evaluated in the Study Item which requires at least 2Q.</a:t>
            </a:r>
          </a:p>
          <a:p>
            <a:pPr lvl="1"/>
            <a:r>
              <a:rPr lang="en-US" altLang="ja-JP" dirty="0">
                <a:solidFill>
                  <a:srgbClr val="000000"/>
                </a:solidFill>
                <a:latin typeface="+mj-lt"/>
                <a:ea typeface="Meiryo UI" panose="020B0604030504040204" pitchFamily="50" charset="-128"/>
              </a:rPr>
              <a:t>Potential general scope for the Study Item:</a:t>
            </a:r>
          </a:p>
          <a:p>
            <a:endParaRPr lang="en-US" altLang="ja-JP" dirty="0">
              <a:solidFill>
                <a:srgbClr val="000000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AAED5CBC-C826-F2E8-6B8E-DDA974ACBFA3}"/>
              </a:ext>
            </a:extLst>
          </p:cNvPr>
          <p:cNvSpPr txBox="1"/>
          <p:nvPr/>
        </p:nvSpPr>
        <p:spPr>
          <a:xfrm>
            <a:off x="791580" y="1823212"/>
            <a:ext cx="7560840" cy="205440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just" hangingPunct="0">
              <a:spcAft>
                <a:spcPts val="600"/>
              </a:spcAft>
            </a:pPr>
            <a:r>
              <a:rPr lang="en-US" altLang="ja-JP" sz="1000" u="sng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General Scope</a:t>
            </a:r>
            <a:endParaRPr lang="ja-JP" altLang="ja-JP" sz="1000" dirty="0">
              <a:effectLst/>
              <a:latin typeface="Times New Roman" panose="02020603050405020304" pitchFamily="18" charset="0"/>
              <a:ea typeface="DengXian" panose="02010600030101010101" pitchFamily="2" charset="-122"/>
            </a:endParaRPr>
          </a:p>
          <a:p>
            <a:pPr marL="342900" lvl="0" indent="-342900" algn="just" hangingPunct="0">
              <a:spcAft>
                <a:spcPts val="600"/>
              </a:spcAft>
              <a:buFont typeface="+mj-lt"/>
              <a:buAutoNum type="alphaUcPeriod"/>
            </a:pPr>
            <a:r>
              <a:rPr lang="en-US" altLang="ja-JP" sz="10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Ambient IoT device Type:</a:t>
            </a:r>
          </a:p>
          <a:p>
            <a:pPr lvl="1" algn="just" hangingPunct="0">
              <a:spcAft>
                <a:spcPts val="600"/>
              </a:spcAft>
            </a:pPr>
            <a:r>
              <a:rPr lang="en-US" altLang="ja-JP" sz="10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Device 2b as baseline: ≤ a few hundred µW peak power consumption has energy storage, initial sampling frequency offset (SFO) up to 10</a:t>
            </a:r>
            <a:r>
              <a:rPr lang="en-US" altLang="ja-JP" sz="1000" baseline="300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X</a:t>
            </a:r>
            <a:r>
              <a:rPr lang="en-US" altLang="ja-JP" sz="10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ppm, both R2D and/or D2R amplification in the device. The device’s D2R transmission is generated internally by the device.</a:t>
            </a:r>
          </a:p>
          <a:p>
            <a:pPr marL="342900" lvl="0" indent="-342900" hangingPunct="0">
              <a:spcAft>
                <a:spcPts val="900"/>
              </a:spcAft>
              <a:buFont typeface="+mj-lt"/>
              <a:buAutoNum type="alphaUcPeriod"/>
            </a:pPr>
            <a:r>
              <a:rPr lang="en-GB" altLang="ja-JP" sz="1000" dirty="0">
                <a:effectLst/>
                <a:latin typeface="Times New Roman" panose="02020603050405020304" pitchFamily="18" charset="0"/>
                <a:ea typeface="DengXian" panose="02010600030101010101" pitchFamily="2" charset="-122"/>
              </a:rPr>
              <a:t>At least Deployment scenario 4 with Topology 1. </a:t>
            </a:r>
            <a:endParaRPr lang="ja-JP" altLang="ja-JP" sz="1000" dirty="0">
              <a:effectLst/>
              <a:latin typeface="Times New Roman" panose="02020603050405020304" pitchFamily="18" charset="0"/>
              <a:ea typeface="DengXian" panose="02010600030101010101" pitchFamily="2" charset="-122"/>
            </a:endParaRPr>
          </a:p>
          <a:p>
            <a:pPr marL="342900" lvl="0" indent="-342900" algn="just" hangingPunct="0">
              <a:spcAft>
                <a:spcPts val="600"/>
              </a:spcAft>
              <a:buFont typeface="+mj-lt"/>
              <a:buAutoNum type="alphaUcPeriod"/>
            </a:pPr>
            <a:r>
              <a:rPr lang="en-US" altLang="ja-JP" sz="10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FR1 licensed spectrum in FDD, with R2D in DL spectrum and D2R</a:t>
            </a:r>
            <a:r>
              <a:rPr lang="en-GB" altLang="ja-JP" sz="10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en-US" altLang="ja-JP" sz="10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in UL spectrum.</a:t>
            </a:r>
            <a:endParaRPr lang="ja-JP" altLang="ja-JP" sz="1000" dirty="0">
              <a:effectLst/>
              <a:latin typeface="Times New Roman" panose="02020603050405020304" pitchFamily="18" charset="0"/>
              <a:ea typeface="DengXian" panose="02010600030101010101" pitchFamily="2" charset="-122"/>
            </a:endParaRPr>
          </a:p>
          <a:p>
            <a:pPr marL="342900" lvl="0" indent="-342900" algn="just" hangingPunct="0">
              <a:spcAft>
                <a:spcPts val="600"/>
              </a:spcAft>
              <a:buFont typeface="+mj-lt"/>
              <a:buAutoNum type="alphaUcPeriod"/>
            </a:pPr>
            <a:r>
              <a:rPr lang="en-US" altLang="ja-JP" sz="10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Spectrum deployment at least in-band to NR, with A-IoT BS located outdoor.</a:t>
            </a:r>
            <a:endParaRPr lang="ja-JP" altLang="ja-JP" sz="1000" dirty="0">
              <a:effectLst/>
              <a:latin typeface="Times New Roman" panose="02020603050405020304" pitchFamily="18" charset="0"/>
              <a:ea typeface="DengXian" panose="02010600030101010101" pitchFamily="2" charset="-122"/>
            </a:endParaRPr>
          </a:p>
          <a:p>
            <a:pPr marL="342900" lvl="0" indent="-342900" algn="just" hangingPunct="0">
              <a:spcAft>
                <a:spcPts val="600"/>
              </a:spcAft>
              <a:buFont typeface="+mj-lt"/>
              <a:buAutoNum type="alphaUcPeriod"/>
            </a:pPr>
            <a:r>
              <a:rPr lang="en-US" altLang="ja-JP" sz="10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Traffic types at least </a:t>
            </a:r>
            <a:r>
              <a:rPr lang="en-US" altLang="ja-JP" sz="1000" dirty="0">
                <a:latin typeface="Times New Roman" panose="02020603050405020304" pitchFamily="18" charset="0"/>
                <a:ea typeface="SimSun" panose="02010600030101010101" pitchFamily="2" charset="-122"/>
              </a:rPr>
              <a:t>DO-A</a:t>
            </a:r>
            <a:r>
              <a:rPr lang="en-US" altLang="ja-JP" sz="10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for rUC</a:t>
            </a:r>
            <a:r>
              <a:rPr lang="en-US" altLang="ja-JP" sz="1000" dirty="0">
                <a:latin typeface="Times New Roman" panose="02020603050405020304" pitchFamily="18" charset="0"/>
                <a:ea typeface="SimSun" panose="02010600030101010101" pitchFamily="2" charset="-122"/>
              </a:rPr>
              <a:t>6 (outdoor sensors)</a:t>
            </a:r>
            <a:r>
              <a:rPr lang="en-US" altLang="ja-JP" sz="10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.</a:t>
            </a:r>
            <a:r>
              <a:rPr lang="en-US" altLang="ja-JP" sz="8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endParaRPr lang="ja-JP" altLang="ja-JP" sz="1000" dirty="0">
              <a:effectLst/>
              <a:latin typeface="Times New Roman" panose="02020603050405020304" pitchFamily="18" charset="0"/>
              <a:ea typeface="DengXian" panose="02010600030101010101" pitchFamily="2" charset="-122"/>
            </a:endParaRPr>
          </a:p>
          <a:p>
            <a:pPr marL="342900" lvl="0" indent="-342900" hangingPunct="0">
              <a:spcAft>
                <a:spcPts val="900"/>
              </a:spcAft>
              <a:buFont typeface="+mj-lt"/>
              <a:buAutoNum type="alphaUcPeriod"/>
            </a:pPr>
            <a:r>
              <a:rPr lang="en-GB" altLang="ja-JP" sz="1000" dirty="0">
                <a:effectLst/>
                <a:latin typeface="Times New Roman" panose="02020603050405020304" pitchFamily="18" charset="0"/>
                <a:ea typeface="DengXian" panose="02010600030101010101" pitchFamily="2" charset="-122"/>
              </a:rPr>
              <a:t>Device (un)availability via Direction 2 in TR 38.769.</a:t>
            </a:r>
            <a:endParaRPr lang="ja-JP" altLang="ja-JP" sz="1000" dirty="0">
              <a:effectLst/>
              <a:latin typeface="Times New Roman" panose="02020603050405020304" pitchFamily="18" charset="0"/>
              <a:ea typeface="DengXian" panose="02010600030101010101" pitchFamily="2" charset="-122"/>
            </a:endParaRPr>
          </a:p>
        </p:txBody>
      </p:sp>
      <p:sp>
        <p:nvSpPr>
          <p:cNvPr id="4" name="コンテンツ プレースホルダー 2">
            <a:extLst>
              <a:ext uri="{FF2B5EF4-FFF2-40B4-BE49-F238E27FC236}">
                <a16:creationId xmlns:a16="http://schemas.microsoft.com/office/drawing/2014/main" id="{A69D6559-AE1A-8525-EB59-7E1147FC5CEA}"/>
              </a:ext>
            </a:extLst>
          </p:cNvPr>
          <p:cNvSpPr txBox="1">
            <a:spLocks/>
          </p:cNvSpPr>
          <p:nvPr/>
        </p:nvSpPr>
        <p:spPr bwMode="auto">
          <a:xfrm>
            <a:off x="161925" y="4056915"/>
            <a:ext cx="8820150" cy="5663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65113" indent="-2651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33"/>
              </a:buClr>
              <a:buFont typeface="Wingdings" pitchFamily="2" charset="2"/>
              <a:buChar char="n"/>
              <a:defRPr kumimoji="1" sz="14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44500" indent="-17938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33"/>
              </a:buClr>
              <a:buFont typeface="Arial" pitchFamily="34" charset="0"/>
              <a:buChar char="•"/>
              <a:defRPr kumimoji="1" sz="1400">
                <a:solidFill>
                  <a:schemeClr val="tx1"/>
                </a:solidFill>
                <a:latin typeface="Calibri" panose="020F0502020204030204" pitchFamily="34" charset="0"/>
                <a:ea typeface="+mn-ea"/>
              </a:defRPr>
            </a:lvl2pPr>
            <a:lvl3pPr marL="623888" indent="-1793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+mn-ea"/>
              </a:defRPr>
            </a:lvl3pPr>
            <a:lvl4pPr marL="803275" indent="-179388" algn="l" rtl="0" eaLnBrk="0" fontAlgn="base" hangingPunct="0">
              <a:spcBef>
                <a:spcPct val="20000"/>
              </a:spcBef>
              <a:spcAft>
                <a:spcPct val="0"/>
              </a:spcAft>
              <a:buFont typeface="Times New Roman" pitchFamily="18" charset="0"/>
              <a:buChar char="–"/>
              <a:defRPr kumimoji="1" sz="1100" i="0">
                <a:solidFill>
                  <a:schemeClr val="tx1"/>
                </a:solidFill>
                <a:latin typeface="Calibri" panose="020F0502020204030204" pitchFamily="34" charset="0"/>
                <a:ea typeface="+mn-ea"/>
              </a:defRPr>
            </a:lvl4pPr>
            <a:lvl5pPr marL="982663" indent="-179388" algn="l" rtl="0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ü"/>
              <a:defRPr kumimoji="1" sz="1050" i="0">
                <a:solidFill>
                  <a:schemeClr val="tx1"/>
                </a:solidFill>
                <a:latin typeface="Calibri" panose="020F0502020204030204" pitchFamily="34" charset="0"/>
                <a:ea typeface="+mn-ea"/>
              </a:defRPr>
            </a:lvl5pPr>
            <a:lvl6pPr marL="1217613" marR="0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 kumimoji="1" sz="1000">
                <a:solidFill>
                  <a:schemeClr val="tx1"/>
                </a:solidFill>
                <a:latin typeface="+mn-lt"/>
                <a:ea typeface="+mn-ea"/>
              </a:defRPr>
            </a:lvl6pPr>
            <a:lvl7pPr marL="1450975" indent="-228600" algn="l" rtl="0" fontAlgn="base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§"/>
              <a:defRPr kumimoji="1" sz="9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r>
              <a:rPr lang="en-US" altLang="ja-JP" kern="0" dirty="0">
                <a:solidFill>
                  <a:srgbClr val="000000"/>
                </a:solidFill>
                <a:latin typeface="+mj-lt"/>
                <a:ea typeface="Meiryo UI" panose="020B0604030504040204" pitchFamily="50" charset="-128"/>
              </a:rPr>
              <a:t>Note: Work Item for enhancements on indoor scenario, e.g., D2T2, device 2, can be considered in Rel-20 as well. </a:t>
            </a:r>
          </a:p>
          <a:p>
            <a:endParaRPr lang="en-US" altLang="ja-JP" kern="0" dirty="0">
              <a:solidFill>
                <a:srgbClr val="000000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16508248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5499377\OUT\tmp\01_corp_brandlogo_L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8324" y="2076696"/>
            <a:ext cx="4704580" cy="10267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AutoShape 2" descr="「NTT DOCOMO ロゴ」の画像検索結果"/>
          <p:cNvSpPr>
            <a:spLocks noChangeAspect="1" noChangeArrowheads="1"/>
          </p:cNvSpPr>
          <p:nvPr/>
        </p:nvSpPr>
        <p:spPr bwMode="auto">
          <a:xfrm>
            <a:off x="155575" y="-108346"/>
            <a:ext cx="30480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900"/>
          </a:p>
        </p:txBody>
      </p:sp>
      <p:sp>
        <p:nvSpPr>
          <p:cNvPr id="4" name="AutoShape 4" descr="「NTT DOCOMO ロゴ」の画像検索結果"/>
          <p:cNvSpPr>
            <a:spLocks noChangeAspect="1" noChangeArrowheads="1"/>
          </p:cNvSpPr>
          <p:nvPr/>
        </p:nvSpPr>
        <p:spPr bwMode="auto">
          <a:xfrm>
            <a:off x="307975" y="5955"/>
            <a:ext cx="30480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900"/>
          </a:p>
        </p:txBody>
      </p:sp>
    </p:spTree>
    <p:extLst>
      <p:ext uri="{BB962C8B-B14F-4D97-AF65-F5344CB8AC3E}">
        <p14:creationId xmlns:p14="http://schemas.microsoft.com/office/powerpoint/2010/main" val="1094345313"/>
      </p:ext>
    </p:extLst>
  </p:cSld>
  <p:clrMapOvr>
    <a:masterClrMapping/>
  </p:clrMapOvr>
</p:sld>
</file>

<file path=ppt/theme/theme1.xml><?xml version="1.0" encoding="utf-8"?>
<a:theme xmlns:a="http://schemas.openxmlformats.org/drawingml/2006/main" name="標準デザイン">
  <a:themeElements>
    <a:clrScheme name="ユーザー定義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FF0000"/>
      </a:accent1>
      <a:accent2>
        <a:srgbClr val="0000FF"/>
      </a:accent2>
      <a:accent3>
        <a:srgbClr val="FFFFCC"/>
      </a:accent3>
      <a:accent4>
        <a:srgbClr val="FFCCFF"/>
      </a:accent4>
      <a:accent5>
        <a:srgbClr val="E2FFFF"/>
      </a:accent5>
      <a:accent6>
        <a:srgbClr val="CC0033"/>
      </a:accent6>
      <a:hlink>
        <a:srgbClr val="0000FF"/>
      </a:hlink>
      <a:folHlink>
        <a:srgbClr val="7030A0"/>
      </a:folHlink>
    </a:clrScheme>
    <a:fontScheme name="Custom 1">
      <a:majorFont>
        <a:latin typeface="Calibri"/>
        <a:ea typeface="メイリオ"/>
        <a:cs typeface=""/>
      </a:majorFont>
      <a:minorFont>
        <a:latin typeface="Calibri"/>
        <a:ea typeface="メイリオ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12700">
          <a:solidFill>
            <a:schemeClr val="tx1"/>
          </a:solidFill>
        </a:ln>
      </a:spPr>
      <a:bodyPr rtlCol="0" anchor="ctr"/>
      <a:lstStyle>
        <a:defPPr algn="ctr">
          <a:defRPr dirty="0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defRPr dirty="0" smtClean="0">
            <a:latin typeface="+mn-lt"/>
            <a:ea typeface="+mn-ea"/>
          </a:defRPr>
        </a:defPPr>
      </a:lstStyle>
    </a:txDef>
  </a:objectDefaults>
  <a:extraClrSchemeLst>
    <a:extraClrScheme>
      <a:clrScheme name="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CFFFF"/>
        </a:accent1>
        <a:accent2>
          <a:srgbClr val="FF0000"/>
        </a:accent2>
        <a:accent3>
          <a:srgbClr val="FFFFFF"/>
        </a:accent3>
        <a:accent4>
          <a:srgbClr val="000000"/>
        </a:accent4>
        <a:accent5>
          <a:srgbClr val="E2FFFF"/>
        </a:accent5>
        <a:accent6>
          <a:srgbClr val="E70000"/>
        </a:accent6>
        <a:hlink>
          <a:srgbClr val="0000FF"/>
        </a:hlink>
        <a:folHlink>
          <a:srgbClr val="CC0033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テーマ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acd154b3-7606-44e7-99cd-55da7c898a00" xsi:nil="true"/>
    <lcf76f155ced4ddcb4097134ff3c332f xmlns="11c27790-e69e-4dc9-b240-2619c6daab48">
      <Terms xmlns="http://schemas.microsoft.com/office/infopath/2007/PartnerControls"/>
    </lcf76f155ced4ddcb4097134ff3c332f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ドキュメント" ma:contentTypeID="0x0101002DB48EE83D9310469D0C9D2B1A6D465F" ma:contentTypeVersion="15" ma:contentTypeDescription="新しいドキュメントを作成します。" ma:contentTypeScope="" ma:versionID="9e126c1050a9dc422aefac0e73a828e9">
  <xsd:schema xmlns:xsd="http://www.w3.org/2001/XMLSchema" xmlns:xs="http://www.w3.org/2001/XMLSchema" xmlns:p="http://schemas.microsoft.com/office/2006/metadata/properties" xmlns:ns2="11c27790-e69e-4dc9-b240-2619c6daab48" xmlns:ns3="acd154b3-7606-44e7-99cd-55da7c898a00" targetNamespace="http://schemas.microsoft.com/office/2006/metadata/properties" ma:root="true" ma:fieldsID="1cea24eb33ede304fe2fd9940e24c52e" ns2:_="" ns3:_="">
    <xsd:import namespace="11c27790-e69e-4dc9-b240-2619c6daab48"/>
    <xsd:import namespace="acd154b3-7606-44e7-99cd-55da7c898a00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LengthInSeconds" minOccurs="0"/>
                <xsd:element ref="ns2:MediaServiceObjectDetectorVersions" minOccurs="0"/>
                <xsd:element ref="ns3:SharedWithUsers" minOccurs="0"/>
                <xsd:element ref="ns3:SharedWithDetails" minOccurs="0"/>
                <xsd:element ref="ns2:MediaServiceSearchProperties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1c27790-e69e-4dc9-b240-2619c6daab4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lcf76f155ced4ddcb4097134ff3c332f" ma:index="11" nillable="true" ma:taxonomy="true" ma:internalName="lcf76f155ced4ddcb4097134ff3c332f" ma:taxonomyFieldName="MediaServiceImageTags" ma:displayName="画像タグ" ma:readOnly="false" ma:fieldId="{5cf76f15-5ced-4ddc-b409-7134ff3c332f}" ma:taxonomyMulti="true" ma:sspId="58bcffe4-a5d5-46f5-b606-a4128d66b0dc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6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17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bjectDetectorVersions" ma:index="18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1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Location" ma:index="22" nillable="true" ma:displayName="Location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cd154b3-7606-44e7-99cd-55da7c898a00" elementFormDefault="qualified">
    <xsd:import namespace="http://schemas.microsoft.com/office/2006/documentManagement/types"/>
    <xsd:import namespace="http://schemas.microsoft.com/office/infopath/2007/PartnerControls"/>
    <xsd:element name="TaxCatchAll" ma:index="12" nillable="true" ma:displayName="Taxonomy Catch All Column" ma:hidden="true" ma:list="{88e9c655-e452-4a31-820c-7cb6f9563e1e}" ma:internalName="TaxCatchAll" ma:showField="CatchAllData" ma:web="acd154b3-7606-44e7-99cd-55da7c898a00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9" nillable="true" ma:displayName="共有相手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共有相手の詳細情報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コンテンツ タイプ"/>
        <xsd:element ref="dc:title" minOccurs="0" maxOccurs="1" ma:index="4" ma:displayName="タイトル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F08518D2-2961-4ACF-9771-C5580B5590FB}">
  <ds:schemaRefs>
    <ds:schemaRef ds:uri="http://schemas.microsoft.com/office/2006/documentManagement/types"/>
    <ds:schemaRef ds:uri="11c27790-e69e-4dc9-b240-2619c6daab48"/>
    <ds:schemaRef ds:uri="acd154b3-7606-44e7-99cd-55da7c898a00"/>
    <ds:schemaRef ds:uri="http://purl.org/dc/elements/1.1/"/>
    <ds:schemaRef ds:uri="http://schemas.microsoft.com/office/infopath/2007/PartnerControls"/>
    <ds:schemaRef ds:uri="http://schemas.openxmlformats.org/package/2006/metadata/core-properties"/>
    <ds:schemaRef ds:uri="http://purl.org/dc/dcmitype/"/>
    <ds:schemaRef ds:uri="http://schemas.microsoft.com/office/2006/metadata/properties"/>
    <ds:schemaRef ds:uri="http://www.w3.org/XML/1998/namespace"/>
    <ds:schemaRef ds:uri="http://purl.org/dc/terms/"/>
  </ds:schemaRefs>
</ds:datastoreItem>
</file>

<file path=customXml/itemProps2.xml><?xml version="1.0" encoding="utf-8"?>
<ds:datastoreItem xmlns:ds="http://schemas.openxmlformats.org/officeDocument/2006/customXml" ds:itemID="{4EB34698-77FB-415E-BEB5-4367035F371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11c27790-e69e-4dc9-b240-2619c6daab48"/>
    <ds:schemaRef ds:uri="acd154b3-7606-44e7-99cd-55da7c898a00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B5B79F32-A723-4656-9141-9E41ACB045E4}">
  <ds:schemaRefs>
    <ds:schemaRef ds:uri="http://schemas.microsoft.com/sharepoint/v3/contenttype/forms"/>
  </ds:schemaRefs>
</ds:datastoreItem>
</file>

<file path=docMetadata/LabelInfo.xml><?xml version="1.0" encoding="utf-8"?>
<clbl:labelList xmlns:clbl="http://schemas.microsoft.com/office/2020/mipLabelMetadata">
  <clbl:label id="{f7b7771f-98a2-4ec9-8160-ee37e9359e20}" enabled="1" method="Privileged" siteId="{6786d483-f51b-44bd-b40a-6fe409a5265e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31022</TotalTime>
  <Words>1264</Words>
  <Application>Microsoft Office PowerPoint</Application>
  <PresentationFormat>画面に合わせる (16:9)</PresentationFormat>
  <Paragraphs>111</Paragraphs>
  <Slides>8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7</vt:i4>
      </vt:variant>
      <vt:variant>
        <vt:lpstr>テーマ</vt:lpstr>
      </vt:variant>
      <vt:variant>
        <vt:i4>2</vt:i4>
      </vt:variant>
      <vt:variant>
        <vt:lpstr>スライド タイトル</vt:lpstr>
      </vt:variant>
      <vt:variant>
        <vt:i4>8</vt:i4>
      </vt:variant>
    </vt:vector>
  </HeadingPairs>
  <TitlesOfParts>
    <vt:vector size="17" baseType="lpstr">
      <vt:lpstr>Meiryo UI</vt:lpstr>
      <vt:lpstr>ＭＳ Ｐゴシック</vt:lpstr>
      <vt:lpstr>Arial</vt:lpstr>
      <vt:lpstr>Calibri</vt:lpstr>
      <vt:lpstr>Courier New</vt:lpstr>
      <vt:lpstr>Times New Roman</vt:lpstr>
      <vt:lpstr>Wingdings</vt:lpstr>
      <vt:lpstr>標準デザイン</vt:lpstr>
      <vt:lpstr>Custom Design</vt:lpstr>
      <vt:lpstr>View on Ambient IoT in Rel-20</vt:lpstr>
      <vt:lpstr>Ambient IoT in Rel-18 and 19</vt:lpstr>
      <vt:lpstr>Approved work plan in Rel-20</vt:lpstr>
      <vt:lpstr>Ambient IoT in Rel-20</vt:lpstr>
      <vt:lpstr>Ambient IoT in Rel-20</vt:lpstr>
      <vt:lpstr>Ambient IoT in Rel-20</vt:lpstr>
      <vt:lpstr>Proposed scope for Ambient IoT in Rel-20</vt:lpstr>
      <vt:lpstr>PowerPoint プレゼンテーション</vt:lpstr>
    </vt:vector>
  </TitlesOfParts>
  <Company>株式会社NTTドコモ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0</dc:title>
  <dc:creator>6758703</dc:creator>
  <cp:lastModifiedBy>Mayuko Okano (岡野 真由子)</cp:lastModifiedBy>
  <cp:revision>597</cp:revision>
  <cp:lastPrinted>2018-05-06T23:55:13Z</cp:lastPrinted>
  <dcterms:created xsi:type="dcterms:W3CDTF">2008-05-20T02:15:22Z</dcterms:created>
  <dcterms:modified xsi:type="dcterms:W3CDTF">2025-02-28T10:42:30Z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f7b7771f-98a2-4ec9-8160-ee37e9359e20_Enabled">
    <vt:lpwstr>true</vt:lpwstr>
  </property>
  <property fmtid="{D5CDD505-2E9C-101B-9397-08002B2CF9AE}" pid="3" name="MSIP_Label_f7b7771f-98a2-4ec9-8160-ee37e9359e20_SetDate">
    <vt:lpwstr>2024-01-16T08:40:47Z</vt:lpwstr>
  </property>
  <property fmtid="{D5CDD505-2E9C-101B-9397-08002B2CF9AE}" pid="4" name="MSIP_Label_f7b7771f-98a2-4ec9-8160-ee37e9359e20_Method">
    <vt:lpwstr>Privileged</vt:lpwstr>
  </property>
  <property fmtid="{D5CDD505-2E9C-101B-9397-08002B2CF9AE}" pid="5" name="MSIP_Label_f7b7771f-98a2-4ec9-8160-ee37e9359e20_Name">
    <vt:lpwstr>社外開示</vt:lpwstr>
  </property>
  <property fmtid="{D5CDD505-2E9C-101B-9397-08002B2CF9AE}" pid="6" name="MSIP_Label_f7b7771f-98a2-4ec9-8160-ee37e9359e20_SiteId">
    <vt:lpwstr>6786d483-f51b-44bd-b40a-6fe409a5265e</vt:lpwstr>
  </property>
  <property fmtid="{D5CDD505-2E9C-101B-9397-08002B2CF9AE}" pid="7" name="MSIP_Label_f7b7771f-98a2-4ec9-8160-ee37e9359e20_ActionId">
    <vt:lpwstr>e8d58460-fb19-4cc2-91fc-d40d5c62bc20</vt:lpwstr>
  </property>
  <property fmtid="{D5CDD505-2E9C-101B-9397-08002B2CF9AE}" pid="8" name="MSIP_Label_f7b7771f-98a2-4ec9-8160-ee37e9359e20_ContentBits">
    <vt:lpwstr>0</vt:lpwstr>
  </property>
  <property fmtid="{D5CDD505-2E9C-101B-9397-08002B2CF9AE}" pid="9" name="ContentTypeId">
    <vt:lpwstr>0x0101002DB48EE83D9310469D0C9D2B1A6D465F</vt:lpwstr>
  </property>
  <property fmtid="{D5CDD505-2E9C-101B-9397-08002B2CF9AE}" pid="10" name="MediaServiceImageTags">
    <vt:lpwstr/>
  </property>
</Properties>
</file>