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1121" r:id="rId4"/>
    <p:sldId id="273" r:id="rId5"/>
    <p:sldId id="274" r:id="rId6"/>
    <p:sldId id="275" r:id="rId7"/>
    <p:sldId id="1122" r:id="rId8"/>
    <p:sldId id="277" r:id="rId9"/>
    <p:sldId id="263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1pPr>
    <a:lvl2pPr marL="0" marR="0" indent="228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2pPr>
    <a:lvl3pPr marL="0" marR="0" indent="457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3pPr>
    <a:lvl4pPr marL="0" marR="0" indent="685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4pPr>
    <a:lvl5pPr marL="0" marR="0" indent="9144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5pPr>
    <a:lvl6pPr marL="0" marR="0" indent="11430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6pPr>
    <a:lvl7pPr marL="0" marR="0" indent="1371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7pPr>
    <a:lvl8pPr marL="0" marR="0" indent="1600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8pPr>
    <a:lvl9pPr marL="0" marR="0" indent="1828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C6BE5077-4104-44CC-8115-912076CAC344}" styleName="">
    <a:tblBg/>
    <a:wholeTbl>
      <a:tcTxStyle b="off" i="off"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10446DD5-D35F-4E5A-8B49-16D852652BA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626"/>
  </p:normalViewPr>
  <p:slideViewPr>
    <p:cSldViewPr snapToGrid="0">
      <p:cViewPr varScale="1">
        <p:scale>
          <a:sx n="60" d="100"/>
          <a:sy n="60" d="100"/>
        </p:scale>
        <p:origin x="11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" name="Shape 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775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B0739-634A-14E1-E548-335D38166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124126-2155-8A1B-7F61-736810E86E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1829A0-0F30-A5D3-8755-773E542AB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822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82737-EE44-09DE-9E45-18E058503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3E529C-D375-BFED-CFEE-5CF0168EAE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C263ED-B8BC-4834-AF89-84C581EE4C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053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FCBD5-FCDE-1CBB-965A-978D555A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59AC1B-25AC-00B5-BA0D-6AD084FE5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CC64D5-4E7A-B7AE-DB2B-2E562B626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554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E002C-70B1-CD4D-79B1-7BC46712B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74650-10E1-9EA8-CEDD-6784FE12C6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6A559C-03F8-6777-6DD1-09032F23D8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910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AE914-06A6-DF30-7F36-F0D50BCB6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A3EED3-1D34-DB74-DAF4-52AFCB5E49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85E20F-0EC2-40A3-8221-10D2FA991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7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351" y="984250"/>
            <a:ext cx="610173" cy="749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16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17" name="Title Text"/>
          <p:cNvSpPr>
            <a:spLocks noGrp="1"/>
          </p:cNvSpPr>
          <p:nvPr>
            <p:ph type="title"/>
          </p:nvPr>
        </p:nvSpPr>
        <p:spPr>
          <a:xfrm>
            <a:off x="1730450" y="10972800"/>
            <a:ext cx="21193050" cy="13843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spcBef>
                <a:spcPts val="300"/>
              </a:spcBef>
              <a:defRPr sz="3600">
                <a:solidFill>
                  <a:srgbClr val="454D5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Body Level One…"/>
          <p:cNvSpPr>
            <a:spLocks noGrp="1"/>
          </p:cNvSpPr>
          <p:nvPr>
            <p:ph type="body" idx="1"/>
          </p:nvPr>
        </p:nvSpPr>
        <p:spPr>
          <a:xfrm>
            <a:off x="1708149" y="2743200"/>
            <a:ext cx="20980401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pic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28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29" name="Body Level One…"/>
          <p:cNvSpPr>
            <a:spLocks noGrp="1"/>
          </p:cNvSpPr>
          <p:nvPr>
            <p:ph type="body" idx="1"/>
          </p:nvPr>
        </p:nvSpPr>
        <p:spPr>
          <a:xfrm>
            <a:off x="1701800" y="2743200"/>
            <a:ext cx="20980400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38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39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600"/>
              </a:spcBef>
            </a:lvl1pPr>
            <a:lvl2pPr marL="874590" indent="-468190" defTabSz="1238250">
              <a:spcBef>
                <a:spcPts val="600"/>
              </a:spcBef>
              <a:defRPr sz="3600"/>
            </a:lvl2pPr>
            <a:lvl3pPr marL="1319090" indent="-468190" defTabSz="1238250">
              <a:spcBef>
                <a:spcPts val="600"/>
              </a:spcBef>
              <a:buSzPct val="100000"/>
              <a:buChar char="-"/>
              <a:defRPr sz="3600"/>
            </a:lvl3pPr>
            <a:lvl4pPr marL="1787870" indent="-479770" defTabSz="1238250">
              <a:spcBef>
                <a:spcPts val="600"/>
              </a:spcBef>
              <a:buSzPct val="100000"/>
              <a:buChar char="-"/>
              <a:defRPr sz="3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>
            <a:spLocks noGrp="1"/>
          </p:cNvSpPr>
          <p:nvPr>
            <p:ph type="title"/>
          </p:nvPr>
        </p:nvSpPr>
        <p:spPr>
          <a:xfrm>
            <a:off x="1308100" y="5861050"/>
            <a:ext cx="22098000" cy="1993900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losing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Table 1"/>
          <p:cNvGraphicFramePr/>
          <p:nvPr/>
        </p:nvGraphicFramePr>
        <p:xfrm>
          <a:off x="9753600" y="13182600"/>
          <a:ext cx="4876800" cy="508000"/>
        </p:xfrm>
        <a:graphic>
          <a:graphicData uri="http://schemas.openxmlformats.org/drawingml/2006/table">
            <a:tbl>
              <a:tblPr>
                <a:tableStyleId>{C6BE5077-4104-44CC-8115-912076CAC344}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chemeClr val="accent4">
                              <a:hueOff val="9600000"/>
                              <a:satOff val="22648"/>
                              <a:lumOff val="42149"/>
                            </a:schemeClr>
                          </a:solidFill>
                          <a:latin typeface="Myriad Set Pro Thin"/>
                          <a:ea typeface="Myriad Set Pro Thin"/>
                          <a:cs typeface="Myriad Set Pro Thin"/>
                          <a:sym typeface="Myriad Set Pro Thin"/>
                        </a:rPr>
                        <a:t>TM and © 2023 Apple Inc. All rights reserved.</a:t>
                      </a:r>
                    </a:p>
                  </a:txBody>
                  <a:tcPr marL="0" marR="0" marT="0" marB="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5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014" y="4833354"/>
            <a:ext cx="2971801" cy="364941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Text"/>
          <p:cNvSpPr>
            <a:spLocks noGrp="1"/>
          </p:cNvSpPr>
          <p:nvPr>
            <p:ph type="body" sz="quarter" idx="21"/>
          </p:nvPr>
        </p:nvSpPr>
        <p:spPr>
          <a:xfrm>
            <a:off x="947529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57" name="Text"/>
          <p:cNvSpPr>
            <a:spLocks noGrp="1"/>
          </p:cNvSpPr>
          <p:nvPr>
            <p:ph type="body" sz="quarter" idx="22"/>
          </p:nvPr>
        </p:nvSpPr>
        <p:spPr>
          <a:xfrm>
            <a:off x="947547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58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3350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743414" indent="-74341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48687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9600000"/>
            <a:satOff val="22648"/>
            <a:lumOff val="4214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1.pdf" descr="pasted1.pd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093700"/>
            <a:ext cx="197817" cy="2159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ctr">
              <a:tabLst>
                <a:tab pos="914400" algn="l"/>
              </a:tabLst>
              <a:defRPr sz="1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4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graphicFrame>
        <p:nvGraphicFramePr>
          <p:cNvPr id="5" name="Table 1"/>
          <p:cNvGraphicFramePr/>
          <p:nvPr/>
        </p:nvGraphicFramePr>
        <p:xfrm>
          <a:off x="380688" y="13079299"/>
          <a:ext cx="1126127" cy="518235"/>
        </p:xfrm>
        <a:graphic>
          <a:graphicData uri="http://schemas.openxmlformats.org/drawingml/2006/table">
            <a:tbl>
              <a:tblPr>
                <a:tableStyleId>{C6BE5077-4104-44CC-8115-912076CAC344}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11/30/23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itle Text"/>
          <p:cNvSpPr>
            <a:spLocks noGrp="1"/>
          </p:cNvSpPr>
          <p:nvPr>
            <p:ph type="title"/>
          </p:nvPr>
        </p:nvSpPr>
        <p:spPr>
          <a:xfrm>
            <a:off x="1155700" y="0"/>
            <a:ext cx="22098000" cy="199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>
            <a:spLocks noGrp="1"/>
          </p:cNvSpPr>
          <p:nvPr>
            <p:ph type="body" idx="1"/>
          </p:nvPr>
        </p:nvSpPr>
        <p:spPr>
          <a:xfrm>
            <a:off x="1155700" y="2349500"/>
            <a:ext cx="22098000" cy="1068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2pPr marL="899750" indent="-493350" defTabSz="825500">
              <a:spcBef>
                <a:spcPts val="2500"/>
              </a:spcBef>
              <a:defRPr sz="4400"/>
            </a:lvl2pPr>
            <a:lvl3pPr marL="1766231" indent="-559731" defTabSz="825500">
              <a:spcBef>
                <a:spcPts val="2200"/>
              </a:spcBef>
              <a:defRPr sz="4200"/>
            </a:lvl3pPr>
            <a:lvl4pPr marL="2196777" indent="-533077" defTabSz="825500">
              <a:spcBef>
                <a:spcPts val="2200"/>
              </a:spcBef>
              <a:defRPr sz="4000"/>
            </a:lvl4pPr>
            <a:lvl5pPr marL="2601923" indent="-506423" defTabSz="825500">
              <a:spcBef>
                <a:spcPts val="22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hf hdr="0" ftr="0" dt="0"/>
  <p:txStyles>
    <p:titleStyle>
      <a:lvl1pPr marL="0" marR="0" indent="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9pPr>
    </p:titleStyle>
    <p:bodyStyle>
      <a:lvl1pPr marL="468190" marR="0" indent="-46819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1pPr>
      <a:lvl2pPr marL="810050" marR="0" indent="-40365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-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2pPr>
      <a:lvl3pPr marL="1686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3pPr>
      <a:lvl4pPr marL="21434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4pPr>
      <a:lvl5pPr marL="2575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5pPr>
      <a:lvl6pPr marL="29308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6pPr>
      <a:lvl7pPr marL="32864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7pPr>
      <a:lvl8pPr marL="36420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8pPr>
      <a:lvl9pPr marL="39976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9pPr>
    </p:bodyStyle>
    <p:otherStyle>
      <a:lvl1pPr marL="0" marR="0" indent="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68" name="Text"/>
          <p:cNvSpPr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69" name="Views on Rel-19 XR Scope…"/>
          <p:cNvSpPr>
            <a:spLocks noGrp="1"/>
          </p:cNvSpPr>
          <p:nvPr>
            <p:ph type="body" idx="1"/>
          </p:nvPr>
        </p:nvSpPr>
        <p:spPr>
          <a:xfrm>
            <a:off x="1477991" y="2743200"/>
            <a:ext cx="20980401" cy="9631599"/>
          </a:xfrm>
          <a:prstGeom prst="rect">
            <a:avLst/>
          </a:prstGeom>
        </p:spPr>
        <p:txBody>
          <a:bodyPr/>
          <a:lstStyle/>
          <a:p>
            <a:pPr>
              <a:defRPr sz="7500"/>
            </a:pPr>
            <a:endParaRPr dirty="0"/>
          </a:p>
          <a:p>
            <a:pPr>
              <a:defRPr sz="7500"/>
            </a:pPr>
            <a:endParaRPr dirty="0"/>
          </a:p>
          <a:p>
            <a:pPr>
              <a:defRPr sz="7500"/>
            </a:pPr>
            <a:r>
              <a:rPr lang="en-US" dirty="0"/>
              <a:t>Mobility Enhancements for Rel-20</a:t>
            </a:r>
            <a:endParaRPr dirty="0"/>
          </a:p>
          <a:p>
            <a:pPr>
              <a:defRPr sz="7500"/>
            </a:pPr>
            <a:endParaRPr dirty="0"/>
          </a:p>
          <a:p>
            <a:pPr>
              <a:defRPr sz="4800"/>
            </a:pPr>
            <a:r>
              <a:rPr dirty="0"/>
              <a:t>Apple</a:t>
            </a:r>
            <a:r>
              <a:rPr lang="en-US" dirty="0"/>
              <a:t> Inc, Huawei, Nokia </a:t>
            </a:r>
          </a:p>
        </p:txBody>
      </p:sp>
      <p:sp>
        <p:nvSpPr>
          <p:cNvPr id="70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68075" y="13042900"/>
            <a:ext cx="215900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/>
              <a:t>1</a:t>
            </a:fld>
            <a:endParaRPr/>
          </a:p>
        </p:txBody>
      </p:sp>
      <p:sp>
        <p:nvSpPr>
          <p:cNvPr id="71" name="3GPP TSG RAN #102…"/>
          <p:cNvSpPr txBox="1"/>
          <p:nvPr/>
        </p:nvSpPr>
        <p:spPr>
          <a:xfrm>
            <a:off x="1177527" y="2035248"/>
            <a:ext cx="13657854" cy="33855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3GPP TSG RAN #10</a:t>
            </a:r>
            <a:r>
              <a:rPr lang="en-US" dirty="0"/>
              <a:t>7</a:t>
            </a: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dirty="0"/>
              <a:t>Incheon</a:t>
            </a:r>
            <a:r>
              <a:rPr dirty="0"/>
              <a:t>, </a:t>
            </a:r>
            <a:r>
              <a:rPr lang="en-US" dirty="0"/>
              <a:t>South Korea</a:t>
            </a:r>
            <a:r>
              <a:rPr dirty="0"/>
              <a:t>, </a:t>
            </a:r>
            <a:r>
              <a:rPr lang="en-US" dirty="0"/>
              <a:t>Mar</a:t>
            </a:r>
            <a:r>
              <a:rPr dirty="0"/>
              <a:t> 1</a:t>
            </a:r>
            <a:r>
              <a:rPr lang="en-US" dirty="0"/>
              <a:t>2-14</a:t>
            </a:r>
            <a:r>
              <a:rPr dirty="0"/>
              <a:t>, 202</a:t>
            </a:r>
            <a:r>
              <a:rPr lang="en-US" dirty="0"/>
              <a:t>5</a:t>
            </a: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Source: Apple</a:t>
            </a: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Agenda Item: </a:t>
            </a:r>
            <a:r>
              <a:rPr lang="en-US" dirty="0"/>
              <a:t>15.2.8.1</a:t>
            </a:r>
            <a:endParaRPr dirty="0"/>
          </a:p>
        </p:txBody>
      </p:sp>
      <p:sp>
        <p:nvSpPr>
          <p:cNvPr id="72" name="RP-23xxxx"/>
          <p:cNvSpPr txBox="1"/>
          <p:nvPr/>
        </p:nvSpPr>
        <p:spPr>
          <a:xfrm>
            <a:off x="20055838" y="1188896"/>
            <a:ext cx="4020667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RP-2</a:t>
            </a:r>
            <a:r>
              <a:rPr lang="en-US" dirty="0"/>
              <a:t>50341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75" name="Rel-19 XR Scope | Multi-Modality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Background and Observations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/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RP-242792[1], our submission to RAN-106, presents detailed status on the progression of Mobility feature in NR through the releases. This paper also provides some views based on the submission. </a:t>
            </a:r>
          </a:p>
          <a:p>
            <a:r>
              <a:rPr lang="en-US" dirty="0"/>
              <a:t>In addition, based on the progress made in RAN-106 on the categorization of potential Rel 20 topics[3] (see next slide), we refined our proposal to align better with this.  </a:t>
            </a:r>
          </a:p>
          <a:p>
            <a:endParaRPr lang="en-US" dirty="0"/>
          </a:p>
          <a:p>
            <a:r>
              <a:rPr lang="en-US" dirty="0"/>
              <a:t>Main observations from [1]: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Improvements to Mobility is considered important to RAN and all of the NR releases so far have some form of mobility improvements as a WI (work-item) so far.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However, adoption percentage has been very poor. 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Nevertheless, LTM brought renewed interest from operators</a:t>
            </a:r>
          </a:p>
          <a:p>
            <a:pPr marL="2040405" lvl="3" indent="-540385" hangingPunct="0">
              <a:spcAft>
                <a:spcPts val="900"/>
              </a:spcAft>
            </a:pPr>
            <a:r>
              <a:rPr lang="en-US" dirty="0"/>
              <a:t>Reduction in latency, effective spectrum usage, improved KPIs/call performance </a:t>
            </a:r>
            <a:r>
              <a:rPr lang="en-US" dirty="0" err="1"/>
              <a:t>etc</a:t>
            </a:r>
            <a:r>
              <a:rPr lang="en-US" dirty="0"/>
              <a:t> – among other reasons</a:t>
            </a:r>
          </a:p>
          <a:p>
            <a:pPr marL="720725" indent="-540385" hangingPunct="0">
              <a:spcAft>
                <a:spcPts val="900"/>
              </a:spcAft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2541" y="1194489"/>
            <a:ext cx="18978917" cy="150754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Categorization of topics based on WS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680" y="3114955"/>
            <a:ext cx="5146514" cy="8193069"/>
          </a:xfrm>
        </p:spPr>
        <p:txBody>
          <a:bodyPr/>
          <a:lstStyle/>
          <a:p>
            <a:r>
              <a:rPr lang="en-US" sz="3903" dirty="0"/>
              <a:t>AI/ML Air Interface</a:t>
            </a:r>
          </a:p>
          <a:p>
            <a:r>
              <a:rPr lang="en-US" sz="3903" dirty="0"/>
              <a:t>MIMO Evolution</a:t>
            </a:r>
          </a:p>
          <a:p>
            <a:r>
              <a:rPr lang="en-US" sz="3903" dirty="0"/>
              <a:t>Ambient IoT</a:t>
            </a:r>
          </a:p>
          <a:p>
            <a:r>
              <a:rPr lang="en-US" sz="3903" dirty="0"/>
              <a:t>AI/ML mobility</a:t>
            </a:r>
          </a:p>
          <a:p>
            <a:r>
              <a:rPr lang="en-US" sz="3903" dirty="0"/>
              <a:t>IoT NTN</a:t>
            </a:r>
          </a:p>
          <a:p>
            <a:r>
              <a:rPr lang="en-US" sz="3903" dirty="0"/>
              <a:t>AI/ML for NG-RAN</a:t>
            </a:r>
          </a:p>
          <a:p>
            <a:endParaRPr lang="en-US" sz="3903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6442164" y="3114956"/>
            <a:ext cx="7811880" cy="689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8689" tIns="74345" rIns="148689" bIns="74345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252" dirty="0">
                <a:solidFill>
                  <a:schemeClr val="tx2"/>
                </a:solidFill>
              </a:rPr>
              <a:t>Additional RAN1-led Candidate Topics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Coverage </a:t>
            </a:r>
            <a:r>
              <a:rPr lang="en-US" sz="2927" dirty="0" err="1">
                <a:solidFill>
                  <a:schemeClr val="tx2"/>
                </a:solidFill>
              </a:rPr>
              <a:t>enh</a:t>
            </a:r>
            <a:r>
              <a:rPr lang="en-US" sz="2927" dirty="0">
                <a:solidFill>
                  <a:schemeClr val="tx2"/>
                </a:solidFill>
              </a:rPr>
              <a:t>. (incl. FR2)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NES</a:t>
            </a:r>
            <a:endParaRPr lang="en-US" sz="2927" strike="sngStrike" dirty="0">
              <a:solidFill>
                <a:schemeClr val="tx2"/>
              </a:solidFill>
            </a:endParaRPr>
          </a:p>
          <a:p>
            <a:r>
              <a:rPr lang="en-US" sz="3252" dirty="0">
                <a:solidFill>
                  <a:schemeClr val="tx2"/>
                </a:solidFill>
              </a:rPr>
              <a:t>Additional RAN2-led Candidate Topics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Mobility </a:t>
            </a:r>
            <a:r>
              <a:rPr lang="en-US" sz="2927" dirty="0" err="1">
                <a:solidFill>
                  <a:schemeClr val="tx2"/>
                </a:solidFill>
              </a:rPr>
              <a:t>Enh</a:t>
            </a:r>
            <a:r>
              <a:rPr lang="en-US" sz="2927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XR </a:t>
            </a:r>
            <a:endParaRPr lang="en-US" sz="2927" dirty="0">
              <a:solidFill>
                <a:schemeClr val="tx2"/>
              </a:solidFill>
              <a:highlight>
                <a:srgbClr val="FFFF00"/>
              </a:highlight>
            </a:endParaRP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UAV/UAM </a:t>
            </a:r>
            <a:r>
              <a:rPr lang="en-US" sz="2927" dirty="0" err="1">
                <a:solidFill>
                  <a:schemeClr val="tx2"/>
                </a:solidFill>
              </a:rPr>
              <a:t>Enh</a:t>
            </a:r>
            <a:r>
              <a:rPr lang="en-US" sz="2927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NR NTN</a:t>
            </a:r>
            <a:endParaRPr lang="en-US" sz="4553" dirty="0">
              <a:solidFill>
                <a:schemeClr val="tx2"/>
              </a:solidFill>
            </a:endParaRPr>
          </a:p>
          <a:p>
            <a:r>
              <a:rPr lang="en-US" sz="3252" dirty="0">
                <a:solidFill>
                  <a:schemeClr val="tx2"/>
                </a:solidFill>
              </a:rPr>
              <a:t>Additional RAN3-led Candidate Topics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Sensing/ISAC</a:t>
            </a:r>
          </a:p>
          <a:p>
            <a:pPr lvl="1"/>
            <a:r>
              <a:rPr lang="en-US" sz="2927" dirty="0">
                <a:solidFill>
                  <a:schemeClr val="tx2"/>
                </a:solidFill>
              </a:rPr>
              <a:t>SON/</a:t>
            </a:r>
            <a:r>
              <a:rPr lang="en-US" sz="2927" dirty="0" err="1">
                <a:solidFill>
                  <a:schemeClr val="tx2"/>
                </a:solidFill>
              </a:rPr>
              <a:t>MDTEnh</a:t>
            </a:r>
            <a:r>
              <a:rPr lang="en-US" sz="2927" dirty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endParaRPr lang="en-US" sz="3790" dirty="0">
              <a:solidFill>
                <a:schemeClr val="tx2"/>
              </a:solidFill>
            </a:endParaRPr>
          </a:p>
          <a:p>
            <a:endParaRPr lang="en-US" sz="3790" dirty="0">
              <a:solidFill>
                <a:schemeClr val="tx2"/>
              </a:solidFill>
            </a:endParaRPr>
          </a:p>
          <a:p>
            <a:pPr lvl="1"/>
            <a:endParaRPr lang="en-US" sz="2927" dirty="0">
              <a:solidFill>
                <a:schemeClr val="tx2"/>
              </a:solidFill>
            </a:endParaRPr>
          </a:p>
          <a:p>
            <a:pPr lvl="1"/>
            <a:endParaRPr lang="en-US" sz="2602" dirty="0">
              <a:solidFill>
                <a:schemeClr val="tx2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14254043" y="2936081"/>
            <a:ext cx="9811619" cy="819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8689" tIns="74345" rIns="148689" bIns="74345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252" dirty="0">
                <a:solidFill>
                  <a:schemeClr val="tx2"/>
                </a:solidFill>
              </a:rPr>
              <a:t>Others</a:t>
            </a:r>
            <a:endParaRPr lang="en-US" sz="2927" dirty="0">
              <a:solidFill>
                <a:schemeClr val="tx2"/>
              </a:solidFill>
            </a:endParaRP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SBFD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UE aggregation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CA enhancement (incl. faster </a:t>
            </a:r>
            <a:r>
              <a:rPr lang="en-US" sz="2602" dirty="0" err="1">
                <a:solidFill>
                  <a:schemeClr val="tx2"/>
                </a:solidFill>
              </a:rPr>
              <a:t>scell</a:t>
            </a:r>
            <a:r>
              <a:rPr lang="en-US" sz="2602" dirty="0">
                <a:solidFill>
                  <a:schemeClr val="tx2"/>
                </a:solidFill>
              </a:rPr>
              <a:t> activation)</a:t>
            </a:r>
          </a:p>
          <a:p>
            <a:pPr lvl="1"/>
            <a:r>
              <a:rPr lang="en-US" sz="2602" dirty="0" err="1">
                <a:solidFill>
                  <a:schemeClr val="tx2"/>
                </a:solidFill>
              </a:rPr>
              <a:t>RRC_inactive</a:t>
            </a:r>
            <a:r>
              <a:rPr lang="en-US" sz="2602" dirty="0">
                <a:solidFill>
                  <a:schemeClr val="tx2"/>
                </a:solidFill>
              </a:rPr>
              <a:t>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UE energy saving (incl. LP-WUS)</a:t>
            </a:r>
          </a:p>
          <a:p>
            <a:pPr lvl="1"/>
            <a:r>
              <a:rPr lang="en-US" sz="2602" dirty="0" err="1">
                <a:solidFill>
                  <a:schemeClr val="tx2"/>
                </a:solidFill>
              </a:rPr>
              <a:t>Sidelink</a:t>
            </a:r>
            <a:r>
              <a:rPr lang="en-US" sz="2602" dirty="0">
                <a:solidFill>
                  <a:schemeClr val="tx2"/>
                </a:solidFill>
              </a:rPr>
              <a:t>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 (incl. SL relay)</a:t>
            </a:r>
          </a:p>
          <a:p>
            <a:pPr lvl="1"/>
            <a:r>
              <a:rPr lang="en-US" sz="2602" dirty="0" err="1">
                <a:solidFill>
                  <a:schemeClr val="tx2"/>
                </a:solidFill>
              </a:rPr>
              <a:t>QoE</a:t>
            </a:r>
            <a:r>
              <a:rPr lang="en-US" sz="2602" dirty="0">
                <a:solidFill>
                  <a:schemeClr val="tx2"/>
                </a:solidFill>
              </a:rPr>
              <a:t>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RIS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Positioning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Topological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 (NCR, </a:t>
            </a:r>
            <a:r>
              <a:rPr lang="en-US" sz="2602" dirty="0" err="1">
                <a:solidFill>
                  <a:schemeClr val="tx2"/>
                </a:solidFill>
              </a:rPr>
              <a:t>femto</a:t>
            </a:r>
            <a:r>
              <a:rPr lang="en-US" sz="2602" dirty="0">
                <a:solidFill>
                  <a:schemeClr val="tx2"/>
                </a:solidFill>
              </a:rPr>
              <a:t>, WAB)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UE Tx switching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Packet priority based access control</a:t>
            </a:r>
          </a:p>
          <a:p>
            <a:pPr lvl="1"/>
            <a:r>
              <a:rPr lang="en-US" sz="2602" dirty="0" err="1">
                <a:solidFill>
                  <a:schemeClr val="tx2"/>
                </a:solidFill>
              </a:rPr>
              <a:t>Xn</a:t>
            </a:r>
            <a:r>
              <a:rPr lang="en-US" sz="2602" dirty="0">
                <a:solidFill>
                  <a:schemeClr val="tx2"/>
                </a:solidFill>
              </a:rPr>
              <a:t> failure handling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Digital twin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Ray tracing model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Other UL </a:t>
            </a:r>
            <a:r>
              <a:rPr lang="en-US" sz="2602" dirty="0" err="1">
                <a:solidFill>
                  <a:schemeClr val="tx2"/>
                </a:solidFill>
              </a:rPr>
              <a:t>enh</a:t>
            </a:r>
            <a:r>
              <a:rPr lang="en-US" sz="2602" dirty="0">
                <a:solidFill>
                  <a:schemeClr val="tx2"/>
                </a:solidFill>
              </a:rPr>
              <a:t>. (e.g., PA non-linearity, scheduling)</a:t>
            </a:r>
          </a:p>
          <a:p>
            <a:pPr lvl="1"/>
            <a:r>
              <a:rPr lang="en-US" sz="2602" dirty="0">
                <a:solidFill>
                  <a:schemeClr val="tx2"/>
                </a:solidFill>
              </a:rPr>
              <a:t>Others </a:t>
            </a:r>
          </a:p>
          <a:p>
            <a:pPr lvl="1"/>
            <a:endParaRPr lang="en-US" sz="3903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3903" dirty="0">
              <a:solidFill>
                <a:schemeClr val="tx2"/>
              </a:solidFill>
            </a:endParaRPr>
          </a:p>
          <a:p>
            <a:endParaRPr lang="en-US" sz="3903" dirty="0">
              <a:solidFill>
                <a:schemeClr val="tx2"/>
              </a:solidFill>
            </a:endParaRPr>
          </a:p>
          <a:p>
            <a:endParaRPr lang="en-US" sz="3903" dirty="0">
              <a:solidFill>
                <a:schemeClr val="tx2"/>
              </a:solidFill>
            </a:endParaRPr>
          </a:p>
          <a:p>
            <a:endParaRPr lang="en-US" sz="3903" dirty="0">
              <a:solidFill>
                <a:schemeClr val="tx2"/>
              </a:solidFill>
            </a:endParaRPr>
          </a:p>
          <a:p>
            <a:endParaRPr lang="en-US" sz="3903" dirty="0">
              <a:solidFill>
                <a:schemeClr val="tx2"/>
              </a:solidFill>
            </a:endParaRPr>
          </a:p>
          <a:p>
            <a:endParaRPr lang="en-US" sz="3252" dirty="0">
              <a:solidFill>
                <a:schemeClr val="tx2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CFD2CC-05AC-722A-6EE1-B71E97AF22C7}"/>
              </a:ext>
            </a:extLst>
          </p:cNvPr>
          <p:cNvSpPr txBox="1">
            <a:spLocks/>
          </p:cNvSpPr>
          <p:nvPr/>
        </p:nvSpPr>
        <p:spPr bwMode="auto">
          <a:xfrm>
            <a:off x="6442163" y="9892197"/>
            <a:ext cx="8802571" cy="1103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8689" tIns="74345" rIns="148689" bIns="74345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252" dirty="0">
                <a:solidFill>
                  <a:schemeClr val="tx2"/>
                </a:solidFill>
              </a:rPr>
              <a:t>Another candidate topic</a:t>
            </a:r>
            <a:r>
              <a:rPr lang="en-US" sz="3903" dirty="0">
                <a:solidFill>
                  <a:schemeClr val="tx2"/>
                </a:solidFill>
              </a:rPr>
              <a:t>: </a:t>
            </a:r>
            <a:r>
              <a:rPr lang="en-US" sz="3252" dirty="0">
                <a:solidFill>
                  <a:schemeClr val="tx2"/>
                </a:solidFill>
              </a:rPr>
              <a:t>Develop channel bandwidth 200MHz considering n104</a:t>
            </a:r>
            <a:endParaRPr lang="en-US" sz="2927" dirty="0">
              <a:solidFill>
                <a:schemeClr val="tx2"/>
              </a:solidFill>
            </a:endParaRPr>
          </a:p>
          <a:p>
            <a:pPr lvl="1"/>
            <a:endParaRPr lang="en-US" sz="2927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9549C-558F-4503-8929-EEB99697F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06DF1B75-C75E-39C2-8B06-27FAF0B470B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78B0465B-76C2-76CD-802F-85A33A1AA55A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Release-20 guiding principles for Mobility – Focus on LTM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E4888682-08CA-9756-8235-0DEA4608110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Release 20 would likely be the last (if not significant) NR-A release</a:t>
            </a:r>
          </a:p>
          <a:p>
            <a:pPr lvl="1"/>
            <a:r>
              <a:rPr lang="en-US" dirty="0"/>
              <a:t>For mobility, we should focus on aspects that “appeal” more in terms of commercial deployment, while ensuring that latency/robustness is addressed.</a:t>
            </a:r>
          </a:p>
          <a:p>
            <a:pPr lvl="1"/>
            <a:r>
              <a:rPr lang="en-US" dirty="0"/>
              <a:t>With 6G study as part of the WG workload, it is “OK” to narrow the scope of mobility objectives – to only those that add to the usefulness in terms of practical deployment.</a:t>
            </a:r>
          </a:p>
          <a:p>
            <a:endParaRPr lang="en-US" dirty="0"/>
          </a:p>
          <a:p>
            <a:r>
              <a:rPr lang="en-US" dirty="0"/>
              <a:t>Main observations from RAN guidance from RAN-106 [3]: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Due to the limited amount of RAN WG resources for Rel-20, the driving factor in choosing the scope of Rel-20 Mobility Enhancement should be based </a:t>
            </a:r>
            <a:r>
              <a:rPr lang="en-US" dirty="0" err="1"/>
              <a:t>onTU</a:t>
            </a:r>
            <a:r>
              <a:rPr lang="en-US" dirty="0"/>
              <a:t> allocation:</a:t>
            </a:r>
          </a:p>
          <a:p>
            <a:pPr marL="2040405" lvl="3" indent="-540385" hangingPunct="0">
              <a:spcAft>
                <a:spcPts val="900"/>
              </a:spcAft>
            </a:pPr>
            <a:r>
              <a:rPr lang="en-US" b="1" i="1" dirty="0"/>
              <a:t>Plan to limit no more than 1 TU for RAN2, and the topics chosen should have limited impact to other WGs(no more than 0.5TU), as well as minimizing the involvement of other WGs. 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Focus on LTM</a:t>
            </a:r>
          </a:p>
          <a:p>
            <a:pPr lvl="1"/>
            <a:r>
              <a:rPr lang="en-US" dirty="0"/>
              <a:t>Lower layer mobility with LTM is the main mobility feature that fits the bill.</a:t>
            </a:r>
          </a:p>
          <a:p>
            <a:pPr lvl="1"/>
            <a:r>
              <a:rPr lang="en-US" dirty="0"/>
              <a:t>It would be important to “selectively” choose improvements limited to the LTM feature alone.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11938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F9D19-E0A5-3B36-A6D7-4C5AF9CC0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09EFD0F6-A12C-E615-A69E-5CEB1E8049D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5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05C48A3C-EC10-6747-DBE3-12B402289E4C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Dissecting Rel-19/18 LTM 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CD6318BF-B018-FBF3-657A-536354606015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738192" y="2832026"/>
            <a:ext cx="22907616" cy="7651676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Dissecting Rel-18/19 LTM :</a:t>
            </a:r>
          </a:p>
          <a:p>
            <a:pPr lvl="1"/>
            <a:r>
              <a:rPr lang="en-US" sz="3200" dirty="0"/>
              <a:t>LTM was introduced in Rel-18, but was quite narrow in scope in terms </a:t>
            </a:r>
            <a:r>
              <a:rPr lang="en-US" sz="3200" dirty="0" err="1"/>
              <a:t>deployability</a:t>
            </a:r>
            <a:r>
              <a:rPr lang="en-US" sz="3200" dirty="0"/>
              <a:t> (limited to a CU)</a:t>
            </a:r>
          </a:p>
          <a:p>
            <a:pPr lvl="2"/>
            <a:r>
              <a:rPr lang="en-US" sz="3200" dirty="0"/>
              <a:t>Still brings reductions in latency with L2/L1 level signaling and neighbor beam handling</a:t>
            </a:r>
          </a:p>
          <a:p>
            <a:pPr lvl="1"/>
            <a:r>
              <a:rPr lang="en-US" sz="3200" dirty="0"/>
              <a:t>Inter-CU from Rel-19 closes the loop on the using wide-spread L2 mobility practically, expanding to CU-CU mobility.</a:t>
            </a:r>
          </a:p>
          <a:p>
            <a:pPr lvl="2"/>
            <a:r>
              <a:rPr lang="en-US" sz="3200" dirty="0"/>
              <a:t>Additional enhancements in mobility robustness (with conditional LTM) and latency reduction (early CSI acquisition etc.,)</a:t>
            </a:r>
          </a:p>
          <a:p>
            <a:pPr lvl="2"/>
            <a:r>
              <a:rPr lang="en-US" sz="3200" dirty="0"/>
              <a:t>However, there are still some aspects of inter-CU LTM that are not part of Rel-19</a:t>
            </a:r>
          </a:p>
          <a:p>
            <a:pPr lvl="3"/>
            <a:r>
              <a:rPr lang="en-US" sz="3200" dirty="0"/>
              <a:t>Inter-CU LTM in both MCG and SCG</a:t>
            </a:r>
          </a:p>
          <a:p>
            <a:pPr lvl="3"/>
            <a:r>
              <a:rPr lang="en-US" sz="3200" dirty="0"/>
              <a:t>Conditional LTM is limited to intra-CU alone and to non-DC cases.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8907453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046B4-C12C-50B1-2911-C27FBE3AA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83B83D9D-3289-4EFA-4DC7-CB8ADC75443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909C2166-4838-7EB2-3B49-1AEB6F5AB012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Rel-20 LTM topics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D95E2F55-5FB6-313D-7C26-A70AD479FEF4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96663" y="1534854"/>
            <a:ext cx="23189339" cy="11901746"/>
          </a:xfrm>
          <a:prstGeom prst="rect">
            <a:avLst/>
          </a:prstGeom>
        </p:spPr>
        <p:txBody>
          <a:bodyPr/>
          <a:lstStyle/>
          <a:p>
            <a:endParaRPr lang="en-US" sz="3200" dirty="0"/>
          </a:p>
          <a:p>
            <a:r>
              <a:rPr lang="en-US" sz="3200" dirty="0"/>
              <a:t>Multiple directions are present on improving LTM to choose from:</a:t>
            </a:r>
          </a:p>
          <a:p>
            <a:pPr lvl="1"/>
            <a:r>
              <a:rPr lang="en-US" sz="3200" dirty="0"/>
              <a:t>Improvements to Conditional LTM:</a:t>
            </a:r>
          </a:p>
          <a:p>
            <a:pPr lvl="1"/>
            <a:r>
              <a:rPr lang="en-US" sz="3200" dirty="0"/>
              <a:t>Further improvements to LTM:</a:t>
            </a:r>
          </a:p>
          <a:p>
            <a:pPr lvl="2"/>
            <a:r>
              <a:rPr lang="en-US" sz="3200" dirty="0"/>
              <a:t>Evaluate and specify LTM improvements for further reducing interruption delays in CA </a:t>
            </a:r>
          </a:p>
          <a:p>
            <a:pPr lvl="2"/>
            <a:r>
              <a:rPr lang="en-US" sz="3200" dirty="0"/>
              <a:t>Support of inter-CU LTM over NG interface</a:t>
            </a:r>
          </a:p>
          <a:p>
            <a:pPr lvl="1"/>
            <a:r>
              <a:rPr lang="en-US" sz="3200" dirty="0"/>
              <a:t>Security of L2 signaling</a:t>
            </a:r>
          </a:p>
          <a:p>
            <a:pPr lvl="1"/>
            <a:r>
              <a:rPr lang="en-US" sz="3200" dirty="0"/>
              <a:t>Miscellaneous other enhancements…</a:t>
            </a:r>
          </a:p>
          <a:p>
            <a:pPr lvl="1"/>
            <a:endParaRPr lang="en-US" sz="3200" dirty="0"/>
          </a:p>
          <a:p>
            <a:r>
              <a:rPr lang="en-US" sz="3200" b="1" i="1" dirty="0">
                <a:solidFill>
                  <a:srgbClr val="C00000"/>
                </a:solidFill>
              </a:rPr>
              <a:t>However, prioritization is needed </a:t>
            </a:r>
            <a:r>
              <a:rPr lang="en-US" sz="3200" dirty="0"/>
              <a:t>(to align with limited TUs available)</a:t>
            </a:r>
          </a:p>
          <a:p>
            <a:pPr lvl="1"/>
            <a:r>
              <a:rPr lang="en-US" sz="3200" b="1" dirty="0"/>
              <a:t>Tops items in our view:</a:t>
            </a:r>
          </a:p>
          <a:p>
            <a:pPr lvl="2"/>
            <a:r>
              <a:rPr lang="en-US" sz="3200" dirty="0"/>
              <a:t>To improve LTM further when in CA, it is important to reduce the latency of </a:t>
            </a:r>
            <a:r>
              <a:rPr lang="en-US" sz="3200" dirty="0" err="1"/>
              <a:t>SCell</a:t>
            </a:r>
            <a:r>
              <a:rPr lang="en-US" sz="3200" dirty="0"/>
              <a:t> activation after LTM switch.</a:t>
            </a:r>
          </a:p>
          <a:p>
            <a:pPr lvl="2"/>
            <a:r>
              <a:rPr lang="en-US" sz="3200" dirty="0"/>
              <a:t>Complete the basic Conditional LTM framework by extending to inter-CU.</a:t>
            </a:r>
          </a:p>
          <a:p>
            <a:pPr lvl="3"/>
            <a:r>
              <a:rPr lang="en-US" sz="3200" dirty="0"/>
              <a:t>Limit the scope to ensure that only the scenarios from Rel-19 C-LTM for intra-CU are now extended to inter-CU.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7655779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9A137-472D-29BB-69BF-A0A0AF94F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3C69AD9B-35C9-53F4-0357-C149ECF32A5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7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0E31DD7C-9674-CFE8-08C5-B8E515A3BCCF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Release-20 Mobility Enhancements – Proposal for WID 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D3BC093B-A752-6F95-7C9A-B9A9A5021E6E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Rel-20 Mobility Enhancements to have the following WID objectives </a:t>
            </a:r>
            <a:r>
              <a:rPr lang="en-US" b="1" i="1" dirty="0"/>
              <a:t>[RAN2 1TUs, RAN3 0.5TU, RAN4 0.5TU]  </a:t>
            </a:r>
            <a:endParaRPr lang="en-US" dirty="0"/>
          </a:p>
          <a:p>
            <a:pPr lvl="1"/>
            <a:endParaRPr lang="en-US" i="1" dirty="0"/>
          </a:p>
          <a:p>
            <a:pPr lvl="1"/>
            <a:r>
              <a:rPr lang="en-US" i="1" dirty="0"/>
              <a:t>Specify Conditional LTM for inter-CU </a:t>
            </a:r>
            <a:r>
              <a:rPr lang="en-US" b="1" dirty="0"/>
              <a:t>[RAN2, RAN3]</a:t>
            </a:r>
          </a:p>
          <a:p>
            <a:pPr lvl="2"/>
            <a:r>
              <a:rPr lang="en-US" i="1" dirty="0"/>
              <a:t>Scenario is limited to inter-CU in standalone non-DC case.</a:t>
            </a:r>
          </a:p>
          <a:p>
            <a:pPr lvl="1"/>
            <a:endParaRPr lang="en-US" i="1" dirty="0"/>
          </a:p>
          <a:p>
            <a:pPr lvl="1"/>
            <a:r>
              <a:rPr lang="en-US" i="1" dirty="0"/>
              <a:t>Specify LTM </a:t>
            </a:r>
            <a:r>
              <a:rPr lang="en-US" i="1" dirty="0" err="1"/>
              <a:t>SCell</a:t>
            </a:r>
            <a:r>
              <a:rPr lang="en-US" i="1" dirty="0"/>
              <a:t> improvements for further reducing interruption delays </a:t>
            </a:r>
            <a:r>
              <a:rPr lang="en-US" b="1" dirty="0"/>
              <a:t>[RAN2,RAN4]</a:t>
            </a:r>
          </a:p>
          <a:p>
            <a:pPr lvl="2"/>
            <a:r>
              <a:rPr lang="en-US" i="1" dirty="0"/>
              <a:t>Specify the necessary configuration and addition to UE procedures for NW triggering of LTM </a:t>
            </a:r>
            <a:r>
              <a:rPr lang="en-US" i="1" dirty="0" err="1"/>
              <a:t>SCell</a:t>
            </a:r>
            <a:r>
              <a:rPr lang="en-US" i="1" dirty="0"/>
              <a:t> activation with LTM cell switch. The </a:t>
            </a:r>
            <a:r>
              <a:rPr lang="en-US" i="1" dirty="0" err="1"/>
              <a:t>SCell</a:t>
            </a:r>
            <a:r>
              <a:rPr lang="en-US" i="1" dirty="0"/>
              <a:t> that is activated with LTM cell switch is to be considered as a regular candidate LTM cell prior to the activation [RAN2].</a:t>
            </a:r>
          </a:p>
          <a:p>
            <a:pPr lvl="2"/>
            <a:r>
              <a:rPr lang="en-US" i="1" dirty="0"/>
              <a:t>Evaluate and specify as necessary the needed RAN4 requirements for this [RAN4]. </a:t>
            </a:r>
          </a:p>
          <a:p>
            <a:pPr lvl="2"/>
            <a:endParaRPr lang="en-US" i="1" dirty="0"/>
          </a:p>
          <a:p>
            <a:pPr marL="850900" lvl="2" indent="0">
              <a:buNone/>
            </a:pPr>
            <a:r>
              <a:rPr lang="en-US" i="1" dirty="0"/>
              <a:t>NOTE 1: Early UL sync for candidate </a:t>
            </a:r>
            <a:r>
              <a:rPr lang="en-US" i="1" dirty="0" err="1"/>
              <a:t>SCell</a:t>
            </a:r>
            <a:r>
              <a:rPr lang="en-US" i="1" dirty="0"/>
              <a:t>(s) is not in the scope</a:t>
            </a:r>
          </a:p>
          <a:p>
            <a:pPr marL="1308100" lvl="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4961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DC7F8-69EA-2345-CE08-4A78AF703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9E5A68B7-BBF1-DFFF-99F7-F462E6340B4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8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1219A293-EB1A-A541-4226-3C13CBB60AC6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References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98AC6C73-0878-C9A0-A6FE-49AE61A0FCE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96664" y="1534854"/>
            <a:ext cx="22758760" cy="752408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[1] RP-242792     Mobility Enhancements for Rel-20 Madrid RAN-106</a:t>
            </a:r>
          </a:p>
          <a:p>
            <a:r>
              <a:rPr lang="en-US" sz="3200" dirty="0"/>
              <a:t>[2] S3-251124      Reply LS on security handling for inter-CU LTM in non-DC cases</a:t>
            </a:r>
          </a:p>
          <a:p>
            <a:r>
              <a:rPr lang="en-US" sz="3200" dirty="0"/>
              <a:t>[3] RP-243292     RAN Chair's summary of 5G Advanced in Rel-20 </a:t>
            </a:r>
          </a:p>
          <a:p>
            <a:pPr lvl="1"/>
            <a:endParaRPr lang="en-US" sz="3200" dirty="0"/>
          </a:p>
          <a:p>
            <a:pPr lvl="3"/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6524551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99" name="Text"/>
          <p:cNvSpPr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14FB54-AF4D-C4AA-FBFE-79D87BE86F1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0096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5442</TotalTime>
  <Words>965</Words>
  <Application>Microsoft Macintosh PowerPoint</Application>
  <PresentationFormat>Custom</PresentationFormat>
  <Paragraphs>131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Helvetica Light</vt:lpstr>
      <vt:lpstr>Helvetica Neue Light</vt:lpstr>
      <vt:lpstr>Lucida Grande</vt:lpstr>
      <vt:lpstr>Mistral</vt:lpstr>
      <vt:lpstr>Myriad Set Pro Text</vt:lpstr>
      <vt:lpstr>Myriad Set Pro Thin</vt:lpstr>
      <vt:lpstr>White</vt:lpstr>
      <vt:lpstr>PowerPoint Presentation</vt:lpstr>
      <vt:lpstr>PowerPoint Presentation</vt:lpstr>
      <vt:lpstr>Categorization of topics based on WS contributions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Apple - Naveen Palle</cp:lastModifiedBy>
  <cp:revision>116</cp:revision>
  <dcterms:modified xsi:type="dcterms:W3CDTF">2025-03-03T18:41:21Z</dcterms:modified>
</cp:coreProperties>
</file>