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3"/>
  </p:notesMasterIdLst>
  <p:handoutMasterIdLst>
    <p:handoutMasterId r:id="rId14"/>
  </p:handoutMasterIdLst>
  <p:sldIdLst>
    <p:sldId id="2142533939" r:id="rId6"/>
    <p:sldId id="2142533941" r:id="rId7"/>
    <p:sldId id="2142533942" r:id="rId8"/>
    <p:sldId id="2142533943" r:id="rId9"/>
    <p:sldId id="2142533945" r:id="rId10"/>
    <p:sldId id="2142533944" r:id="rId11"/>
    <p:sldId id="214253394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FF1F5"/>
    <a:srgbClr val="020B40"/>
    <a:srgbClr val="3E4D63"/>
    <a:srgbClr val="8391E3"/>
    <a:srgbClr val="7F7FF2"/>
    <a:srgbClr val="00116B"/>
    <a:srgbClr val="000C47"/>
    <a:srgbClr val="EFF1F6"/>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978" autoAdjust="0"/>
  </p:normalViewPr>
  <p:slideViewPr>
    <p:cSldViewPr snapToGrid="0">
      <p:cViewPr varScale="1">
        <p:scale>
          <a:sx n="98" d="100"/>
          <a:sy n="98" d="100"/>
        </p:scale>
        <p:origin x="110" y="1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asad Kadiri" userId="833554a1-3071-4c0c-a78b-a1e3cb8b9c94" providerId="ADAL" clId="{99BFBFD8-DE43-4467-AB65-39000D0C7617}"/>
    <pc:docChg chg="modSld">
      <pc:chgData name="Prasad Kadiri" userId="833554a1-3071-4c0c-a78b-a1e3cb8b9c94" providerId="ADAL" clId="{99BFBFD8-DE43-4467-AB65-39000D0C7617}" dt="2025-03-03T17:01:28.615" v="208" actId="20577"/>
      <pc:docMkLst>
        <pc:docMk/>
      </pc:docMkLst>
      <pc:sldChg chg="modSp mod">
        <pc:chgData name="Prasad Kadiri" userId="833554a1-3071-4c0c-a78b-a1e3cb8b9c94" providerId="ADAL" clId="{99BFBFD8-DE43-4467-AB65-39000D0C7617}" dt="2025-03-03T17:01:28.615" v="208" actId="20577"/>
        <pc:sldMkLst>
          <pc:docMk/>
          <pc:sldMk cId="1331524269" sldId="2142533941"/>
        </pc:sldMkLst>
        <pc:spChg chg="mod">
          <ac:chgData name="Prasad Kadiri" userId="833554a1-3071-4c0c-a78b-a1e3cb8b9c94" providerId="ADAL" clId="{99BFBFD8-DE43-4467-AB65-39000D0C7617}" dt="2025-03-03T17:01:28.615" v="208" actId="20577"/>
          <ac:spMkLst>
            <pc:docMk/>
            <pc:sldMk cId="1331524269" sldId="2142533941"/>
            <ac:spMk id="3" creationId="{6119F5B1-F989-8545-006E-1429CEE19E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3/3/2025</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03.03.2025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p:txBody>
          <a:bodyPr/>
          <a:lstStyle/>
          <a:p>
            <a:r>
              <a:rPr lang="en-US" sz="4800" dirty="0"/>
              <a:t>Views on Rel-20 SON/MDT</a:t>
            </a:r>
            <a:endParaRPr lang="en-CA" dirty="0"/>
          </a:p>
        </p:txBody>
      </p:sp>
      <p:sp>
        <p:nvSpPr>
          <p:cNvPr id="4" name="TextBox 3">
            <a:extLst>
              <a:ext uri="{FF2B5EF4-FFF2-40B4-BE49-F238E27FC236}">
                <a16:creationId xmlns:a16="http://schemas.microsoft.com/office/drawing/2014/main" id="{0184CF0D-3820-7C38-5700-5DED8255190F}"/>
              </a:ext>
            </a:extLst>
          </p:cNvPr>
          <p:cNvSpPr txBox="1"/>
          <p:nvPr/>
        </p:nvSpPr>
        <p:spPr>
          <a:xfrm>
            <a:off x="5819970" y="529126"/>
            <a:ext cx="1271295" cy="369332"/>
          </a:xfrm>
          <a:prstGeom prst="rect">
            <a:avLst/>
          </a:prstGeom>
          <a:noFill/>
        </p:spPr>
        <p:txBody>
          <a:bodyPr wrap="square">
            <a:spAutoFit/>
          </a:bodyPr>
          <a:lstStyle/>
          <a:p>
            <a:r>
              <a:rPr lang="en-US" dirty="0"/>
              <a:t>RP-250333</a:t>
            </a:r>
          </a:p>
        </p:txBody>
      </p:sp>
      <p:sp>
        <p:nvSpPr>
          <p:cNvPr id="5" name="Title 1">
            <a:extLst>
              <a:ext uri="{FF2B5EF4-FFF2-40B4-BE49-F238E27FC236}">
                <a16:creationId xmlns:a16="http://schemas.microsoft.com/office/drawing/2014/main" id="{62FD16BC-7AD4-4915-0114-4C58594DF715}"/>
              </a:ext>
            </a:extLst>
          </p:cNvPr>
          <p:cNvSpPr txBox="1">
            <a:spLocks/>
          </p:cNvSpPr>
          <p:nvPr/>
        </p:nvSpPr>
        <p:spPr bwMode="gray">
          <a:xfrm>
            <a:off x="508257" y="1201105"/>
            <a:ext cx="2591157" cy="105860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RAN#107</a:t>
            </a:r>
          </a:p>
          <a:p>
            <a:r>
              <a:rPr lang="en-US" sz="2000" dirty="0"/>
              <a:t>Incheon, </a:t>
            </a:r>
            <a:r>
              <a:rPr lang="en-US" sz="2000" dirty="0" err="1"/>
              <a:t>S.Korea</a:t>
            </a:r>
            <a:endParaRPr lang="en-US" sz="2000" dirty="0"/>
          </a:p>
          <a:p>
            <a:r>
              <a:rPr lang="en-US" sz="2000" dirty="0"/>
              <a:t>March 12-14,2025</a:t>
            </a:r>
          </a:p>
          <a:p>
            <a:endParaRPr lang="en-US" sz="2000" dirty="0"/>
          </a:p>
        </p:txBody>
      </p:sp>
      <p:sp>
        <p:nvSpPr>
          <p:cNvPr id="6" name="TextBox 5">
            <a:extLst>
              <a:ext uri="{FF2B5EF4-FFF2-40B4-BE49-F238E27FC236}">
                <a16:creationId xmlns:a16="http://schemas.microsoft.com/office/drawing/2014/main" id="{74F33966-B10B-1331-82E7-BE0B9A842A52}"/>
              </a:ext>
            </a:extLst>
          </p:cNvPr>
          <p:cNvSpPr txBox="1"/>
          <p:nvPr/>
        </p:nvSpPr>
        <p:spPr>
          <a:xfrm>
            <a:off x="441293" y="5346832"/>
            <a:ext cx="2106522" cy="369332"/>
          </a:xfrm>
          <a:prstGeom prst="rect">
            <a:avLst/>
          </a:prstGeom>
          <a:noFill/>
        </p:spPr>
        <p:txBody>
          <a:bodyPr wrap="square">
            <a:spAutoFit/>
          </a:bodyPr>
          <a:lstStyle/>
          <a:p>
            <a:r>
              <a:rPr lang="en-US" dirty="0"/>
              <a:t>Agenda : 15.2.9.2</a:t>
            </a:r>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E7B36-8E58-4564-E198-20B4370C3C6E}"/>
              </a:ext>
            </a:extLst>
          </p:cNvPr>
          <p:cNvSpPr>
            <a:spLocks noGrp="1"/>
          </p:cNvSpPr>
          <p:nvPr>
            <p:ph type="title"/>
          </p:nvPr>
        </p:nvSpPr>
        <p:spPr/>
        <p:txBody>
          <a:bodyPr/>
          <a:lstStyle/>
          <a:p>
            <a:r>
              <a:rPr lang="en-US" dirty="0"/>
              <a:t>Further SON enhancements for LTM</a:t>
            </a:r>
          </a:p>
        </p:txBody>
      </p:sp>
      <p:sp>
        <p:nvSpPr>
          <p:cNvPr id="3" name="Content Placeholder 2">
            <a:extLst>
              <a:ext uri="{FF2B5EF4-FFF2-40B4-BE49-F238E27FC236}">
                <a16:creationId xmlns:a16="http://schemas.microsoft.com/office/drawing/2014/main" id="{6119F5B1-F989-8545-006E-1429CEE19EF8}"/>
              </a:ext>
            </a:extLst>
          </p:cNvPr>
          <p:cNvSpPr>
            <a:spLocks noGrp="1"/>
          </p:cNvSpPr>
          <p:nvPr>
            <p:ph idx="1"/>
          </p:nvPr>
        </p:nvSpPr>
        <p:spPr/>
        <p:txBody>
          <a:bodyPr/>
          <a:lstStyle/>
          <a:p>
            <a:r>
              <a:rPr lang="en-US" dirty="0">
                <a:solidFill>
                  <a:schemeClr val="accent1"/>
                </a:solidFill>
              </a:rPr>
              <a:t>Rel-19 SON/MDT for LTM</a:t>
            </a:r>
            <a:r>
              <a:rPr lang="en-US" dirty="0"/>
              <a:t> covered the following aspects for </a:t>
            </a:r>
            <a:r>
              <a:rPr lang="en-US" dirty="0">
                <a:solidFill>
                  <a:schemeClr val="accent1"/>
                </a:solidFill>
              </a:rPr>
              <a:t>intra-CU LTM</a:t>
            </a:r>
            <a:r>
              <a:rPr lang="en-US" dirty="0"/>
              <a:t>:</a:t>
            </a:r>
          </a:p>
          <a:p>
            <a:pPr lvl="1"/>
            <a:r>
              <a:rPr lang="en-US" sz="2000" dirty="0"/>
              <a:t>Optimize </a:t>
            </a:r>
            <a:r>
              <a:rPr lang="en-US" sz="2000" b="1" dirty="0"/>
              <a:t>MCG LTM </a:t>
            </a:r>
            <a:r>
              <a:rPr lang="en-US" sz="2000" dirty="0"/>
              <a:t>failure and success scenarios (e.g., via RLF Report, SHR enhancements)</a:t>
            </a:r>
          </a:p>
          <a:p>
            <a:pPr lvl="1"/>
            <a:r>
              <a:rPr lang="en-US" sz="2000" dirty="0"/>
              <a:t>Optimize </a:t>
            </a:r>
            <a:r>
              <a:rPr lang="en-US" sz="2000" b="1" dirty="0"/>
              <a:t>RACH-less</a:t>
            </a:r>
            <a:r>
              <a:rPr lang="en-US" sz="2000" dirty="0"/>
              <a:t> LTM</a:t>
            </a:r>
          </a:p>
          <a:p>
            <a:endParaRPr lang="en-US" sz="2000" dirty="0"/>
          </a:p>
          <a:p>
            <a:r>
              <a:rPr lang="en-US" dirty="0"/>
              <a:t>As a continuation, we propose the following to be considered as part of a </a:t>
            </a:r>
            <a:r>
              <a:rPr lang="en-US" dirty="0">
                <a:solidFill>
                  <a:schemeClr val="accent1"/>
                </a:solidFill>
              </a:rPr>
              <a:t>potential</a:t>
            </a:r>
            <a:r>
              <a:rPr lang="en-US" dirty="0"/>
              <a:t> </a:t>
            </a:r>
            <a:r>
              <a:rPr lang="en-US" dirty="0">
                <a:solidFill>
                  <a:schemeClr val="accent1"/>
                </a:solidFill>
              </a:rPr>
              <a:t>Rel-20 SON/MDT WI:</a:t>
            </a:r>
            <a:endParaRPr lang="en-US" dirty="0"/>
          </a:p>
          <a:p>
            <a:pPr lvl="1"/>
            <a:r>
              <a:rPr lang="en-US" sz="2000" dirty="0"/>
              <a:t>Optimize </a:t>
            </a:r>
            <a:r>
              <a:rPr lang="en-US" sz="2000" b="1" dirty="0"/>
              <a:t>SCG</a:t>
            </a:r>
            <a:r>
              <a:rPr lang="en-US" sz="2000" dirty="0"/>
              <a:t> LTM failure and success scenarios </a:t>
            </a:r>
          </a:p>
          <a:p>
            <a:pPr lvl="1"/>
            <a:r>
              <a:rPr lang="en-US" sz="2000" dirty="0"/>
              <a:t>Optimize </a:t>
            </a:r>
            <a:r>
              <a:rPr lang="en-US" sz="2000" b="1" dirty="0"/>
              <a:t>inter-CU LTM </a:t>
            </a:r>
            <a:r>
              <a:rPr lang="en-US" sz="2000" dirty="0"/>
              <a:t>scenarios</a:t>
            </a:r>
          </a:p>
          <a:p>
            <a:pPr lvl="1"/>
            <a:r>
              <a:rPr lang="en-US" sz="2000" dirty="0"/>
              <a:t>Optimize </a:t>
            </a:r>
            <a:r>
              <a:rPr lang="en-US" sz="2000" b="1" dirty="0"/>
              <a:t>conditional LTM </a:t>
            </a:r>
            <a:r>
              <a:rPr lang="en-US" sz="2000" dirty="0"/>
              <a:t>scenarios</a:t>
            </a:r>
          </a:p>
          <a:p>
            <a:pPr lvl="1"/>
            <a:endParaRPr lang="en-US" sz="2000" dirty="0"/>
          </a:p>
          <a:p>
            <a:pPr marL="0" indent="0">
              <a:buNone/>
            </a:pPr>
            <a:r>
              <a:rPr lang="en-US" sz="2800" kern="2000" spc="-50" dirty="0">
                <a:solidFill>
                  <a:schemeClr val="accent1"/>
                </a:solidFill>
                <a:latin typeface="+mj-lt"/>
                <a:ea typeface="+mj-ea"/>
                <a:cs typeface="+mj-cs"/>
              </a:rPr>
              <a:t>Note : R20 SON/MDT WI is expected to be small if it happens, so scope MUST be limited. </a:t>
            </a:r>
          </a:p>
        </p:txBody>
      </p:sp>
      <p:sp>
        <p:nvSpPr>
          <p:cNvPr id="4" name="Text Placeholder 3">
            <a:extLst>
              <a:ext uri="{FF2B5EF4-FFF2-40B4-BE49-F238E27FC236}">
                <a16:creationId xmlns:a16="http://schemas.microsoft.com/office/drawing/2014/main" id="{71AFCE75-08FA-3648-9C76-7658D193EE72}"/>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3152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F8FE2-74F0-FED8-3344-4BF098C56561}"/>
              </a:ext>
            </a:extLst>
          </p:cNvPr>
          <p:cNvSpPr>
            <a:spLocks noGrp="1"/>
          </p:cNvSpPr>
          <p:nvPr>
            <p:ph type="title"/>
          </p:nvPr>
        </p:nvSpPr>
        <p:spPr/>
        <p:txBody>
          <a:bodyPr/>
          <a:lstStyle/>
          <a:p>
            <a:r>
              <a:rPr lang="en-US" dirty="0"/>
              <a:t>Further SON/MDT enhancements for NTN</a:t>
            </a:r>
          </a:p>
        </p:txBody>
      </p:sp>
      <p:sp>
        <p:nvSpPr>
          <p:cNvPr id="3" name="Content Placeholder 2">
            <a:extLst>
              <a:ext uri="{FF2B5EF4-FFF2-40B4-BE49-F238E27FC236}">
                <a16:creationId xmlns:a16="http://schemas.microsoft.com/office/drawing/2014/main" id="{1DA5EAE8-9E59-41A4-7C71-AB44F8E5E8C2}"/>
              </a:ext>
            </a:extLst>
          </p:cNvPr>
          <p:cNvSpPr>
            <a:spLocks noGrp="1"/>
          </p:cNvSpPr>
          <p:nvPr>
            <p:ph idx="1"/>
          </p:nvPr>
        </p:nvSpPr>
        <p:spPr>
          <a:xfrm>
            <a:off x="515938" y="1820860"/>
            <a:ext cx="10889481" cy="4344989"/>
          </a:xfrm>
        </p:spPr>
        <p:txBody>
          <a:bodyPr/>
          <a:lstStyle/>
          <a:p>
            <a:r>
              <a:rPr lang="en-US" dirty="0">
                <a:solidFill>
                  <a:schemeClr val="accent1"/>
                </a:solidFill>
              </a:rPr>
              <a:t>Rel-19 SON/MDT for NTN</a:t>
            </a:r>
            <a:r>
              <a:rPr lang="en-US" dirty="0"/>
              <a:t> covered the following aspects:</a:t>
            </a:r>
          </a:p>
          <a:p>
            <a:pPr lvl="1"/>
            <a:r>
              <a:rPr lang="en-US" sz="2000" dirty="0"/>
              <a:t>Optimizing </a:t>
            </a:r>
            <a:r>
              <a:rPr lang="en-US" sz="2000" b="1" dirty="0"/>
              <a:t>intra-NTN mobility </a:t>
            </a:r>
            <a:r>
              <a:rPr lang="en-US" sz="2000" dirty="0"/>
              <a:t>scenarios (e.g., time-based, location-based CHO)</a:t>
            </a:r>
          </a:p>
          <a:p>
            <a:pPr lvl="1"/>
            <a:r>
              <a:rPr lang="en-US" sz="2000" dirty="0"/>
              <a:t>New granularity for collecting </a:t>
            </a:r>
            <a:r>
              <a:rPr lang="en-US" sz="2000" b="1" dirty="0"/>
              <a:t>logged</a:t>
            </a:r>
            <a:r>
              <a:rPr lang="en-US" sz="2000" dirty="0"/>
              <a:t> </a:t>
            </a:r>
            <a:r>
              <a:rPr lang="en-US" sz="2000" b="1" dirty="0"/>
              <a:t>MDT</a:t>
            </a:r>
            <a:r>
              <a:rPr lang="en-US" sz="2000" dirty="0"/>
              <a:t> in NTN (e.g., geographical area based)</a:t>
            </a:r>
          </a:p>
          <a:p>
            <a:endParaRPr lang="en-US" dirty="0"/>
          </a:p>
          <a:p>
            <a:r>
              <a:rPr lang="en-US" dirty="0"/>
              <a:t>As a continuation, we propose the following to be considered for </a:t>
            </a:r>
            <a:r>
              <a:rPr lang="en-US" dirty="0">
                <a:solidFill>
                  <a:schemeClr val="accent1"/>
                </a:solidFill>
              </a:rPr>
              <a:t>potential</a:t>
            </a:r>
            <a:r>
              <a:rPr lang="en-US" dirty="0"/>
              <a:t> </a:t>
            </a:r>
            <a:r>
              <a:rPr lang="en-US" dirty="0">
                <a:solidFill>
                  <a:schemeClr val="accent1"/>
                </a:solidFill>
              </a:rPr>
              <a:t>Rel-20 SON/MDT WI</a:t>
            </a:r>
            <a:r>
              <a:rPr lang="en-US" dirty="0"/>
              <a:t>:</a:t>
            </a:r>
          </a:p>
          <a:p>
            <a:pPr lvl="1"/>
            <a:r>
              <a:rPr lang="en-US" sz="2000" dirty="0"/>
              <a:t>Optimize </a:t>
            </a:r>
            <a:r>
              <a:rPr lang="en-US" sz="2000" b="1" dirty="0"/>
              <a:t>TN-NTN mobility </a:t>
            </a:r>
          </a:p>
          <a:p>
            <a:pPr lvl="1"/>
            <a:r>
              <a:rPr lang="en-US" sz="2000" dirty="0"/>
              <a:t>Optimize </a:t>
            </a:r>
            <a:r>
              <a:rPr lang="en-US" sz="2000" b="1" dirty="0"/>
              <a:t>access</a:t>
            </a:r>
            <a:r>
              <a:rPr lang="en-US" sz="2000" dirty="0"/>
              <a:t> in NTN (e.g., via RA/CEF Report enhancements)</a:t>
            </a:r>
          </a:p>
          <a:p>
            <a:pPr lvl="1"/>
            <a:r>
              <a:rPr lang="en-US" sz="2000" dirty="0"/>
              <a:t>Further </a:t>
            </a:r>
            <a:r>
              <a:rPr lang="en-US" sz="2000" b="1" dirty="0"/>
              <a:t>logged MDT enhancements </a:t>
            </a:r>
            <a:r>
              <a:rPr lang="en-US" sz="2000" dirty="0"/>
              <a:t>for NTN (e.g., new event triggers)</a:t>
            </a:r>
          </a:p>
          <a:p>
            <a:pPr lvl="1"/>
            <a:r>
              <a:rPr lang="en-US" sz="1800" b="1" dirty="0"/>
              <a:t>Distinguishing</a:t>
            </a:r>
            <a:r>
              <a:rPr lang="en-US" sz="1800" dirty="0"/>
              <a:t> SON/MDT reports collected over NTN and TN</a:t>
            </a:r>
          </a:p>
          <a:p>
            <a:endParaRPr lang="en-US" dirty="0"/>
          </a:p>
        </p:txBody>
      </p:sp>
      <p:sp>
        <p:nvSpPr>
          <p:cNvPr id="4" name="Text Placeholder 3">
            <a:extLst>
              <a:ext uri="{FF2B5EF4-FFF2-40B4-BE49-F238E27FC236}">
                <a16:creationId xmlns:a16="http://schemas.microsoft.com/office/drawing/2014/main" id="{2381348F-908E-4E22-3220-A4D86BAA7025}"/>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6547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82376-B9F8-98DC-4072-134044C60943}"/>
              </a:ext>
            </a:extLst>
          </p:cNvPr>
          <p:cNvSpPr>
            <a:spLocks noGrp="1"/>
          </p:cNvSpPr>
          <p:nvPr>
            <p:ph type="title"/>
          </p:nvPr>
        </p:nvSpPr>
        <p:spPr/>
        <p:txBody>
          <a:bodyPr/>
          <a:lstStyle/>
          <a:p>
            <a:r>
              <a:rPr lang="en-US" dirty="0"/>
              <a:t>SON/MDT for Aerial UEs</a:t>
            </a:r>
          </a:p>
        </p:txBody>
      </p:sp>
      <p:sp>
        <p:nvSpPr>
          <p:cNvPr id="3" name="Content Placeholder 2">
            <a:extLst>
              <a:ext uri="{FF2B5EF4-FFF2-40B4-BE49-F238E27FC236}">
                <a16:creationId xmlns:a16="http://schemas.microsoft.com/office/drawing/2014/main" id="{2E04DD64-A5D1-A875-003C-A50B06D8C0FB}"/>
              </a:ext>
            </a:extLst>
          </p:cNvPr>
          <p:cNvSpPr>
            <a:spLocks noGrp="1"/>
          </p:cNvSpPr>
          <p:nvPr>
            <p:ph idx="1"/>
          </p:nvPr>
        </p:nvSpPr>
        <p:spPr/>
        <p:txBody>
          <a:bodyPr/>
          <a:lstStyle/>
          <a:p>
            <a:r>
              <a:rPr lang="en-US" dirty="0"/>
              <a:t>Rel-20 SON/MDT WI can consider the following aspects related to </a:t>
            </a:r>
            <a:r>
              <a:rPr lang="en-US" dirty="0">
                <a:solidFill>
                  <a:schemeClr val="accent1"/>
                </a:solidFill>
              </a:rPr>
              <a:t>Aerial UEs </a:t>
            </a:r>
            <a:r>
              <a:rPr lang="en-US" dirty="0"/>
              <a:t>e.g.,</a:t>
            </a:r>
          </a:p>
          <a:p>
            <a:pPr lvl="1"/>
            <a:r>
              <a:rPr lang="en-US" sz="2000" b="1" dirty="0"/>
              <a:t>Logged MDT</a:t>
            </a:r>
            <a:r>
              <a:rPr lang="en-US" sz="2000" dirty="0"/>
              <a:t> enhancements for Aerial UEs (e.g., height-dependent area scope or triggers)</a:t>
            </a:r>
          </a:p>
          <a:p>
            <a:pPr lvl="1"/>
            <a:r>
              <a:rPr lang="en-US" sz="2000" b="1" dirty="0"/>
              <a:t>MRO</a:t>
            </a:r>
            <a:r>
              <a:rPr lang="en-US" sz="2000" dirty="0"/>
              <a:t> for Aerial UEs (e.g., RLF/SHR enhancements)</a:t>
            </a:r>
          </a:p>
          <a:p>
            <a:pPr lvl="1"/>
            <a:r>
              <a:rPr lang="en-US" sz="2000" b="1" dirty="0"/>
              <a:t>Distinguishing SON reports </a:t>
            </a:r>
            <a:r>
              <a:rPr lang="en-US" sz="2000" dirty="0"/>
              <a:t>collected from Aerial UEs and terrestrial UEs</a:t>
            </a:r>
          </a:p>
          <a:p>
            <a:pPr lvl="1"/>
            <a:endParaRPr lang="en-US" sz="2000" dirty="0"/>
          </a:p>
          <a:p>
            <a:pPr lvl="1"/>
            <a:endParaRPr lang="en-US" sz="2000" dirty="0"/>
          </a:p>
        </p:txBody>
      </p:sp>
      <p:sp>
        <p:nvSpPr>
          <p:cNvPr id="4" name="Text Placeholder 3">
            <a:extLst>
              <a:ext uri="{FF2B5EF4-FFF2-40B4-BE49-F238E27FC236}">
                <a16:creationId xmlns:a16="http://schemas.microsoft.com/office/drawing/2014/main" id="{4679F998-53C4-2282-1C25-D83AD298D1D1}"/>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609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AD4E2-005F-EB5A-DFDD-E7B50F802B7A}"/>
              </a:ext>
            </a:extLst>
          </p:cNvPr>
          <p:cNvSpPr>
            <a:spLocks noGrp="1"/>
          </p:cNvSpPr>
          <p:nvPr>
            <p:ph type="title"/>
          </p:nvPr>
        </p:nvSpPr>
        <p:spPr/>
        <p:txBody>
          <a:bodyPr/>
          <a:lstStyle/>
          <a:p>
            <a:r>
              <a:rPr lang="en-US" dirty="0"/>
              <a:t>Logged MDT enhancements for LP-WUR</a:t>
            </a:r>
          </a:p>
        </p:txBody>
      </p:sp>
      <p:sp>
        <p:nvSpPr>
          <p:cNvPr id="3" name="Content Placeholder 2">
            <a:extLst>
              <a:ext uri="{FF2B5EF4-FFF2-40B4-BE49-F238E27FC236}">
                <a16:creationId xmlns:a16="http://schemas.microsoft.com/office/drawing/2014/main" id="{9E511ADE-2CB8-8F2C-ACE4-52CDAF3FEBB7}"/>
              </a:ext>
            </a:extLst>
          </p:cNvPr>
          <p:cNvSpPr>
            <a:spLocks noGrp="1"/>
          </p:cNvSpPr>
          <p:nvPr>
            <p:ph idx="1"/>
          </p:nvPr>
        </p:nvSpPr>
        <p:spPr>
          <a:xfrm>
            <a:off x="515937" y="1780802"/>
            <a:ext cx="11160126" cy="4344989"/>
          </a:xfrm>
        </p:spPr>
        <p:txBody>
          <a:bodyPr/>
          <a:lstStyle/>
          <a:p>
            <a:r>
              <a:rPr lang="en-US" dirty="0"/>
              <a:t>Rel-19 LP-WUR WI specified support for Low Power Wake-up Radio (LP-WUR) operation including </a:t>
            </a:r>
          </a:p>
          <a:p>
            <a:pPr lvl="1"/>
            <a:r>
              <a:rPr lang="en-US" sz="1800" dirty="0"/>
              <a:t>RRM measurement relaxations for MR and measurement offloading from Main Radio (MR) to LP-WUR</a:t>
            </a:r>
          </a:p>
          <a:p>
            <a:pPr lvl="1"/>
            <a:r>
              <a:rPr lang="en-US" sz="1800" dirty="0"/>
              <a:t>Support for LP-SS (Low Power - Synchronization Signal)</a:t>
            </a:r>
          </a:p>
          <a:p>
            <a:pPr lvl="1"/>
            <a:r>
              <a:rPr lang="en-US" sz="1800" dirty="0"/>
              <a:t>Support for LP-WUS (Low Power Wake Up Signal) </a:t>
            </a:r>
          </a:p>
          <a:p>
            <a:r>
              <a:rPr lang="en-US" dirty="0"/>
              <a:t>The current logged MDT framework collects radio measurements (based on SSB) when UE is in RRC_IDLE and RRC_INACTIVE and </a:t>
            </a:r>
            <a:r>
              <a:rPr lang="en-US" b="1" u="sng" dirty="0"/>
              <a:t>doesn’t consider whether UE operates in LP-WUR or is receiving LP-SS (instead of SSB)</a:t>
            </a:r>
            <a:r>
              <a:rPr lang="en-US" dirty="0"/>
              <a:t>. </a:t>
            </a:r>
          </a:p>
          <a:p>
            <a:endParaRPr lang="en-US" dirty="0"/>
          </a:p>
          <a:p>
            <a:r>
              <a:rPr lang="en-US" dirty="0"/>
              <a:t>Therefore, we propose that a </a:t>
            </a:r>
            <a:r>
              <a:rPr lang="en-US" dirty="0">
                <a:solidFill>
                  <a:schemeClr val="accent1"/>
                </a:solidFill>
              </a:rPr>
              <a:t>potential Rel-20 SON/MDT WI</a:t>
            </a:r>
            <a:r>
              <a:rPr lang="en-US" dirty="0"/>
              <a:t> can include the following</a:t>
            </a:r>
          </a:p>
          <a:p>
            <a:pPr lvl="1"/>
            <a:r>
              <a:rPr lang="en-US" sz="2000" b="1" dirty="0"/>
              <a:t>Logged MDT enhancements for LP-WUR</a:t>
            </a:r>
          </a:p>
        </p:txBody>
      </p:sp>
      <p:sp>
        <p:nvSpPr>
          <p:cNvPr id="4" name="Text Placeholder 3">
            <a:extLst>
              <a:ext uri="{FF2B5EF4-FFF2-40B4-BE49-F238E27FC236}">
                <a16:creationId xmlns:a16="http://schemas.microsoft.com/office/drawing/2014/main" id="{DD03A33F-FD02-D1E5-0125-A60E475AE91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65003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3813E-8C09-FEDB-259D-C9702D4B24F0}"/>
              </a:ext>
            </a:extLst>
          </p:cNvPr>
          <p:cNvSpPr>
            <a:spLocks noGrp="1"/>
          </p:cNvSpPr>
          <p:nvPr>
            <p:ph type="title"/>
          </p:nvPr>
        </p:nvSpPr>
        <p:spPr/>
        <p:txBody>
          <a:bodyPr/>
          <a:lstStyle/>
          <a:p>
            <a:r>
              <a:rPr lang="en-US" dirty="0"/>
              <a:t>RA Report enhancements for SBFD aware UEs</a:t>
            </a:r>
          </a:p>
        </p:txBody>
      </p:sp>
      <p:sp>
        <p:nvSpPr>
          <p:cNvPr id="3" name="Content Placeholder 2">
            <a:extLst>
              <a:ext uri="{FF2B5EF4-FFF2-40B4-BE49-F238E27FC236}">
                <a16:creationId xmlns:a16="http://schemas.microsoft.com/office/drawing/2014/main" id="{9C73AC51-CB17-FD06-6A98-A9554546CACC}"/>
              </a:ext>
            </a:extLst>
          </p:cNvPr>
          <p:cNvSpPr>
            <a:spLocks noGrp="1"/>
          </p:cNvSpPr>
          <p:nvPr>
            <p:ph idx="1"/>
          </p:nvPr>
        </p:nvSpPr>
        <p:spPr/>
        <p:txBody>
          <a:bodyPr/>
          <a:lstStyle/>
          <a:p>
            <a:r>
              <a:rPr lang="en-US" dirty="0"/>
              <a:t>Rel-19 Full Duplex WI specified enhancements to support RACH in SBFD symbols/slots by SBFD aware UEs and is specifying two types of RACH configurations for SBFD aware UEs</a:t>
            </a:r>
          </a:p>
          <a:p>
            <a:pPr lvl="1"/>
            <a:r>
              <a:rPr lang="en-US" b="1" dirty="0"/>
              <a:t>Option 1</a:t>
            </a:r>
            <a:r>
              <a:rPr lang="en-US" dirty="0"/>
              <a:t>: Use a single RACH configuration, but the existing parameters might be configured differently for SBFD slots, or new parameters might be introduced for SBFD slots</a:t>
            </a:r>
          </a:p>
          <a:p>
            <a:pPr lvl="1"/>
            <a:r>
              <a:rPr lang="en-US" b="1" dirty="0"/>
              <a:t>Option 2</a:t>
            </a:r>
            <a:r>
              <a:rPr lang="en-US" dirty="0"/>
              <a:t>: Use two separate RACH configurations - one legacy RACH configuration and one additional RACH configuration</a:t>
            </a:r>
          </a:p>
          <a:p>
            <a:endParaRPr lang="en-US" dirty="0"/>
          </a:p>
          <a:p>
            <a:r>
              <a:rPr lang="en-US" dirty="0"/>
              <a:t>Rel-20 SON/MDT WI can specify </a:t>
            </a:r>
            <a:r>
              <a:rPr lang="en-US" dirty="0">
                <a:solidFill>
                  <a:schemeClr val="accent1"/>
                </a:solidFill>
              </a:rPr>
              <a:t>RA Report enhancements for SBFD aware UEs</a:t>
            </a:r>
            <a:r>
              <a:rPr lang="en-US" dirty="0"/>
              <a:t> e.g., for the following network optimization objectives:</a:t>
            </a:r>
          </a:p>
          <a:p>
            <a:pPr lvl="1"/>
            <a:r>
              <a:rPr lang="en-US" dirty="0"/>
              <a:t>Collect statistics about the RO type used (SBFD RO or legacy RO)</a:t>
            </a:r>
          </a:p>
          <a:p>
            <a:pPr lvl="1"/>
            <a:r>
              <a:rPr lang="en-US" dirty="0"/>
              <a:t>Optimize switching between RO types (SBFD RO vs. legacy RO)</a:t>
            </a:r>
          </a:p>
          <a:p>
            <a:pPr lvl="1"/>
            <a:r>
              <a:rPr lang="en-US" dirty="0"/>
              <a:t>Optimize SBFD specific RACH resources and parameters</a:t>
            </a:r>
          </a:p>
        </p:txBody>
      </p:sp>
      <p:sp>
        <p:nvSpPr>
          <p:cNvPr id="4" name="Text Placeholder 3">
            <a:extLst>
              <a:ext uri="{FF2B5EF4-FFF2-40B4-BE49-F238E27FC236}">
                <a16:creationId xmlns:a16="http://schemas.microsoft.com/office/drawing/2014/main" id="{2724A276-C967-37C9-9303-BD5D3935D05A}"/>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16531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2746B-C4DF-ACA5-0EB1-672B15F62D1E}"/>
              </a:ext>
            </a:extLst>
          </p:cNvPr>
          <p:cNvSpPr>
            <a:spLocks noGrp="1"/>
          </p:cNvSpPr>
          <p:nvPr>
            <p:ph type="title"/>
          </p:nvPr>
        </p:nvSpPr>
        <p:spPr/>
        <p:txBody>
          <a:bodyPr/>
          <a:lstStyle/>
          <a:p>
            <a:r>
              <a:rPr lang="en-US" dirty="0"/>
              <a:t>Summary - Rel-20 SON/MDT WI objectives</a:t>
            </a:r>
          </a:p>
        </p:txBody>
      </p:sp>
      <p:sp>
        <p:nvSpPr>
          <p:cNvPr id="3" name="Content Placeholder 2">
            <a:extLst>
              <a:ext uri="{FF2B5EF4-FFF2-40B4-BE49-F238E27FC236}">
                <a16:creationId xmlns:a16="http://schemas.microsoft.com/office/drawing/2014/main" id="{24A66D3E-8788-7D63-3320-EC4520CA687C}"/>
              </a:ext>
            </a:extLst>
          </p:cNvPr>
          <p:cNvSpPr>
            <a:spLocks noGrp="1"/>
          </p:cNvSpPr>
          <p:nvPr>
            <p:ph idx="1"/>
          </p:nvPr>
        </p:nvSpPr>
        <p:spPr>
          <a:xfrm>
            <a:off x="515938" y="1407904"/>
            <a:ext cx="11160126" cy="5051889"/>
          </a:xfrm>
        </p:spPr>
        <p:txBody>
          <a:bodyPr/>
          <a:lstStyle/>
          <a:p>
            <a:r>
              <a:rPr lang="en-US" sz="2400" dirty="0">
                <a:solidFill>
                  <a:schemeClr val="accent1"/>
                </a:solidFill>
              </a:rPr>
              <a:t>Rel-20 SON/MDT WI is not our high priority. If WI is agreed, then scope has to be limited. </a:t>
            </a:r>
          </a:p>
          <a:p>
            <a:r>
              <a:rPr lang="en-US" sz="2400" dirty="0">
                <a:solidFill>
                  <a:schemeClr val="accent1"/>
                </a:solidFill>
              </a:rPr>
              <a:t>Following are potential objectives, and down selection may be needed.</a:t>
            </a:r>
          </a:p>
          <a:p>
            <a:pPr lvl="1"/>
            <a:endParaRPr lang="en-US" sz="2000" dirty="0"/>
          </a:p>
          <a:p>
            <a:pPr lvl="1"/>
            <a:r>
              <a:rPr lang="en-US" sz="2000" b="1" u="sng" dirty="0"/>
              <a:t>Continue</a:t>
            </a:r>
            <a:r>
              <a:rPr lang="en-US" sz="2000" dirty="0"/>
              <a:t> to optimize the following features via SON/MDT</a:t>
            </a:r>
          </a:p>
          <a:p>
            <a:pPr lvl="2"/>
            <a:r>
              <a:rPr lang="en-US" sz="1800" dirty="0"/>
              <a:t>Further SON/MDT enhancements for </a:t>
            </a:r>
            <a:r>
              <a:rPr lang="en-US" sz="1800" b="1" dirty="0"/>
              <a:t>LTM </a:t>
            </a:r>
            <a:r>
              <a:rPr lang="en-US" sz="1800" dirty="0"/>
              <a:t>(for SCG LTM, inter-CU LTM, conditional LTM)</a:t>
            </a:r>
          </a:p>
          <a:p>
            <a:pPr lvl="2"/>
            <a:r>
              <a:rPr lang="en-US" sz="1800" dirty="0"/>
              <a:t>Further SON/MDT enhancements for </a:t>
            </a:r>
            <a:r>
              <a:rPr lang="en-US" sz="1800" b="1" dirty="0"/>
              <a:t>NTN (</a:t>
            </a:r>
            <a:r>
              <a:rPr lang="en-US" sz="1800" dirty="0"/>
              <a:t>TN-NTN mobility, RA/logged MDT enhancements)</a:t>
            </a:r>
          </a:p>
          <a:p>
            <a:pPr lvl="2"/>
            <a:endParaRPr lang="en-US" sz="1800" dirty="0"/>
          </a:p>
          <a:p>
            <a:pPr lvl="1"/>
            <a:r>
              <a:rPr lang="en-US" sz="2000" b="1" u="sng" dirty="0"/>
              <a:t>New features </a:t>
            </a:r>
            <a:r>
              <a:rPr lang="en-US" sz="2000" dirty="0"/>
              <a:t>to optimize via SON/MDT </a:t>
            </a:r>
            <a:r>
              <a:rPr lang="en-US" sz="2000" dirty="0">
                <a:solidFill>
                  <a:srgbClr val="0066FF"/>
                </a:solidFill>
              </a:rPr>
              <a:t>(select one max or none)</a:t>
            </a:r>
          </a:p>
          <a:p>
            <a:pPr lvl="2"/>
            <a:r>
              <a:rPr lang="en-US" sz="1800" dirty="0"/>
              <a:t>SON/MDT enhancements for </a:t>
            </a:r>
            <a:r>
              <a:rPr lang="en-US" sz="1800" b="1" dirty="0"/>
              <a:t>Aerial UEs</a:t>
            </a:r>
          </a:p>
          <a:p>
            <a:pPr lvl="2"/>
            <a:r>
              <a:rPr lang="en-US" sz="1800" dirty="0"/>
              <a:t>RA Report enhancements for </a:t>
            </a:r>
            <a:r>
              <a:rPr lang="en-US" sz="1800" b="1" dirty="0"/>
              <a:t>SBFD aware UEs</a:t>
            </a:r>
          </a:p>
          <a:p>
            <a:pPr lvl="2"/>
            <a:r>
              <a:rPr lang="en-US" sz="1800" dirty="0"/>
              <a:t>Logged MDT enhancements for </a:t>
            </a:r>
            <a:r>
              <a:rPr lang="en-US" sz="1800" b="1" dirty="0"/>
              <a:t>LP-WUR </a:t>
            </a:r>
          </a:p>
        </p:txBody>
      </p:sp>
    </p:spTree>
    <p:extLst>
      <p:ext uri="{BB962C8B-B14F-4D97-AF65-F5344CB8AC3E}">
        <p14:creationId xmlns:p14="http://schemas.microsoft.com/office/powerpoint/2010/main" val="43928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927355-584f-4bc3-9b09-55987a89d7dc">
      <Terms xmlns="http://schemas.microsoft.com/office/infopath/2007/PartnerControls"/>
    </lcf76f155ced4ddcb4097134ff3c332f>
    <TaxCatchAll xmlns="815a20d1-38b0-43c4-8b87-0ea2d0614826" xsi:nil="true"/>
    <MediaLengthInSeconds xmlns="76927355-584f-4bc3-9b09-55987a89d7dc" xsi:nil="true"/>
    <SharedWithUsers xmlns="815a20d1-38b0-43c4-8b87-0ea2d0614826">
      <UserInfo>
        <DisplayName>Adam Hawes</DisplayName>
        <AccountId>71</AccountId>
        <AccountType/>
      </UserInfo>
      <UserInfo>
        <DisplayName>Brianna Spiegel</DisplayName>
        <AccountId>128</AccountId>
        <AccountType/>
      </UserInfo>
    </SharedWithUsers>
    <_ip_UnifiedCompliancePolicyUIAction xmlns="http://schemas.microsoft.com/sharepoint/v3" xsi:nil="true"/>
    <_ip_UnifiedCompliancePolicyProperties xmlns="http://schemas.microsoft.com/sharepoint/v3" xsi:nil="true"/>
    <_Flow_SignoffStatus xmlns="76927355-584f-4bc3-9b09-55987a89d7d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5462DE8F92A7542BFDC3C3834D85FF4" ma:contentTypeVersion="21" ma:contentTypeDescription="Create a new document." ma:contentTypeScope="" ma:versionID="6ab523ec50f7c14c0aa39b1ec8cdba3e">
  <xsd:schema xmlns:xsd="http://www.w3.org/2001/XMLSchema" xmlns:xs="http://www.w3.org/2001/XMLSchema" xmlns:p="http://schemas.microsoft.com/office/2006/metadata/properties" xmlns:ns1="http://schemas.microsoft.com/sharepoint/v3" xmlns:ns2="76927355-584f-4bc3-9b09-55987a89d7dc" xmlns:ns3="815a20d1-38b0-43c4-8b87-0ea2d0614826" targetNamespace="http://schemas.microsoft.com/office/2006/metadata/properties" ma:root="true" ma:fieldsID="f2b0a467021c2278bc9c20caa8094a43" ns1:_="" ns2:_="" ns3:_="">
    <xsd:import namespace="http://schemas.microsoft.com/sharepoint/v3"/>
    <xsd:import namespace="76927355-584f-4bc3-9b09-55987a89d7dc"/>
    <xsd:import namespace="815a20d1-38b0-43c4-8b87-0ea2d061482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6927355-584f-4bc3-9b09-55987a89d7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8205a03-f8b6-48f3-a9ba-ef58eb4c425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5a20d1-38b0-43c4-8b87-0ea2d061482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d661564-115c-4c63-823c-0b9ceee11062}" ma:internalName="TaxCatchAll" ma:showField="CatchAllData" ma:web="815a20d1-38b0-43c4-8b87-0ea2d06148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A018B6-B4E7-4A79-BA06-8CC7AF35006A}">
  <ds:schemaRefs>
    <ds:schemaRef ds:uri="http://schemas.microsoft.com/sharepoint/v3"/>
    <ds:schemaRef ds:uri="http://schemas.microsoft.com/office/2006/documentManagement/types"/>
    <ds:schemaRef ds:uri="http://www.w3.org/XML/1998/namespace"/>
    <ds:schemaRef ds:uri="http://schemas.microsoft.com/office/infopath/2007/PartnerControls"/>
    <ds:schemaRef ds:uri="815a20d1-38b0-43c4-8b87-0ea2d0614826"/>
    <ds:schemaRef ds:uri="http://purl.org/dc/elements/1.1/"/>
    <ds:schemaRef ds:uri="http://purl.org/dc/terms/"/>
    <ds:schemaRef ds:uri="http://purl.org/dc/dcmitype/"/>
    <ds:schemaRef ds:uri="http://schemas.openxmlformats.org/package/2006/metadata/core-properties"/>
    <ds:schemaRef ds:uri="76927355-584f-4bc3-9b09-55987a89d7dc"/>
    <ds:schemaRef ds:uri="http://schemas.microsoft.com/office/2006/metadata/properties"/>
  </ds:schemaRefs>
</ds:datastoreItem>
</file>

<file path=customXml/itemProps2.xml><?xml version="1.0" encoding="utf-8"?>
<ds:datastoreItem xmlns:ds="http://schemas.openxmlformats.org/officeDocument/2006/customXml" ds:itemID="{6AE7EB28-D983-43FE-BF86-F4214AA66417}">
  <ds:schemaRefs>
    <ds:schemaRef ds:uri="76927355-584f-4bc3-9b09-55987a89d7dc"/>
    <ds:schemaRef ds:uri="815a20d1-38b0-43c4-8b87-0ea2d06148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7D8C63D-D057-408A-86CF-BECF5DCDB5CF}">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1762</TotalTime>
  <Words>681</Words>
  <Application>Microsoft Office PowerPoint</Application>
  <PresentationFormat>Widescreen</PresentationFormat>
  <Paragraphs>62</Paragraphs>
  <Slides>7</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Alfabet</vt:lpstr>
      <vt:lpstr>Aparajita</vt:lpstr>
      <vt:lpstr>Aptos</vt:lpstr>
      <vt:lpstr>Aptos Display</vt:lpstr>
      <vt:lpstr>Arial</vt:lpstr>
      <vt:lpstr>Microsoft Sans Serif</vt:lpstr>
      <vt:lpstr>Wingdings</vt:lpstr>
      <vt:lpstr>Qualcomm Corporate Confidential Template - 2024</vt:lpstr>
      <vt:lpstr>Snapdragon Template</vt:lpstr>
      <vt:lpstr>Views on Rel-20 SON/MDT</vt:lpstr>
      <vt:lpstr>Further SON enhancements for LTM</vt:lpstr>
      <vt:lpstr>Further SON/MDT enhancements for NTN</vt:lpstr>
      <vt:lpstr>SON/MDT for Aerial UEs</vt:lpstr>
      <vt:lpstr>Logged MDT enhancements for LP-WUR</vt:lpstr>
      <vt:lpstr>RA Report enhancements for SBFD aware UEs</vt:lpstr>
      <vt:lpstr>Summary - Rel-20 SON/MDT WI 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Prasad Kadiri</cp:lastModifiedBy>
  <cp:revision>7</cp:revision>
  <dcterms:created xsi:type="dcterms:W3CDTF">2024-11-27T02:07:07Z</dcterms:created>
  <dcterms:modified xsi:type="dcterms:W3CDTF">2025-03-03T17:01:42Z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y fmtid="{D5CDD505-2E9C-101B-9397-08002B2CF9AE}" pid="14" name="_NewReviewCycle">
    <vt:lpwstr/>
  </property>
</Properties>
</file>