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12"/>
  </p:notesMasterIdLst>
  <p:handoutMasterIdLst>
    <p:handoutMasterId r:id="rId13"/>
  </p:handoutMasterIdLst>
  <p:sldIdLst>
    <p:sldId id="2142533939" r:id="rId6"/>
    <p:sldId id="2142533941" r:id="rId7"/>
    <p:sldId id="2147478429" r:id="rId8"/>
    <p:sldId id="2147478430" r:id="rId9"/>
    <p:sldId id="2147478431" r:id="rId10"/>
    <p:sldId id="214747843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 id="{4FDECEF9-F180-2D69-79D5-849876E9C9A5}" name="Qualcomm - Geetha Rajendran" initials="GPR" userId="Qualcomm - Geetha Rajendra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020B40"/>
    <a:srgbClr val="3E4D63"/>
    <a:srgbClr val="8391E3"/>
    <a:srgbClr val="7F7FF2"/>
    <a:srgbClr val="00116B"/>
    <a:srgbClr val="000C47"/>
    <a:srgbClr val="EFF1F6"/>
    <a:srgbClr val="ECECEC"/>
    <a:srgbClr val="000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232AB4-C026-4A76-929D-DE4377487285}" v="1" dt="2025-03-02T21:39:23.4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978" autoAdjust="0"/>
  </p:normalViewPr>
  <p:slideViewPr>
    <p:cSldViewPr snapToGrid="0">
      <p:cViewPr varScale="1">
        <p:scale>
          <a:sx n="98" d="100"/>
          <a:sy n="98" d="100"/>
        </p:scale>
        <p:origin x="110" y="1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asad Kadiri" userId="833554a1-3071-4c0c-a78b-a1e3cb8b9c94" providerId="ADAL" clId="{4C232AB4-C026-4A76-929D-DE4377487285}"/>
    <pc:docChg chg="undo custSel addSld modSld">
      <pc:chgData name="Prasad Kadiri" userId="833554a1-3071-4c0c-a78b-a1e3cb8b9c94" providerId="ADAL" clId="{4C232AB4-C026-4A76-929D-DE4377487285}" dt="2025-03-02T21:41:35.829" v="93" actId="20577"/>
      <pc:docMkLst>
        <pc:docMk/>
      </pc:docMkLst>
      <pc:sldChg chg="addSp delSp modSp add mod">
        <pc:chgData name="Prasad Kadiri" userId="833554a1-3071-4c0c-a78b-a1e3cb8b9c94" providerId="ADAL" clId="{4C232AB4-C026-4A76-929D-DE4377487285}" dt="2025-03-02T21:41:35.829" v="93" actId="20577"/>
        <pc:sldMkLst>
          <pc:docMk/>
          <pc:sldMk cId="1788926119" sldId="2147478432"/>
        </pc:sldMkLst>
        <pc:spChg chg="mod">
          <ac:chgData name="Prasad Kadiri" userId="833554a1-3071-4c0c-a78b-a1e3cb8b9c94" providerId="ADAL" clId="{4C232AB4-C026-4A76-929D-DE4377487285}" dt="2025-03-02T21:39:34.439" v="17" actId="20577"/>
          <ac:spMkLst>
            <pc:docMk/>
            <pc:sldMk cId="1788926119" sldId="2147478432"/>
            <ac:spMk id="3" creationId="{B67B1104-1345-5C97-B5F3-6C23F445391F}"/>
          </ac:spMkLst>
        </pc:spChg>
        <pc:spChg chg="add mod">
          <ac:chgData name="Prasad Kadiri" userId="833554a1-3071-4c0c-a78b-a1e3cb8b9c94" providerId="ADAL" clId="{4C232AB4-C026-4A76-929D-DE4377487285}" dt="2025-03-02T21:41:35.829" v="93" actId="20577"/>
          <ac:spMkLst>
            <pc:docMk/>
            <pc:sldMk cId="1788926119" sldId="2147478432"/>
            <ac:spMk id="5" creationId="{EBD9CCE2-C002-8002-06A6-D83A8B8F2B03}"/>
          </ac:spMkLst>
        </pc:spChg>
        <pc:graphicFrameChg chg="del">
          <ac:chgData name="Prasad Kadiri" userId="833554a1-3071-4c0c-a78b-a1e3cb8b9c94" providerId="ADAL" clId="{4C232AB4-C026-4A76-929D-DE4377487285}" dt="2025-03-02T21:39:37.977" v="18" actId="478"/>
          <ac:graphicFrameMkLst>
            <pc:docMk/>
            <pc:sldMk cId="1788926119" sldId="2147478432"/>
            <ac:graphicFrameMk id="2" creationId="{4B98076B-726B-67E7-1F75-93F68110A34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3/2/2025</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f dt="0"/>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02.03.2025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svg"/><Relationship Id="rId10" Type="http://schemas.openxmlformats.org/officeDocument/2006/relationships/image" Target="../media/image31.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a:xfrm>
            <a:off x="329325" y="2593909"/>
            <a:ext cx="5185615" cy="1936395"/>
          </a:xfrm>
        </p:spPr>
        <p:txBody>
          <a:bodyPr/>
          <a:lstStyle/>
          <a:p>
            <a:r>
              <a:rPr lang="en-US" sz="4800" dirty="0"/>
              <a:t>Views on Rel-20 NG-RAN AI/ML Enhancements</a:t>
            </a:r>
            <a:endParaRPr lang="en-CA" dirty="0"/>
          </a:p>
        </p:txBody>
      </p:sp>
      <p:sp>
        <p:nvSpPr>
          <p:cNvPr id="4" name="TextBox 3">
            <a:extLst>
              <a:ext uri="{FF2B5EF4-FFF2-40B4-BE49-F238E27FC236}">
                <a16:creationId xmlns:a16="http://schemas.microsoft.com/office/drawing/2014/main" id="{93646738-2C33-1CFD-BCB7-7F453326638B}"/>
              </a:ext>
            </a:extLst>
          </p:cNvPr>
          <p:cNvSpPr txBox="1"/>
          <p:nvPr/>
        </p:nvSpPr>
        <p:spPr>
          <a:xfrm>
            <a:off x="5782648" y="454481"/>
            <a:ext cx="1336610" cy="369332"/>
          </a:xfrm>
          <a:prstGeom prst="rect">
            <a:avLst/>
          </a:prstGeom>
          <a:noFill/>
        </p:spPr>
        <p:txBody>
          <a:bodyPr wrap="square">
            <a:spAutoFit/>
          </a:bodyPr>
          <a:lstStyle/>
          <a:p>
            <a:r>
              <a:rPr lang="en-US" dirty="0"/>
              <a:t>RP-250332</a:t>
            </a:r>
          </a:p>
        </p:txBody>
      </p:sp>
      <p:sp>
        <p:nvSpPr>
          <p:cNvPr id="5" name="TextBox 4">
            <a:extLst>
              <a:ext uri="{FF2B5EF4-FFF2-40B4-BE49-F238E27FC236}">
                <a16:creationId xmlns:a16="http://schemas.microsoft.com/office/drawing/2014/main" id="{67842DBC-B38A-396C-EDE7-2E92F4E6E6BC}"/>
              </a:ext>
            </a:extLst>
          </p:cNvPr>
          <p:cNvSpPr txBox="1"/>
          <p:nvPr/>
        </p:nvSpPr>
        <p:spPr>
          <a:xfrm>
            <a:off x="441293" y="5346832"/>
            <a:ext cx="1770461" cy="369332"/>
          </a:xfrm>
          <a:prstGeom prst="rect">
            <a:avLst/>
          </a:prstGeom>
          <a:noFill/>
        </p:spPr>
        <p:txBody>
          <a:bodyPr wrap="square">
            <a:spAutoFit/>
          </a:bodyPr>
          <a:lstStyle/>
          <a:p>
            <a:r>
              <a:rPr lang="en-US" dirty="0"/>
              <a:t>Agenda : 15.2.6</a:t>
            </a:r>
          </a:p>
        </p:txBody>
      </p:sp>
      <p:sp>
        <p:nvSpPr>
          <p:cNvPr id="6" name="Title 1">
            <a:extLst>
              <a:ext uri="{FF2B5EF4-FFF2-40B4-BE49-F238E27FC236}">
                <a16:creationId xmlns:a16="http://schemas.microsoft.com/office/drawing/2014/main" id="{E79AD654-3E87-7845-1CB1-95C0434C0E79}"/>
              </a:ext>
            </a:extLst>
          </p:cNvPr>
          <p:cNvSpPr txBox="1">
            <a:spLocks/>
          </p:cNvSpPr>
          <p:nvPr/>
        </p:nvSpPr>
        <p:spPr bwMode="gray">
          <a:xfrm>
            <a:off x="508257" y="1201105"/>
            <a:ext cx="2591157" cy="105860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RAN#107</a:t>
            </a:r>
          </a:p>
          <a:p>
            <a:r>
              <a:rPr lang="en-US" sz="2000" dirty="0"/>
              <a:t>Incheon, Korea</a:t>
            </a:r>
          </a:p>
          <a:p>
            <a:r>
              <a:rPr lang="en-US" sz="2000" dirty="0"/>
              <a:t>Mar 12-14,2025</a:t>
            </a:r>
          </a:p>
          <a:p>
            <a:endParaRPr lang="en-US" sz="2000" dirty="0"/>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2CF5470-92DD-85F0-B879-E4B1B473FDE6}"/>
              </a:ext>
            </a:extLst>
          </p:cNvPr>
          <p:cNvSpPr txBox="1">
            <a:spLocks/>
          </p:cNvSpPr>
          <p:nvPr/>
        </p:nvSpPr>
        <p:spPr>
          <a:xfrm>
            <a:off x="490728" y="417301"/>
            <a:ext cx="10515600" cy="831787"/>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r>
              <a:rPr lang="en-US" dirty="0"/>
              <a:t>Background</a:t>
            </a:r>
          </a:p>
        </p:txBody>
      </p:sp>
      <p:sp>
        <p:nvSpPr>
          <p:cNvPr id="8" name="Content Placeholder 2">
            <a:extLst>
              <a:ext uri="{FF2B5EF4-FFF2-40B4-BE49-F238E27FC236}">
                <a16:creationId xmlns:a16="http://schemas.microsoft.com/office/drawing/2014/main" id="{7A3C5994-ADA2-DBFB-7F3F-E8D567F73302}"/>
              </a:ext>
            </a:extLst>
          </p:cNvPr>
          <p:cNvSpPr txBox="1">
            <a:spLocks/>
          </p:cNvSpPr>
          <p:nvPr/>
        </p:nvSpPr>
        <p:spPr>
          <a:xfrm>
            <a:off x="490728" y="1249088"/>
            <a:ext cx="11210544" cy="4636008"/>
          </a:xfrm>
          <a:prstGeom prst="rect">
            <a:avLst/>
          </a:prstGeom>
        </p:spPr>
        <p:txBody>
          <a:bodyPr>
            <a:norm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1800" dirty="0"/>
              <a:t>In Release 18 AI/ML for NG-RAN WI, the following use cases were specified:</a:t>
            </a:r>
          </a:p>
          <a:p>
            <a:pPr lvl="1"/>
            <a:r>
              <a:rPr lang="en-US" sz="1800" dirty="0">
                <a:solidFill>
                  <a:schemeClr val="accent1"/>
                </a:solidFill>
              </a:rPr>
              <a:t>AI/ML based Load Balancing</a:t>
            </a:r>
          </a:p>
          <a:p>
            <a:pPr lvl="1"/>
            <a:r>
              <a:rPr lang="en-US" sz="1800" dirty="0">
                <a:solidFill>
                  <a:schemeClr val="accent1"/>
                </a:solidFill>
              </a:rPr>
              <a:t>AI/ML based Mobility Optimization</a:t>
            </a:r>
          </a:p>
          <a:p>
            <a:pPr lvl="1"/>
            <a:r>
              <a:rPr lang="en-US" sz="1800" dirty="0">
                <a:solidFill>
                  <a:schemeClr val="accent1"/>
                </a:solidFill>
              </a:rPr>
              <a:t>AI/ML based Energy Savings</a:t>
            </a:r>
          </a:p>
          <a:p>
            <a:pPr lvl="1"/>
            <a:endParaRPr lang="en-US" sz="1800" dirty="0"/>
          </a:p>
          <a:p>
            <a:r>
              <a:rPr lang="en-US" sz="1800" dirty="0"/>
              <a:t>In Release 19 AI/ML for NG-RAN WI, the following new use cases and some leftovers from Rel-18 were addressed</a:t>
            </a:r>
          </a:p>
          <a:p>
            <a:pPr lvl="1"/>
            <a:r>
              <a:rPr lang="en-US" sz="1800" dirty="0">
                <a:solidFill>
                  <a:schemeClr val="accent1"/>
                </a:solidFill>
              </a:rPr>
              <a:t>AI/ML based Network Slicing</a:t>
            </a:r>
          </a:p>
          <a:p>
            <a:pPr lvl="1"/>
            <a:r>
              <a:rPr lang="en-US" sz="1800" dirty="0">
                <a:solidFill>
                  <a:schemeClr val="accent1"/>
                </a:solidFill>
              </a:rPr>
              <a:t>AI/ML based Coverage and Capacity Optimization</a:t>
            </a:r>
          </a:p>
          <a:p>
            <a:pPr lvl="1"/>
            <a:r>
              <a:rPr lang="en-US" sz="1800" dirty="0">
                <a:solidFill>
                  <a:schemeClr val="accent1"/>
                </a:solidFill>
              </a:rPr>
              <a:t>Leftovers from Rel18 – AI/ML for NR-DC, AI/ML in Split </a:t>
            </a:r>
            <a:r>
              <a:rPr lang="en-US" sz="1800" dirty="0" err="1">
                <a:solidFill>
                  <a:schemeClr val="accent1"/>
                </a:solidFill>
              </a:rPr>
              <a:t>gNB</a:t>
            </a:r>
            <a:r>
              <a:rPr lang="en-US" sz="1800" dirty="0">
                <a:solidFill>
                  <a:schemeClr val="accent1"/>
                </a:solidFill>
              </a:rPr>
              <a:t> Architecture and Continuous MDT</a:t>
            </a:r>
          </a:p>
        </p:txBody>
      </p:sp>
    </p:spTree>
    <p:extLst>
      <p:ext uri="{BB962C8B-B14F-4D97-AF65-F5344CB8AC3E}">
        <p14:creationId xmlns:p14="http://schemas.microsoft.com/office/powerpoint/2010/main" val="133152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7F7CE-C437-496C-9F99-9E531C46015B}"/>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9A86ABB-4A94-B6FA-553F-0F5F63728C5D}"/>
              </a:ext>
            </a:extLst>
          </p:cNvPr>
          <p:cNvGraphicFramePr>
            <a:graphicFrameLocks noGrp="1"/>
          </p:cNvGraphicFramePr>
          <p:nvPr>
            <p:extLst>
              <p:ext uri="{D42A27DB-BD31-4B8C-83A1-F6EECF244321}">
                <p14:modId xmlns:p14="http://schemas.microsoft.com/office/powerpoint/2010/main" val="1851915081"/>
              </p:ext>
            </p:extLst>
          </p:nvPr>
        </p:nvGraphicFramePr>
        <p:xfrm>
          <a:off x="759570" y="1349567"/>
          <a:ext cx="10515600" cy="3897652"/>
        </p:xfrm>
        <a:graphic>
          <a:graphicData uri="http://schemas.openxmlformats.org/drawingml/2006/table">
            <a:tbl>
              <a:tblPr firstRow="1" bandRow="1">
                <a:tableStyleId>{5C22544A-7EE6-4342-B048-85BDC9FD1C3A}</a:tableStyleId>
              </a:tblPr>
              <a:tblGrid>
                <a:gridCol w="2794335">
                  <a:extLst>
                    <a:ext uri="{9D8B030D-6E8A-4147-A177-3AD203B41FA5}">
                      <a16:colId xmlns:a16="http://schemas.microsoft.com/office/drawing/2014/main" val="3665726187"/>
                    </a:ext>
                  </a:extLst>
                </a:gridCol>
                <a:gridCol w="7721265">
                  <a:extLst>
                    <a:ext uri="{9D8B030D-6E8A-4147-A177-3AD203B41FA5}">
                      <a16:colId xmlns:a16="http://schemas.microsoft.com/office/drawing/2014/main" val="1904116754"/>
                    </a:ext>
                  </a:extLst>
                </a:gridCol>
              </a:tblGrid>
              <a:tr h="1217306">
                <a:tc>
                  <a:txBody>
                    <a:bodyPr/>
                    <a:lstStyle/>
                    <a:p>
                      <a:pPr algn="ctr"/>
                      <a:r>
                        <a:rPr lang="en-US" dirty="0"/>
                        <a:t>Objective</a:t>
                      </a:r>
                    </a:p>
                  </a:txBody>
                  <a:tcPr/>
                </a:tc>
                <a:tc>
                  <a:txBody>
                    <a:bodyPr/>
                    <a:lstStyle/>
                    <a:p>
                      <a:r>
                        <a:rPr lang="en-US" dirty="0"/>
                        <a:t>To enhance and optimize the LTM mobility using AI/ML techniques for improved performance</a:t>
                      </a:r>
                    </a:p>
                  </a:txBody>
                  <a:tcPr/>
                </a:tc>
                <a:extLst>
                  <a:ext uri="{0D108BD9-81ED-4DB2-BD59-A6C34878D82A}">
                    <a16:rowId xmlns:a16="http://schemas.microsoft.com/office/drawing/2014/main" val="533834561"/>
                  </a:ext>
                </a:extLst>
              </a:tr>
              <a:tr h="1217306">
                <a:tc>
                  <a:txBody>
                    <a:bodyPr/>
                    <a:lstStyle/>
                    <a:p>
                      <a:pPr algn="ctr"/>
                      <a:r>
                        <a:rPr lang="en-US" dirty="0"/>
                        <a:t>Motivation</a:t>
                      </a:r>
                    </a:p>
                  </a:txBody>
                  <a:tcPr/>
                </a:tc>
                <a:tc>
                  <a:txBody>
                    <a:bodyPr/>
                    <a:lstStyle/>
                    <a:p>
                      <a:r>
                        <a:rPr lang="en-US" dirty="0"/>
                        <a:t>AI/ML based LTM can provide following benefits – </a:t>
                      </a:r>
                    </a:p>
                    <a:p>
                      <a:pPr marL="285750" indent="-285750">
                        <a:buFont typeface="Arial" panose="020B0604020202020204" pitchFamily="34" charset="0"/>
                        <a:buChar char="•"/>
                      </a:pPr>
                      <a:r>
                        <a:rPr lang="en-US" dirty="0"/>
                        <a:t>Optimized selection of LTM candidate cells</a:t>
                      </a:r>
                      <a:endParaRPr lang="en-US" strike="sngStrike" dirty="0">
                        <a:highlight>
                          <a:srgbClr val="FFFF00"/>
                        </a:highlight>
                      </a:endParaRPr>
                    </a:p>
                    <a:p>
                      <a:pPr marL="285750" indent="-285750">
                        <a:buFont typeface="Arial" panose="020B0604020202020204" pitchFamily="34" charset="0"/>
                        <a:buChar char="•"/>
                      </a:pPr>
                      <a:r>
                        <a:rPr lang="en-US" sz="1800" kern="1200" dirty="0">
                          <a:solidFill>
                            <a:schemeClr val="dk1"/>
                          </a:solidFill>
                          <a:latin typeface="+mn-lt"/>
                          <a:ea typeface="+mn-ea"/>
                          <a:cs typeface="+mn-cs"/>
                        </a:rPr>
                        <a:t>Optimized trigger for early synchronization and Cell Switch Command</a:t>
                      </a:r>
                    </a:p>
                    <a:p>
                      <a:pPr marL="285750" indent="-285750">
                        <a:buFont typeface="Arial" panose="020B0604020202020204" pitchFamily="34" charset="0"/>
                        <a:buChar char="•"/>
                      </a:pPr>
                      <a:r>
                        <a:rPr lang="en-US" sz="1800" kern="1200" dirty="0">
                          <a:solidFill>
                            <a:schemeClr val="dk1"/>
                          </a:solidFill>
                          <a:latin typeface="+mn-lt"/>
                          <a:ea typeface="+mn-ea"/>
                          <a:cs typeface="+mn-cs"/>
                        </a:rPr>
                        <a:t>Minimization of LTM reconfigurations/signaling overhead reduction</a:t>
                      </a:r>
                    </a:p>
                    <a:p>
                      <a:endParaRPr lang="en-US" dirty="0"/>
                    </a:p>
                  </a:txBody>
                  <a:tcPr/>
                </a:tc>
                <a:extLst>
                  <a:ext uri="{0D108BD9-81ED-4DB2-BD59-A6C34878D82A}">
                    <a16:rowId xmlns:a16="http://schemas.microsoft.com/office/drawing/2014/main" val="254355358"/>
                  </a:ext>
                </a:extLst>
              </a:tr>
              <a:tr h="1217306">
                <a:tc>
                  <a:txBody>
                    <a:bodyPr/>
                    <a:lstStyle/>
                    <a:p>
                      <a:pPr algn="ctr"/>
                      <a:r>
                        <a:rPr lang="en-US" b="1" dirty="0"/>
                        <a:t>Proposal</a:t>
                      </a:r>
                    </a:p>
                  </a:txBody>
                  <a:tcPr/>
                </a:tc>
                <a:tc>
                  <a:txBody>
                    <a:bodyPr/>
                    <a:lstStyle/>
                    <a:p>
                      <a:r>
                        <a:rPr lang="en-US" b="1" dirty="0"/>
                        <a:t>Study and enhance intra and inter </a:t>
                      </a:r>
                      <a:r>
                        <a:rPr lang="en-US" b="1" dirty="0" err="1"/>
                        <a:t>gNB</a:t>
                      </a:r>
                      <a:r>
                        <a:rPr lang="en-US" b="1" dirty="0"/>
                        <a:t> LTM (including conditional LTM) with AI/ML </a:t>
                      </a:r>
                      <a:r>
                        <a:rPr lang="en-US" sz="1800" b="1" kern="1200" dirty="0">
                          <a:solidFill>
                            <a:schemeClr val="dk1"/>
                          </a:solidFill>
                          <a:latin typeface="+mn-lt"/>
                          <a:ea typeface="+mn-ea"/>
                          <a:cs typeface="+mn-cs"/>
                        </a:rPr>
                        <a:t>for both split and non-split </a:t>
                      </a:r>
                      <a:r>
                        <a:rPr lang="en-US" sz="1800" b="1" kern="1200" dirty="0" err="1">
                          <a:solidFill>
                            <a:schemeClr val="dk1"/>
                          </a:solidFill>
                          <a:latin typeface="+mn-lt"/>
                          <a:ea typeface="+mn-ea"/>
                          <a:cs typeface="+mn-cs"/>
                        </a:rPr>
                        <a:t>gNB</a:t>
                      </a:r>
                      <a:r>
                        <a:rPr lang="en-US" sz="1800" b="1" kern="1200" dirty="0">
                          <a:solidFill>
                            <a:schemeClr val="dk1"/>
                          </a:solidFill>
                          <a:latin typeface="+mn-lt"/>
                          <a:ea typeface="+mn-ea"/>
                          <a:cs typeface="+mn-cs"/>
                        </a:rPr>
                        <a:t> </a:t>
                      </a:r>
                    </a:p>
                  </a:txBody>
                  <a:tcPr/>
                </a:tc>
                <a:extLst>
                  <a:ext uri="{0D108BD9-81ED-4DB2-BD59-A6C34878D82A}">
                    <a16:rowId xmlns:a16="http://schemas.microsoft.com/office/drawing/2014/main" val="1685310951"/>
                  </a:ext>
                </a:extLst>
              </a:tr>
            </a:tbl>
          </a:graphicData>
        </a:graphic>
      </p:graphicFrame>
      <p:sp>
        <p:nvSpPr>
          <p:cNvPr id="3" name="Title 1">
            <a:extLst>
              <a:ext uri="{FF2B5EF4-FFF2-40B4-BE49-F238E27FC236}">
                <a16:creationId xmlns:a16="http://schemas.microsoft.com/office/drawing/2014/main" id="{C9225750-4AC5-0F11-4385-701C509D605A}"/>
              </a:ext>
            </a:extLst>
          </p:cNvPr>
          <p:cNvSpPr txBox="1">
            <a:spLocks/>
          </p:cNvSpPr>
          <p:nvPr/>
        </p:nvSpPr>
        <p:spPr>
          <a:xfrm>
            <a:off x="598193" y="451519"/>
            <a:ext cx="10515600" cy="4564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kern="2000" spc="-50" dirty="0">
                <a:solidFill>
                  <a:schemeClr val="tx2"/>
                </a:solidFill>
              </a:rPr>
              <a:t>New Use Case – AI/ML based LTM</a:t>
            </a:r>
          </a:p>
        </p:txBody>
      </p:sp>
    </p:spTree>
    <p:extLst>
      <p:ext uri="{BB962C8B-B14F-4D97-AF65-F5344CB8AC3E}">
        <p14:creationId xmlns:p14="http://schemas.microsoft.com/office/powerpoint/2010/main" val="20956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E77E89-F7D4-3BF8-B532-B59E4589C2C7}"/>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6D59D0D-B238-7DA0-AD6C-C2731D6829EE}"/>
              </a:ext>
            </a:extLst>
          </p:cNvPr>
          <p:cNvGraphicFramePr>
            <a:graphicFrameLocks noGrp="1"/>
          </p:cNvGraphicFramePr>
          <p:nvPr>
            <p:extLst>
              <p:ext uri="{D42A27DB-BD31-4B8C-83A1-F6EECF244321}">
                <p14:modId xmlns:p14="http://schemas.microsoft.com/office/powerpoint/2010/main" val="2653205134"/>
              </p:ext>
            </p:extLst>
          </p:nvPr>
        </p:nvGraphicFramePr>
        <p:xfrm>
          <a:off x="838200" y="1816076"/>
          <a:ext cx="10515600" cy="4171972"/>
        </p:xfrm>
        <a:graphic>
          <a:graphicData uri="http://schemas.openxmlformats.org/drawingml/2006/table">
            <a:tbl>
              <a:tblPr firstRow="1" bandRow="1">
                <a:tableStyleId>{5C22544A-7EE6-4342-B048-85BDC9FD1C3A}</a:tableStyleId>
              </a:tblPr>
              <a:tblGrid>
                <a:gridCol w="3295261">
                  <a:extLst>
                    <a:ext uri="{9D8B030D-6E8A-4147-A177-3AD203B41FA5}">
                      <a16:colId xmlns:a16="http://schemas.microsoft.com/office/drawing/2014/main" val="3665726187"/>
                    </a:ext>
                  </a:extLst>
                </a:gridCol>
                <a:gridCol w="7220339">
                  <a:extLst>
                    <a:ext uri="{9D8B030D-6E8A-4147-A177-3AD203B41FA5}">
                      <a16:colId xmlns:a16="http://schemas.microsoft.com/office/drawing/2014/main" val="1904116754"/>
                    </a:ext>
                  </a:extLst>
                </a:gridCol>
              </a:tblGrid>
              <a:tr h="1217306">
                <a:tc>
                  <a:txBody>
                    <a:bodyPr/>
                    <a:lstStyle/>
                    <a:p>
                      <a:pPr algn="ctr"/>
                      <a:r>
                        <a:rPr lang="en-US" dirty="0"/>
                        <a:t>Objective</a:t>
                      </a:r>
                    </a:p>
                  </a:txBody>
                  <a:tcPr/>
                </a:tc>
                <a:tc>
                  <a:txBody>
                    <a:bodyPr/>
                    <a:lstStyle/>
                    <a:p>
                      <a:r>
                        <a:rPr lang="en-US" dirty="0"/>
                        <a:t>Consider RAN1/2 AI/ML use cases on beam </a:t>
                      </a:r>
                      <a:r>
                        <a:rPr lang="en-US" sz="1800" b="1" kern="1200" dirty="0">
                          <a:solidFill>
                            <a:schemeClr val="lt1"/>
                          </a:solidFill>
                          <a:latin typeface="+mn-lt"/>
                          <a:ea typeface="+mn-ea"/>
                          <a:cs typeface="+mn-cs"/>
                        </a:rPr>
                        <a:t>management </a:t>
                      </a:r>
                      <a:r>
                        <a:rPr lang="en-US" dirty="0"/>
                        <a:t>and mobility optimization output as input for NG-RAN AI/ML Mobility Optimization (RAN3)</a:t>
                      </a:r>
                    </a:p>
                  </a:txBody>
                  <a:tcPr/>
                </a:tc>
                <a:extLst>
                  <a:ext uri="{0D108BD9-81ED-4DB2-BD59-A6C34878D82A}">
                    <a16:rowId xmlns:a16="http://schemas.microsoft.com/office/drawing/2014/main" val="533834561"/>
                  </a:ext>
                </a:extLst>
              </a:tr>
              <a:tr h="1217306">
                <a:tc>
                  <a:txBody>
                    <a:bodyPr/>
                    <a:lstStyle/>
                    <a:p>
                      <a:pPr algn="ctr"/>
                      <a:r>
                        <a:rPr lang="en-US" dirty="0"/>
                        <a:t>Motivation</a:t>
                      </a:r>
                    </a:p>
                  </a:txBody>
                  <a:tcPr/>
                </a:tc>
                <a:tc>
                  <a:txBody>
                    <a:bodyPr/>
                    <a:lstStyle/>
                    <a:p>
                      <a:pPr marL="285750" indent="-285750">
                        <a:buFont typeface="Arial" panose="020B0604020202020204" pitchFamily="34" charset="0"/>
                        <a:buChar char="•"/>
                      </a:pPr>
                      <a:r>
                        <a:rPr lang="en-US" dirty="0"/>
                        <a:t>Beam prediction </a:t>
                      </a:r>
                      <a:r>
                        <a:rPr lang="en-US" sz="1800" kern="1200" dirty="0">
                          <a:solidFill>
                            <a:schemeClr val="dk1"/>
                          </a:solidFill>
                          <a:latin typeface="+mn-lt"/>
                          <a:ea typeface="+mn-ea"/>
                          <a:cs typeface="+mn-cs"/>
                        </a:rPr>
                        <a:t>from the UE and/or Network </a:t>
                      </a:r>
                      <a:r>
                        <a:rPr lang="en-US" dirty="0"/>
                        <a:t>and RRM measurement prediction from the UE can be used for NG-RAN AI/ML based mobility optimization to select appropriate target cells and beams.</a:t>
                      </a:r>
                    </a:p>
                    <a:p>
                      <a:pPr marL="285750" indent="-285750">
                        <a:buFont typeface="Arial" panose="020B0604020202020204" pitchFamily="34" charset="0"/>
                        <a:buChar char="•"/>
                      </a:pPr>
                      <a:r>
                        <a:rPr lang="en-US" dirty="0"/>
                        <a:t>AI/ML based Beam Management needs to be supported in Split </a:t>
                      </a:r>
                      <a:r>
                        <a:rPr lang="en-US" dirty="0" err="1"/>
                        <a:t>gNB</a:t>
                      </a:r>
                      <a:r>
                        <a:rPr lang="en-US" dirty="0"/>
                        <a:t>.</a:t>
                      </a:r>
                    </a:p>
                    <a:p>
                      <a:endParaRPr lang="en-US" dirty="0"/>
                    </a:p>
                  </a:txBody>
                  <a:tcPr/>
                </a:tc>
                <a:extLst>
                  <a:ext uri="{0D108BD9-81ED-4DB2-BD59-A6C34878D82A}">
                    <a16:rowId xmlns:a16="http://schemas.microsoft.com/office/drawing/2014/main" val="254355358"/>
                  </a:ext>
                </a:extLst>
              </a:tr>
              <a:tr h="1217306">
                <a:tc>
                  <a:txBody>
                    <a:bodyPr/>
                    <a:lstStyle/>
                    <a:p>
                      <a:pPr algn="ctr"/>
                      <a:r>
                        <a:rPr lang="en-US" b="1" dirty="0"/>
                        <a:t>Proposal</a:t>
                      </a:r>
                    </a:p>
                  </a:txBody>
                  <a:tcPr/>
                </a:tc>
                <a:tc>
                  <a:txBody>
                    <a:bodyPr/>
                    <a:lstStyle/>
                    <a:p>
                      <a:pPr marL="285750" indent="-285750">
                        <a:buFont typeface="Arial" panose="020B0604020202020204" pitchFamily="34" charset="0"/>
                        <a:buChar char="•"/>
                      </a:pPr>
                      <a:r>
                        <a:rPr lang="en-US" b="1" dirty="0"/>
                        <a:t>Study and enhance NG-RAN AI/ML based Mobility optimization by taking </a:t>
                      </a:r>
                      <a:r>
                        <a:rPr lang="en-US" sz="1800" b="1" kern="1200" dirty="0">
                          <a:solidFill>
                            <a:schemeClr val="dk1"/>
                          </a:solidFill>
                          <a:latin typeface="+mn-lt"/>
                          <a:ea typeface="+mn-ea"/>
                          <a:cs typeface="+mn-cs"/>
                        </a:rPr>
                        <a:t>beam and measurement predictions from UE and Network into account in disaggregated </a:t>
                      </a:r>
                      <a:r>
                        <a:rPr lang="en-US" sz="1800" b="1" kern="1200" dirty="0" err="1">
                          <a:solidFill>
                            <a:schemeClr val="dk1"/>
                          </a:solidFill>
                          <a:latin typeface="+mn-lt"/>
                          <a:ea typeface="+mn-ea"/>
                          <a:cs typeface="+mn-cs"/>
                        </a:rPr>
                        <a:t>gNB</a:t>
                      </a:r>
                      <a:r>
                        <a:rPr lang="en-US" sz="1800" b="1" kern="1200" dirty="0">
                          <a:solidFill>
                            <a:schemeClr val="dk1"/>
                          </a:solidFill>
                          <a:latin typeface="+mn-lt"/>
                          <a:ea typeface="+mn-ea"/>
                          <a:cs typeface="+mn-cs"/>
                        </a:rPr>
                        <a:t>.</a:t>
                      </a:r>
                    </a:p>
                    <a:p>
                      <a:pPr marL="285750" indent="-285750">
                        <a:buFont typeface="Arial" panose="020B0604020202020204" pitchFamily="34" charset="0"/>
                        <a:buChar char="•"/>
                      </a:pPr>
                      <a:r>
                        <a:rPr lang="en-US" sz="1800" b="1" kern="1200" dirty="0">
                          <a:solidFill>
                            <a:schemeClr val="dk1"/>
                          </a:solidFill>
                          <a:latin typeface="+mn-lt"/>
                          <a:ea typeface="+mn-ea"/>
                          <a:cs typeface="+mn-cs"/>
                        </a:rPr>
                        <a:t>Study and support AI/ML based Beam Management in split </a:t>
                      </a:r>
                      <a:r>
                        <a:rPr lang="en-US" sz="1800" b="1" kern="1200" dirty="0" err="1">
                          <a:solidFill>
                            <a:schemeClr val="dk1"/>
                          </a:solidFill>
                          <a:latin typeface="+mn-lt"/>
                          <a:ea typeface="+mn-ea"/>
                          <a:cs typeface="+mn-cs"/>
                        </a:rPr>
                        <a:t>gNB</a:t>
                      </a:r>
                      <a:endParaRPr lang="en-US" sz="1800" b="1" kern="1200" dirty="0">
                        <a:solidFill>
                          <a:schemeClr val="dk1"/>
                        </a:solidFill>
                        <a:latin typeface="+mn-lt"/>
                        <a:ea typeface="+mn-ea"/>
                        <a:cs typeface="+mn-cs"/>
                      </a:endParaRPr>
                    </a:p>
                  </a:txBody>
                  <a:tcPr/>
                </a:tc>
                <a:extLst>
                  <a:ext uri="{0D108BD9-81ED-4DB2-BD59-A6C34878D82A}">
                    <a16:rowId xmlns:a16="http://schemas.microsoft.com/office/drawing/2014/main" val="1685310951"/>
                  </a:ext>
                </a:extLst>
              </a:tr>
            </a:tbl>
          </a:graphicData>
        </a:graphic>
      </p:graphicFrame>
      <p:sp>
        <p:nvSpPr>
          <p:cNvPr id="3" name="Title 1">
            <a:extLst>
              <a:ext uri="{FF2B5EF4-FFF2-40B4-BE49-F238E27FC236}">
                <a16:creationId xmlns:a16="http://schemas.microsoft.com/office/drawing/2014/main" id="{9E3ED435-E7FE-3BDD-8C32-3DF441FE9FCE}"/>
              </a:ext>
            </a:extLst>
          </p:cNvPr>
          <p:cNvSpPr txBox="1">
            <a:spLocks/>
          </p:cNvSpPr>
          <p:nvPr/>
        </p:nvSpPr>
        <p:spPr>
          <a:xfrm>
            <a:off x="692270" y="605234"/>
            <a:ext cx="10515600" cy="4564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kern="2000" spc="-50" dirty="0">
                <a:solidFill>
                  <a:schemeClr val="tx2"/>
                </a:solidFill>
              </a:rPr>
              <a:t>Enhancement – Mobility Optimization taking UE Predictions into account</a:t>
            </a:r>
          </a:p>
        </p:txBody>
      </p:sp>
    </p:spTree>
    <p:extLst>
      <p:ext uri="{BB962C8B-B14F-4D97-AF65-F5344CB8AC3E}">
        <p14:creationId xmlns:p14="http://schemas.microsoft.com/office/powerpoint/2010/main" val="3487238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E6DD5-34BD-9101-040C-F3DCF7288374}"/>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5DFCD5F-BC50-D545-6910-7E21CA4A9E93}"/>
              </a:ext>
            </a:extLst>
          </p:cNvPr>
          <p:cNvGraphicFramePr>
            <a:graphicFrameLocks noGrp="1"/>
          </p:cNvGraphicFramePr>
          <p:nvPr>
            <p:extLst>
              <p:ext uri="{D42A27DB-BD31-4B8C-83A1-F6EECF244321}">
                <p14:modId xmlns:p14="http://schemas.microsoft.com/office/powerpoint/2010/main" val="2038949677"/>
              </p:ext>
            </p:extLst>
          </p:nvPr>
        </p:nvGraphicFramePr>
        <p:xfrm>
          <a:off x="838200" y="1816076"/>
          <a:ext cx="10515600" cy="3897652"/>
        </p:xfrm>
        <a:graphic>
          <a:graphicData uri="http://schemas.openxmlformats.org/drawingml/2006/table">
            <a:tbl>
              <a:tblPr firstRow="1" bandRow="1">
                <a:tableStyleId>{5C22544A-7EE6-4342-B048-85BDC9FD1C3A}</a:tableStyleId>
              </a:tblPr>
              <a:tblGrid>
                <a:gridCol w="3295261">
                  <a:extLst>
                    <a:ext uri="{9D8B030D-6E8A-4147-A177-3AD203B41FA5}">
                      <a16:colId xmlns:a16="http://schemas.microsoft.com/office/drawing/2014/main" val="3665726187"/>
                    </a:ext>
                  </a:extLst>
                </a:gridCol>
                <a:gridCol w="7220339">
                  <a:extLst>
                    <a:ext uri="{9D8B030D-6E8A-4147-A177-3AD203B41FA5}">
                      <a16:colId xmlns:a16="http://schemas.microsoft.com/office/drawing/2014/main" val="1904116754"/>
                    </a:ext>
                  </a:extLst>
                </a:gridCol>
              </a:tblGrid>
              <a:tr h="1217306">
                <a:tc>
                  <a:txBody>
                    <a:bodyPr/>
                    <a:lstStyle/>
                    <a:p>
                      <a:pPr algn="ctr"/>
                      <a:r>
                        <a:rPr lang="en-US" dirty="0"/>
                        <a:t>Objective</a:t>
                      </a:r>
                    </a:p>
                  </a:txBody>
                  <a:tcPr/>
                </a:tc>
                <a:tc>
                  <a:txBody>
                    <a:bodyPr/>
                    <a:lstStyle/>
                    <a:p>
                      <a:r>
                        <a:rPr lang="en-US" dirty="0"/>
                        <a:t>To enhance and optimize Network Energy Savings with AI/ML</a:t>
                      </a:r>
                    </a:p>
                  </a:txBody>
                  <a:tcPr/>
                </a:tc>
                <a:extLst>
                  <a:ext uri="{0D108BD9-81ED-4DB2-BD59-A6C34878D82A}">
                    <a16:rowId xmlns:a16="http://schemas.microsoft.com/office/drawing/2014/main" val="533834561"/>
                  </a:ext>
                </a:extLst>
              </a:tr>
              <a:tr h="1217306">
                <a:tc>
                  <a:txBody>
                    <a:bodyPr/>
                    <a:lstStyle/>
                    <a:p>
                      <a:pPr algn="ctr"/>
                      <a:r>
                        <a:rPr lang="en-US" dirty="0"/>
                        <a:t>Motivation</a:t>
                      </a:r>
                    </a:p>
                  </a:txBody>
                  <a:tcPr/>
                </a:tc>
                <a:tc>
                  <a:txBody>
                    <a:bodyPr/>
                    <a:lstStyle/>
                    <a:p>
                      <a:r>
                        <a:rPr lang="en-US" dirty="0"/>
                        <a:t>AI/ML can be applied to enhance the Network energy savings for -</a:t>
                      </a:r>
                    </a:p>
                    <a:p>
                      <a:pPr marL="285750" indent="-285750">
                        <a:buFont typeface="Arial" panose="020B0604020202020204" pitchFamily="34" charset="0"/>
                        <a:buChar char="•"/>
                      </a:pPr>
                      <a:r>
                        <a:rPr lang="en-US" dirty="0"/>
                        <a:t>Cell DTX/DRX</a:t>
                      </a:r>
                    </a:p>
                    <a:p>
                      <a:pPr marL="285750" indent="-285750">
                        <a:buFont typeface="Arial" panose="020B0604020202020204" pitchFamily="34" charset="0"/>
                        <a:buChar char="•"/>
                      </a:pPr>
                      <a:r>
                        <a:rPr lang="en-US" dirty="0"/>
                        <a:t>Cell (de)Activation, sleep mode, OD-SSB, OD-SIB1</a:t>
                      </a:r>
                    </a:p>
                    <a:p>
                      <a:pPr marL="285750" indent="-285750">
                        <a:buFont typeface="Arial" panose="020B0604020202020204" pitchFamily="34" charset="0"/>
                        <a:buChar char="•"/>
                      </a:pPr>
                      <a:r>
                        <a:rPr lang="en-US" dirty="0"/>
                        <a:t>NES handovers</a:t>
                      </a:r>
                    </a:p>
                    <a:p>
                      <a:endParaRPr lang="en-US" dirty="0"/>
                    </a:p>
                  </a:txBody>
                  <a:tcPr/>
                </a:tc>
                <a:extLst>
                  <a:ext uri="{0D108BD9-81ED-4DB2-BD59-A6C34878D82A}">
                    <a16:rowId xmlns:a16="http://schemas.microsoft.com/office/drawing/2014/main" val="254355358"/>
                  </a:ext>
                </a:extLst>
              </a:tr>
              <a:tr h="1217306">
                <a:tc>
                  <a:txBody>
                    <a:bodyPr/>
                    <a:lstStyle/>
                    <a:p>
                      <a:pPr algn="ctr"/>
                      <a:r>
                        <a:rPr lang="en-US" b="1" dirty="0"/>
                        <a:t>Proposal</a:t>
                      </a:r>
                    </a:p>
                  </a:txBody>
                  <a:tcPr/>
                </a:tc>
                <a:tc>
                  <a:txBody>
                    <a:bodyPr/>
                    <a:lstStyle/>
                    <a:p>
                      <a:r>
                        <a:rPr lang="en-US" b="1" dirty="0"/>
                        <a:t>Study and enhance AI/ML based Network Energy Savings for both split and non-split </a:t>
                      </a:r>
                      <a:r>
                        <a:rPr lang="en-US" b="1" dirty="0" err="1"/>
                        <a:t>gNB</a:t>
                      </a:r>
                      <a:endParaRPr lang="en-US" b="1" dirty="0">
                        <a:solidFill>
                          <a:srgbClr val="FF0000"/>
                        </a:solidFill>
                      </a:endParaRPr>
                    </a:p>
                  </a:txBody>
                  <a:tcPr/>
                </a:tc>
                <a:extLst>
                  <a:ext uri="{0D108BD9-81ED-4DB2-BD59-A6C34878D82A}">
                    <a16:rowId xmlns:a16="http://schemas.microsoft.com/office/drawing/2014/main" val="1685310951"/>
                  </a:ext>
                </a:extLst>
              </a:tr>
            </a:tbl>
          </a:graphicData>
        </a:graphic>
      </p:graphicFrame>
      <p:sp>
        <p:nvSpPr>
          <p:cNvPr id="3" name="Title 1">
            <a:extLst>
              <a:ext uri="{FF2B5EF4-FFF2-40B4-BE49-F238E27FC236}">
                <a16:creationId xmlns:a16="http://schemas.microsoft.com/office/drawing/2014/main" id="{02626D37-267C-1D65-85E9-65E3648F3F0F}"/>
              </a:ext>
            </a:extLst>
          </p:cNvPr>
          <p:cNvSpPr txBox="1">
            <a:spLocks/>
          </p:cNvSpPr>
          <p:nvPr/>
        </p:nvSpPr>
        <p:spPr>
          <a:xfrm>
            <a:off x="692270" y="605234"/>
            <a:ext cx="10515600" cy="4564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2000" cap="none" spc="-50" normalizeH="0" baseline="0" noProof="0" dirty="0">
                <a:ln>
                  <a:noFill/>
                </a:ln>
                <a:solidFill>
                  <a:srgbClr val="020B3F"/>
                </a:solidFill>
                <a:effectLst/>
                <a:uLnTx/>
                <a:uFillTx/>
                <a:latin typeface="Aptos Display" panose="02110004020202020204"/>
                <a:ea typeface="+mj-ea"/>
                <a:cs typeface="+mj-cs"/>
              </a:rPr>
              <a:t>Enhancement – AI/ML based Network Energy Savings</a:t>
            </a:r>
          </a:p>
        </p:txBody>
      </p:sp>
    </p:spTree>
    <p:extLst>
      <p:ext uri="{BB962C8B-B14F-4D97-AF65-F5344CB8AC3E}">
        <p14:creationId xmlns:p14="http://schemas.microsoft.com/office/powerpoint/2010/main" val="3263854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3540B-8C2E-5EB9-7329-1E7F1FAD078A}"/>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67B1104-1345-5C97-B5F3-6C23F445391F}"/>
              </a:ext>
            </a:extLst>
          </p:cNvPr>
          <p:cNvSpPr txBox="1">
            <a:spLocks/>
          </p:cNvSpPr>
          <p:nvPr/>
        </p:nvSpPr>
        <p:spPr>
          <a:xfrm>
            <a:off x="692270" y="605234"/>
            <a:ext cx="10515600" cy="4564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2000" cap="none" spc="-50" normalizeH="0" baseline="0" noProof="0" dirty="0">
                <a:ln>
                  <a:noFill/>
                </a:ln>
                <a:solidFill>
                  <a:srgbClr val="020B3F"/>
                </a:solidFill>
                <a:effectLst/>
                <a:uLnTx/>
                <a:uFillTx/>
                <a:latin typeface="Aptos Display" panose="02110004020202020204"/>
                <a:ea typeface="+mj-ea"/>
                <a:cs typeface="+mj-cs"/>
              </a:rPr>
              <a:t>Summary Proposals</a:t>
            </a:r>
          </a:p>
        </p:txBody>
      </p:sp>
      <p:sp>
        <p:nvSpPr>
          <p:cNvPr id="5" name="TextBox 4">
            <a:extLst>
              <a:ext uri="{FF2B5EF4-FFF2-40B4-BE49-F238E27FC236}">
                <a16:creationId xmlns:a16="http://schemas.microsoft.com/office/drawing/2014/main" id="{EBD9CCE2-C002-8002-06A6-D83A8B8F2B03}"/>
              </a:ext>
            </a:extLst>
          </p:cNvPr>
          <p:cNvSpPr txBox="1"/>
          <p:nvPr/>
        </p:nvSpPr>
        <p:spPr>
          <a:xfrm>
            <a:off x="758092" y="1582340"/>
            <a:ext cx="10183446" cy="3139321"/>
          </a:xfrm>
          <a:prstGeom prst="rect">
            <a:avLst/>
          </a:prstGeom>
          <a:noFill/>
        </p:spPr>
        <p:txBody>
          <a:bodyPr wrap="square">
            <a:spAutoFit/>
          </a:bodyPr>
          <a:lstStyle/>
          <a:p>
            <a:r>
              <a:rPr lang="en-US" dirty="0">
                <a:solidFill>
                  <a:schemeClr val="tx2">
                    <a:lumMod val="50000"/>
                    <a:lumOff val="50000"/>
                  </a:schemeClr>
                </a:solidFill>
              </a:rPr>
              <a:t>Proposal 1: Study and enhance intra and inter </a:t>
            </a:r>
            <a:r>
              <a:rPr lang="en-US" dirty="0" err="1">
                <a:solidFill>
                  <a:schemeClr val="tx2">
                    <a:lumMod val="50000"/>
                    <a:lumOff val="50000"/>
                  </a:schemeClr>
                </a:solidFill>
              </a:rPr>
              <a:t>gNB</a:t>
            </a:r>
            <a:r>
              <a:rPr lang="en-US" dirty="0">
                <a:solidFill>
                  <a:schemeClr val="tx2">
                    <a:lumMod val="50000"/>
                    <a:lumOff val="50000"/>
                  </a:schemeClr>
                </a:solidFill>
              </a:rPr>
              <a:t> LTM (including conditional LTM) with AI/ML for both split and non-split </a:t>
            </a:r>
            <a:r>
              <a:rPr lang="en-US" dirty="0" err="1">
                <a:solidFill>
                  <a:schemeClr val="tx2">
                    <a:lumMod val="50000"/>
                    <a:lumOff val="50000"/>
                  </a:schemeClr>
                </a:solidFill>
              </a:rPr>
              <a:t>gNB</a:t>
            </a:r>
            <a:r>
              <a:rPr lang="en-US" dirty="0">
                <a:solidFill>
                  <a:schemeClr val="tx2">
                    <a:lumMod val="50000"/>
                    <a:lumOff val="50000"/>
                  </a:schemeClr>
                </a:solidFill>
              </a:rPr>
              <a:t> </a:t>
            </a:r>
          </a:p>
          <a:p>
            <a:endParaRPr lang="en-US" dirty="0">
              <a:solidFill>
                <a:schemeClr val="tx2">
                  <a:lumMod val="50000"/>
                  <a:lumOff val="50000"/>
                </a:schemeClr>
              </a:solidFill>
            </a:endParaRPr>
          </a:p>
          <a:p>
            <a:r>
              <a:rPr lang="en-US" dirty="0">
                <a:solidFill>
                  <a:schemeClr val="tx2">
                    <a:lumMod val="50000"/>
                    <a:lumOff val="50000"/>
                  </a:schemeClr>
                </a:solidFill>
              </a:rPr>
              <a:t>Proposal 2a:Study and enhance NG-RAN AI/ML based Mobility optimization by taking </a:t>
            </a:r>
            <a:r>
              <a:rPr lang="en-US" sz="1800" kern="1200" dirty="0">
                <a:solidFill>
                  <a:schemeClr val="tx2">
                    <a:lumMod val="50000"/>
                    <a:lumOff val="50000"/>
                  </a:schemeClr>
                </a:solidFill>
                <a:latin typeface="+mn-lt"/>
                <a:ea typeface="+mn-ea"/>
                <a:cs typeface="+mn-cs"/>
              </a:rPr>
              <a:t>beam and measurement predictions from UE and Network into account in disaggregated </a:t>
            </a:r>
            <a:r>
              <a:rPr lang="en-US" sz="1800" kern="1200" dirty="0" err="1">
                <a:solidFill>
                  <a:schemeClr val="tx2">
                    <a:lumMod val="50000"/>
                    <a:lumOff val="50000"/>
                  </a:schemeClr>
                </a:solidFill>
                <a:latin typeface="+mn-lt"/>
                <a:ea typeface="+mn-ea"/>
                <a:cs typeface="+mn-cs"/>
              </a:rPr>
              <a:t>gNB</a:t>
            </a:r>
            <a:r>
              <a:rPr lang="en-US" sz="1800" kern="1200" dirty="0">
                <a:solidFill>
                  <a:schemeClr val="tx2">
                    <a:lumMod val="50000"/>
                    <a:lumOff val="50000"/>
                  </a:schemeClr>
                </a:solidFill>
                <a:latin typeface="+mn-lt"/>
                <a:ea typeface="+mn-ea"/>
                <a:cs typeface="+mn-cs"/>
              </a:rPr>
              <a:t>.</a:t>
            </a:r>
          </a:p>
          <a:p>
            <a:endParaRPr lang="en-US" sz="1800" kern="1200" dirty="0">
              <a:solidFill>
                <a:schemeClr val="tx2">
                  <a:lumMod val="50000"/>
                  <a:lumOff val="50000"/>
                </a:schemeClr>
              </a:solidFill>
              <a:latin typeface="+mn-lt"/>
              <a:ea typeface="+mn-ea"/>
              <a:cs typeface="+mn-cs"/>
            </a:endParaRPr>
          </a:p>
          <a:p>
            <a:r>
              <a:rPr lang="en-US" sz="1800" kern="1200" dirty="0">
                <a:solidFill>
                  <a:schemeClr val="tx2">
                    <a:lumMod val="50000"/>
                    <a:lumOff val="50000"/>
                  </a:schemeClr>
                </a:solidFill>
                <a:latin typeface="+mn-lt"/>
                <a:ea typeface="+mn-ea"/>
                <a:cs typeface="+mn-cs"/>
              </a:rPr>
              <a:t>Proposal 2b:Study and support AI/ML based Beam Management in split </a:t>
            </a:r>
            <a:r>
              <a:rPr lang="en-US" sz="1800" kern="1200" dirty="0" err="1">
                <a:solidFill>
                  <a:schemeClr val="tx2">
                    <a:lumMod val="50000"/>
                    <a:lumOff val="50000"/>
                  </a:schemeClr>
                </a:solidFill>
                <a:latin typeface="+mn-lt"/>
                <a:ea typeface="+mn-ea"/>
                <a:cs typeface="+mn-cs"/>
              </a:rPr>
              <a:t>gNB</a:t>
            </a:r>
            <a:endParaRPr lang="en-US" sz="1800" kern="1200" dirty="0">
              <a:solidFill>
                <a:schemeClr val="tx2">
                  <a:lumMod val="50000"/>
                  <a:lumOff val="50000"/>
                </a:schemeClr>
              </a:solidFill>
              <a:latin typeface="+mn-lt"/>
              <a:ea typeface="+mn-ea"/>
              <a:cs typeface="+mn-cs"/>
            </a:endParaRPr>
          </a:p>
          <a:p>
            <a:endParaRPr lang="en-US" dirty="0">
              <a:solidFill>
                <a:schemeClr val="tx2">
                  <a:lumMod val="50000"/>
                  <a:lumOff val="50000"/>
                </a:schemeClr>
              </a:solidFill>
            </a:endParaRPr>
          </a:p>
          <a:p>
            <a:r>
              <a:rPr lang="en-US" dirty="0">
                <a:solidFill>
                  <a:schemeClr val="tx2">
                    <a:lumMod val="50000"/>
                    <a:lumOff val="50000"/>
                  </a:schemeClr>
                </a:solidFill>
              </a:rPr>
              <a:t>Proposal 3: Study and enhance AI/ML based Network Energy Savings for both split and non-split </a:t>
            </a:r>
            <a:r>
              <a:rPr lang="en-US" dirty="0" err="1">
                <a:solidFill>
                  <a:schemeClr val="tx2">
                    <a:lumMod val="50000"/>
                    <a:lumOff val="50000"/>
                  </a:schemeClr>
                </a:solidFill>
              </a:rPr>
              <a:t>gNB</a:t>
            </a:r>
            <a:endParaRPr lang="en-US" dirty="0">
              <a:solidFill>
                <a:schemeClr val="tx2">
                  <a:lumMod val="50000"/>
                  <a:lumOff val="50000"/>
                </a:schemeClr>
              </a:solidFill>
            </a:endParaRPr>
          </a:p>
          <a:p>
            <a:pPr marL="285750" indent="-285750">
              <a:buFont typeface="Arial" panose="020B0604020202020204" pitchFamily="34" charset="0"/>
              <a:buChar char="•"/>
            </a:pPr>
            <a:endParaRPr lang="en-US" sz="1800" b="1" kern="1200" dirty="0">
              <a:solidFill>
                <a:schemeClr val="dk1"/>
              </a:solidFill>
              <a:latin typeface="+mn-lt"/>
              <a:ea typeface="+mn-ea"/>
              <a:cs typeface="+mn-cs"/>
            </a:endParaRPr>
          </a:p>
          <a:p>
            <a:endParaRPr lang="en-US" sz="1800" b="1" kern="1200" dirty="0">
              <a:solidFill>
                <a:schemeClr val="dk1"/>
              </a:solidFill>
              <a:latin typeface="+mn-lt"/>
              <a:ea typeface="+mn-ea"/>
              <a:cs typeface="+mn-cs"/>
            </a:endParaRPr>
          </a:p>
        </p:txBody>
      </p:sp>
    </p:spTree>
    <p:extLst>
      <p:ext uri="{BB962C8B-B14F-4D97-AF65-F5344CB8AC3E}">
        <p14:creationId xmlns:p14="http://schemas.microsoft.com/office/powerpoint/2010/main" val="1788926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5462DE8F92A7542BFDC3C3834D85FF4" ma:contentTypeVersion="21" ma:contentTypeDescription="Create a new document." ma:contentTypeScope="" ma:versionID="6ab523ec50f7c14c0aa39b1ec8cdba3e">
  <xsd:schema xmlns:xsd="http://www.w3.org/2001/XMLSchema" xmlns:xs="http://www.w3.org/2001/XMLSchema" xmlns:p="http://schemas.microsoft.com/office/2006/metadata/properties" xmlns:ns1="http://schemas.microsoft.com/sharepoint/v3" xmlns:ns2="76927355-584f-4bc3-9b09-55987a89d7dc" xmlns:ns3="815a20d1-38b0-43c4-8b87-0ea2d0614826" targetNamespace="http://schemas.microsoft.com/office/2006/metadata/properties" ma:root="true" ma:fieldsID="f2b0a467021c2278bc9c20caa8094a43" ns1:_="" ns2:_="" ns3:_="">
    <xsd:import namespace="http://schemas.microsoft.com/sharepoint/v3"/>
    <xsd:import namespace="76927355-584f-4bc3-9b09-55987a89d7dc"/>
    <xsd:import namespace="815a20d1-38b0-43c4-8b87-0ea2d061482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3:SharedWithUsers" minOccurs="0"/>
                <xsd:element ref="ns3:SharedWithDetails" minOccurs="0"/>
                <xsd:element ref="ns2:MediaLengthInSeconds" minOccurs="0"/>
                <xsd:element ref="ns2:_Flow_SignoffStatu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6927355-584f-4bc3-9b09-55987a89d7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a8205a03-f8b6-48f3-a9ba-ef58eb4c425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5a20d1-38b0-43c4-8b87-0ea2d061482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3d661564-115c-4c63-823c-0b9ceee11062}" ma:internalName="TaxCatchAll" ma:showField="CatchAllData" ma:web="815a20d1-38b0-43c4-8b87-0ea2d061482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6927355-584f-4bc3-9b09-55987a89d7dc">
      <Terms xmlns="http://schemas.microsoft.com/office/infopath/2007/PartnerControls"/>
    </lcf76f155ced4ddcb4097134ff3c332f>
    <TaxCatchAll xmlns="815a20d1-38b0-43c4-8b87-0ea2d0614826" xsi:nil="true"/>
    <MediaLengthInSeconds xmlns="76927355-584f-4bc3-9b09-55987a89d7dc" xsi:nil="true"/>
    <SharedWithUsers xmlns="815a20d1-38b0-43c4-8b87-0ea2d0614826">
      <UserInfo>
        <DisplayName>Adam Hawes</DisplayName>
        <AccountId>71</AccountId>
        <AccountType/>
      </UserInfo>
      <UserInfo>
        <DisplayName>Brianna Spiegel</DisplayName>
        <AccountId>128</AccountId>
        <AccountType/>
      </UserInfo>
    </SharedWithUsers>
    <_ip_UnifiedCompliancePolicyUIAction xmlns="http://schemas.microsoft.com/sharepoint/v3" xsi:nil="true"/>
    <_ip_UnifiedCompliancePolicyProperties xmlns="http://schemas.microsoft.com/sharepoint/v3" xsi:nil="true"/>
    <_Flow_SignoffStatus xmlns="76927355-584f-4bc3-9b09-55987a89d7d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AE7EB28-D983-43FE-BF86-F4214AA66417}">
  <ds:schemaRefs>
    <ds:schemaRef ds:uri="76927355-584f-4bc3-9b09-55987a89d7dc"/>
    <ds:schemaRef ds:uri="815a20d1-38b0-43c4-8b87-0ea2d061482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BA018B6-B4E7-4A79-BA06-8CC7AF35006A}">
  <ds:schemaRefs>
    <ds:schemaRef ds:uri="http://schemas.microsoft.com/sharepoint/v3"/>
    <ds:schemaRef ds:uri="http://schemas.microsoft.com/office/2006/documentManagement/types"/>
    <ds:schemaRef ds:uri="http://www.w3.org/XML/1998/namespace"/>
    <ds:schemaRef ds:uri="http://schemas.microsoft.com/office/infopath/2007/PartnerControls"/>
    <ds:schemaRef ds:uri="815a20d1-38b0-43c4-8b87-0ea2d0614826"/>
    <ds:schemaRef ds:uri="http://purl.org/dc/elements/1.1/"/>
    <ds:schemaRef ds:uri="http://purl.org/dc/terms/"/>
    <ds:schemaRef ds:uri="http://purl.org/dc/dcmitype/"/>
    <ds:schemaRef ds:uri="http://schemas.openxmlformats.org/package/2006/metadata/core-properties"/>
    <ds:schemaRef ds:uri="76927355-584f-4bc3-9b09-55987a89d7dc"/>
    <ds:schemaRef ds:uri="http://schemas.microsoft.com/office/2006/metadata/properties"/>
  </ds:schemaRefs>
</ds:datastoreItem>
</file>

<file path=customXml/itemProps3.xml><?xml version="1.0" encoding="utf-8"?>
<ds:datastoreItem xmlns:ds="http://schemas.openxmlformats.org/officeDocument/2006/customXml" ds:itemID="{C7D8C63D-D057-408A-86CF-BECF5DCDB5CF}">
  <ds:schemaRefs>
    <ds:schemaRef ds:uri="http://schemas.microsoft.com/sharepoint/v3/contenttype/forms"/>
  </ds:schemaRefs>
</ds:datastoreItem>
</file>

<file path=docMetadata/LabelInfo.xml><?xml version="1.0" encoding="utf-8"?>
<clbl:labelList xmlns:clbl="http://schemas.microsoft.com/office/2020/mipLabelMetadata">
  <clbl:label id="{d747bccc-1f7a-43de-9506-0ef23dd23464}" enabled="1" method="Privilege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11079</TotalTime>
  <Words>482</Words>
  <Application>Microsoft Office PowerPoint</Application>
  <PresentationFormat>Widescreen</PresentationFormat>
  <Paragraphs>53</Paragraphs>
  <Slides>6</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vt:i4>
      </vt:variant>
    </vt:vector>
  </HeadingPairs>
  <TitlesOfParts>
    <vt:vector size="15" baseType="lpstr">
      <vt:lpstr>Alfabet</vt:lpstr>
      <vt:lpstr>Aparajita</vt:lpstr>
      <vt:lpstr>Aptos</vt:lpstr>
      <vt:lpstr>Aptos Display</vt:lpstr>
      <vt:lpstr>Arial</vt:lpstr>
      <vt:lpstr>Microsoft Sans Serif</vt:lpstr>
      <vt:lpstr>Wingdings</vt:lpstr>
      <vt:lpstr>Qualcomm Corporate Confidential Template - 2024</vt:lpstr>
      <vt:lpstr>Snapdragon Template</vt:lpstr>
      <vt:lpstr>Views on Rel-20 NG-RAN AI/ML Enhancements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Prasad Kadiri</cp:lastModifiedBy>
  <cp:revision>12</cp:revision>
  <dcterms:created xsi:type="dcterms:W3CDTF">2024-11-27T02:07:07Z</dcterms:created>
  <dcterms:modified xsi:type="dcterms:W3CDTF">2025-03-02T21:41:43Z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y fmtid="{D5CDD505-2E9C-101B-9397-08002B2CF9AE}" pid="14" name="_NewReviewCycle">
    <vt:lpwstr/>
  </property>
</Properties>
</file>