
<file path=[Content_Types].xml><?xml version="1.0" encoding="utf-8"?>
<Types xmlns="http://schemas.openxmlformats.org/package/2006/content-types">
  <Default Extension="png" ContentType="image/png"/>
  <Default Extension="wmf" ContentType="image/x-w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
  </p:notesMasterIdLst>
  <p:handoutMasterIdLst>
    <p:handoutMasterId r:id="rId13"/>
  </p:handoutMasterIdLst>
  <p:sldIdLst>
    <p:sldId id="256" r:id="rId2"/>
    <p:sldId id="485" r:id="rId3"/>
    <p:sldId id="487" r:id="rId4"/>
    <p:sldId id="268" r:id="rId5"/>
    <p:sldId id="257" r:id="rId6"/>
    <p:sldId id="263" r:id="rId7"/>
    <p:sldId id="265" r:id="rId8"/>
    <p:sldId id="490" r:id="rId9"/>
    <p:sldId id="491" r:id="rId10"/>
    <p:sldId id="492" r:id="rId11"/>
  </p:sldIdLst>
  <p:sldSz cx="24384000" cy="13716000"/>
  <p:notesSz cx="7077075" cy="9363075"/>
  <p:defaultTex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15:guide id="1" orient="horz" pos="4320">
          <p15:clr>
            <a:srgbClr val="A4A3A4"/>
          </p15:clr>
        </p15:guide>
        <p15:guide id="2" pos="76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PPO(Zhongda)" initials="OP"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009A46"/>
    <a:srgbClr val="009644"/>
    <a:srgbClr val="2DC84D"/>
    <a:srgbClr val="5E5E5E"/>
    <a:srgbClr val="0066FF"/>
    <a:srgbClr val="046A38"/>
    <a:srgbClr val="FFFFFF"/>
    <a:srgbClr val="CACA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064"/>
    <p:restoredTop sz="94826" autoAdjust="0"/>
  </p:normalViewPr>
  <p:slideViewPr>
    <p:cSldViewPr snapToGrid="0" snapToObjects="1">
      <p:cViewPr varScale="1">
        <p:scale>
          <a:sx n="56" d="100"/>
          <a:sy n="56" d="100"/>
        </p:scale>
        <p:origin x="852" y="90"/>
      </p:cViewPr>
      <p:guideLst>
        <p:guide orient="horz" pos="4320"/>
        <p:guide pos="7680"/>
      </p:guideLst>
    </p:cSldViewPr>
  </p:slideViewPr>
  <p:notesTextViewPr>
    <p:cViewPr>
      <p:scale>
        <a:sx n="1" d="1"/>
        <a:sy n="1" d="1"/>
      </p:scale>
      <p:origin x="0" y="0"/>
    </p:cViewPr>
  </p:notesTextViewPr>
  <p:notesViewPr>
    <p:cSldViewPr snapToGrid="0" snapToObjects="1">
      <p:cViewPr varScale="1">
        <p:scale>
          <a:sx n="86" d="100"/>
          <a:sy n="86" d="100"/>
        </p:scale>
        <p:origin x="3726"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882A500-E440-74F1-07DE-053654461A6D}"/>
              </a:ext>
            </a:extLst>
          </p:cNvPr>
          <p:cNvSpPr>
            <a:spLocks noGrp="1"/>
          </p:cNvSpPr>
          <p:nvPr>
            <p:ph type="hdr" sz="quarter"/>
          </p:nvPr>
        </p:nvSpPr>
        <p:spPr>
          <a:xfrm>
            <a:off x="0" y="0"/>
            <a:ext cx="3067050" cy="469900"/>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87EF7655-A5F7-66FB-0560-213526B4E285}"/>
              </a:ext>
            </a:extLst>
          </p:cNvPr>
          <p:cNvSpPr>
            <a:spLocks noGrp="1"/>
          </p:cNvSpPr>
          <p:nvPr>
            <p:ph type="dt" sz="quarter" idx="1"/>
          </p:nvPr>
        </p:nvSpPr>
        <p:spPr>
          <a:xfrm>
            <a:off x="4008438" y="0"/>
            <a:ext cx="3067050" cy="469900"/>
          </a:xfrm>
          <a:prstGeom prst="rect">
            <a:avLst/>
          </a:prstGeom>
        </p:spPr>
        <p:txBody>
          <a:bodyPr vert="horz" lIns="91440" tIns="45720" rIns="91440" bIns="45720" rtlCol="0"/>
          <a:lstStyle>
            <a:lvl1pPr algn="r">
              <a:defRPr sz="1200"/>
            </a:lvl1pPr>
          </a:lstStyle>
          <a:p>
            <a:fld id="{EED42E23-083A-4B10-BDA0-E446EB7F7972}" type="datetimeFigureOut">
              <a:rPr lang="en-US" smtClean="0"/>
              <a:t>2/27/2025</a:t>
            </a:fld>
            <a:endParaRPr lang="en-US"/>
          </a:p>
        </p:txBody>
      </p:sp>
      <p:sp>
        <p:nvSpPr>
          <p:cNvPr id="4" name="Footer Placeholder 3">
            <a:extLst>
              <a:ext uri="{FF2B5EF4-FFF2-40B4-BE49-F238E27FC236}">
                <a16:creationId xmlns:a16="http://schemas.microsoft.com/office/drawing/2014/main" id="{E1B51301-7286-8AEB-9943-84EBE40B0FB9}"/>
              </a:ext>
            </a:extLst>
          </p:cNvPr>
          <p:cNvSpPr>
            <a:spLocks noGrp="1"/>
          </p:cNvSpPr>
          <p:nvPr>
            <p:ph type="ftr" sz="quarter" idx="2"/>
          </p:nvPr>
        </p:nvSpPr>
        <p:spPr>
          <a:xfrm>
            <a:off x="0" y="8893175"/>
            <a:ext cx="3067050" cy="4699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28A08AD-1CA7-CCC7-9FF5-90AE0017E5A9}"/>
              </a:ext>
            </a:extLst>
          </p:cNvPr>
          <p:cNvSpPr>
            <a:spLocks noGrp="1"/>
          </p:cNvSpPr>
          <p:nvPr>
            <p:ph type="sldNum" sz="quarter" idx="3"/>
          </p:nvPr>
        </p:nvSpPr>
        <p:spPr>
          <a:xfrm>
            <a:off x="4008438" y="8893175"/>
            <a:ext cx="3067050" cy="469900"/>
          </a:xfrm>
          <a:prstGeom prst="rect">
            <a:avLst/>
          </a:prstGeom>
        </p:spPr>
        <p:txBody>
          <a:bodyPr vert="horz" lIns="91440" tIns="45720" rIns="91440" bIns="45720" rtlCol="0" anchor="b"/>
          <a:lstStyle>
            <a:lvl1pPr algn="r">
              <a:defRPr sz="1200"/>
            </a:lvl1pPr>
          </a:lstStyle>
          <a:p>
            <a:fld id="{A5BE9997-44ED-4154-9F5E-16610BF6B78F}" type="slidenum">
              <a:rPr lang="en-US" smtClean="0"/>
              <a:t>‹#›</a:t>
            </a:fld>
            <a:endParaRPr lang="en-US"/>
          </a:p>
        </p:txBody>
      </p:sp>
    </p:spTree>
    <p:extLst>
      <p:ext uri="{BB962C8B-B14F-4D97-AF65-F5344CB8AC3E}">
        <p14:creationId xmlns:p14="http://schemas.microsoft.com/office/powerpoint/2010/main" val="8896989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5" name="Shape 135"/>
          <p:cNvSpPr>
            <a:spLocks noGrp="1" noRot="1" noChangeAspect="1"/>
          </p:cNvSpPr>
          <p:nvPr>
            <p:ph type="sldImg"/>
          </p:nvPr>
        </p:nvSpPr>
        <p:spPr>
          <a:xfrm>
            <a:off x="417513" y="701675"/>
            <a:ext cx="6242050" cy="3511550"/>
          </a:xfrm>
          <a:prstGeom prst="rect">
            <a:avLst/>
          </a:prstGeom>
        </p:spPr>
        <p:txBody>
          <a:bodyPr lIns="93936" tIns="46968" rIns="93936" bIns="46968"/>
          <a:lstStyle/>
          <a:p>
            <a:endParaRPr/>
          </a:p>
        </p:txBody>
      </p:sp>
      <p:sp>
        <p:nvSpPr>
          <p:cNvPr id="136" name="Shape 136"/>
          <p:cNvSpPr>
            <a:spLocks noGrp="1"/>
          </p:cNvSpPr>
          <p:nvPr>
            <p:ph type="body" sz="quarter" idx="1"/>
          </p:nvPr>
        </p:nvSpPr>
        <p:spPr>
          <a:xfrm>
            <a:off x="943610" y="4447461"/>
            <a:ext cx="5189855" cy="4213384"/>
          </a:xfrm>
          <a:prstGeom prst="rect">
            <a:avLst/>
          </a:prstGeom>
        </p:spPr>
        <p:txBody>
          <a:bodyPr lIns="93936" tIns="46968" rIns="93936" bIns="46968"/>
          <a:lstStyle/>
          <a:p>
            <a:endParaRPr/>
          </a:p>
        </p:txBody>
      </p:sp>
    </p:spTree>
  </p:cSld>
  <p:clrMap bg1="lt1" tx1="dk1" bg2="lt2" tx2="dk2" accent1="accent1" accent2="accent2" accent3="accent3" accent4="accent4" accent5="accent5" accent6="accent6" hlink="hlink" folHlink="folHlink"/>
  <p:notesStyle>
    <a:lvl1pPr defTabSz="457200" latinLnBrk="0">
      <a:lnSpc>
        <a:spcPct val="118000"/>
      </a:lnSpc>
      <a:defRPr sz="2200">
        <a:latin typeface="Helvetica Neue"/>
        <a:ea typeface="Helvetica Neue"/>
        <a:cs typeface="Helvetica Neue"/>
        <a:sym typeface="Helvetica Neue"/>
      </a:defRPr>
    </a:lvl1pPr>
    <a:lvl2pPr indent="228600" defTabSz="457200" latinLnBrk="0">
      <a:lnSpc>
        <a:spcPct val="118000"/>
      </a:lnSpc>
      <a:defRPr sz="2200">
        <a:latin typeface="Helvetica Neue"/>
        <a:ea typeface="Helvetica Neue"/>
        <a:cs typeface="Helvetica Neue"/>
        <a:sym typeface="Helvetica Neue"/>
      </a:defRPr>
    </a:lvl2pPr>
    <a:lvl3pPr indent="457200" defTabSz="457200" latinLnBrk="0">
      <a:lnSpc>
        <a:spcPct val="118000"/>
      </a:lnSpc>
      <a:defRPr sz="2200">
        <a:latin typeface="Helvetica Neue"/>
        <a:ea typeface="Helvetica Neue"/>
        <a:cs typeface="Helvetica Neue"/>
        <a:sym typeface="Helvetica Neue"/>
      </a:defRPr>
    </a:lvl3pPr>
    <a:lvl4pPr indent="685800" defTabSz="457200" latinLnBrk="0">
      <a:lnSpc>
        <a:spcPct val="118000"/>
      </a:lnSpc>
      <a:defRPr sz="2200">
        <a:latin typeface="Helvetica Neue"/>
        <a:ea typeface="Helvetica Neue"/>
        <a:cs typeface="Helvetica Neue"/>
        <a:sym typeface="Helvetica Neue"/>
      </a:defRPr>
    </a:lvl4pPr>
    <a:lvl5pPr indent="914400" defTabSz="457200" latinLnBrk="0">
      <a:lnSpc>
        <a:spcPct val="118000"/>
      </a:lnSpc>
      <a:defRPr sz="2200">
        <a:latin typeface="Helvetica Neue"/>
        <a:ea typeface="Helvetica Neue"/>
        <a:cs typeface="Helvetica Neue"/>
        <a:sym typeface="Helvetica Neue"/>
      </a:defRPr>
    </a:lvl5pPr>
    <a:lvl6pPr indent="1143000" defTabSz="457200" latinLnBrk="0">
      <a:lnSpc>
        <a:spcPct val="118000"/>
      </a:lnSpc>
      <a:defRPr sz="2200">
        <a:latin typeface="Helvetica Neue"/>
        <a:ea typeface="Helvetica Neue"/>
        <a:cs typeface="Helvetica Neue"/>
        <a:sym typeface="Helvetica Neue"/>
      </a:defRPr>
    </a:lvl6pPr>
    <a:lvl7pPr indent="1371600" defTabSz="457200" latinLnBrk="0">
      <a:lnSpc>
        <a:spcPct val="118000"/>
      </a:lnSpc>
      <a:defRPr sz="2200">
        <a:latin typeface="Helvetica Neue"/>
        <a:ea typeface="Helvetica Neue"/>
        <a:cs typeface="Helvetica Neue"/>
        <a:sym typeface="Helvetica Neue"/>
      </a:defRPr>
    </a:lvl7pPr>
    <a:lvl8pPr indent="1600200" defTabSz="457200" latinLnBrk="0">
      <a:lnSpc>
        <a:spcPct val="118000"/>
      </a:lnSpc>
      <a:defRPr sz="2200">
        <a:latin typeface="Helvetica Neue"/>
        <a:ea typeface="Helvetica Neue"/>
        <a:cs typeface="Helvetica Neue"/>
        <a:sym typeface="Helvetica Neue"/>
      </a:defRPr>
    </a:lvl8pPr>
    <a:lvl9pPr indent="1828800" defTabSz="457200" latinLnBrk="0">
      <a:lnSpc>
        <a:spcPct val="118000"/>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23B88FA-A9BF-4C45-9D15-F000EE20CC4C}" type="slidenum">
              <a:rPr lang="zh-CN" altLang="en-US" smtClean="0"/>
              <a:t>4</a:t>
            </a:fld>
            <a:endParaRPr lang="zh-CN" altLang="en-US"/>
          </a:p>
        </p:txBody>
      </p:sp>
    </p:spTree>
    <p:extLst>
      <p:ext uri="{BB962C8B-B14F-4D97-AF65-F5344CB8AC3E}">
        <p14:creationId xmlns:p14="http://schemas.microsoft.com/office/powerpoint/2010/main" val="38523709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23B88FA-A9BF-4C45-9D15-F000EE20CC4C}" type="slidenum">
              <a:rPr lang="zh-CN" altLang="en-US" smtClean="0"/>
              <a:t>6</a:t>
            </a:fld>
            <a:endParaRPr lang="zh-CN" altLang="en-US"/>
          </a:p>
        </p:txBody>
      </p:sp>
    </p:spTree>
    <p:extLst>
      <p:ext uri="{BB962C8B-B14F-4D97-AF65-F5344CB8AC3E}">
        <p14:creationId xmlns:p14="http://schemas.microsoft.com/office/powerpoint/2010/main" val="27341410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Page 标题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5" name="标题 4"/>
          <p:cNvSpPr>
            <a:spLocks noGrp="1"/>
          </p:cNvSpPr>
          <p:nvPr>
            <p:ph type="title"/>
          </p:nvPr>
        </p:nvSpPr>
        <p:spPr>
          <a:xfrm>
            <a:off x="776601" y="508993"/>
            <a:ext cx="22841775" cy="1607674"/>
          </a:xfrm>
        </p:spPr>
        <p:txBody>
          <a:bodyPr>
            <a:noAutofit/>
          </a:bodyPr>
          <a:lstStyle>
            <a:lvl1pPr>
              <a:defRPr sz="7200"/>
            </a:lvl1pPr>
          </a:lstStyle>
          <a:p>
            <a:r>
              <a:rPr kumimoji="1" lang="zh-CN" altLang="en-US" dirty="0"/>
              <a:t>单击此处编辑母版标题样式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hasCustomPrompt="1"/>
          </p:nvPr>
        </p:nvSpPr>
        <p:spPr>
          <a:xfrm>
            <a:off x="733425" y="3359150"/>
            <a:ext cx="22840950" cy="9272588"/>
          </a:xfrm>
          <a:prstGeom prst="rect">
            <a:avLst/>
          </a:prstGeom>
        </p:spPr>
        <p:txBody>
          <a:bodyPr/>
          <a:lstStyle>
            <a:lvl1pPr marL="685800" indent="-685800">
              <a:lnSpc>
                <a:spcPct val="150000"/>
              </a:lnSpc>
              <a:buFont typeface="Arial" panose="020B0604020202020204" pitchFamily="34"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Section Divider A 章节页">
    <p:bg>
      <p:bgPr>
        <a:solidFill>
          <a:srgbClr val="2DC84D"/>
        </a:solidFill>
        <a:effectLst/>
      </p:bgPr>
    </p:bg>
    <p:spTree>
      <p:nvGrpSpPr>
        <p:cNvPr id="1" name=""/>
        <p:cNvGrpSpPr/>
        <p:nvPr/>
      </p:nvGrpSpPr>
      <p:grpSpPr>
        <a:xfrm>
          <a:off x="0" y="0"/>
          <a:ext cx="0" cy="0"/>
          <a:chOff x="0" y="0"/>
          <a:chExt cx="0" cy="0"/>
        </a:xfrm>
      </p:grpSpPr>
      <p:pic>
        <p:nvPicPr>
          <p:cNvPr id="22" name="图像" descr="图像"/>
          <p:cNvPicPr>
            <a:picLocks noChangeAspect="1"/>
          </p:cNvPicPr>
          <p:nvPr/>
        </p:nvPicPr>
        <p:blipFill>
          <a:blip r:embed="rId2" cstate="print"/>
          <a:stretch>
            <a:fillRect/>
          </a:stretch>
        </p:blipFill>
        <p:spPr>
          <a:xfrm>
            <a:off x="733190" y="12959314"/>
            <a:ext cx="1334010" cy="317501"/>
          </a:xfrm>
          <a:prstGeom prst="rect">
            <a:avLst/>
          </a:prstGeom>
          <a:ln w="12700">
            <a:miter lim="400000"/>
            <a:headEnd/>
            <a:tailEnd/>
          </a:ln>
        </p:spPr>
      </p:pic>
      <p:sp>
        <p:nvSpPr>
          <p:cNvPr id="5" name="标题 2"/>
          <p:cNvSpPr>
            <a:spLocks noGrp="1"/>
          </p:cNvSpPr>
          <p:nvPr>
            <p:ph type="title" hasCustomPrompt="1"/>
          </p:nvPr>
        </p:nvSpPr>
        <p:spPr>
          <a:xfrm>
            <a:off x="733190" y="695258"/>
            <a:ext cx="22841775" cy="1073683"/>
          </a:xfrm>
        </p:spPr>
        <p:txBody>
          <a:bodyPr/>
          <a:lstStyle>
            <a:lvl1pPr>
              <a:defRPr>
                <a:solidFill>
                  <a:srgbClr val="046A38"/>
                </a:solidFill>
              </a:defRPr>
            </a:lvl1pPr>
          </a:lstStyle>
          <a:p>
            <a:r>
              <a:rPr kumimoji="1" lang="zh-CN" altLang="en-US" dirty="0"/>
              <a:t>单击此处编辑母版标题样式 章节标题</a:t>
            </a:r>
          </a:p>
        </p:txBody>
      </p:sp>
      <p:sp>
        <p:nvSpPr>
          <p:cNvPr id="6"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046A38"/>
                </a:solidFill>
                <a:latin typeface="OPPOSans B" charset="-122"/>
                <a:ea typeface="OPPOSans B" charset="-122"/>
                <a:cs typeface="OPPOSans B"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a:xfrm>
            <a:off x="776505" y="627526"/>
            <a:ext cx="22841775" cy="1695050"/>
          </a:xfrm>
        </p:spPr>
        <p:txBody>
          <a:bodyPr>
            <a:normAutofit/>
          </a:bodyPr>
          <a:lstStyle>
            <a:lvl1pPr algn="ctr">
              <a:defRPr sz="6000"/>
            </a:lvl1pPr>
          </a:lstStyle>
          <a:p>
            <a:r>
              <a:rPr kumimoji="1" lang="zh-CN" altLang="en-US" dirty="0"/>
              <a:t>单击此处编辑母版标题样式</a:t>
            </a:r>
          </a:p>
        </p:txBody>
      </p:sp>
      <p:sp>
        <p:nvSpPr>
          <p:cNvPr id="10" name="文本占位符 9"/>
          <p:cNvSpPr>
            <a:spLocks noGrp="1"/>
          </p:cNvSpPr>
          <p:nvPr>
            <p:ph type="body" sz="quarter" idx="10"/>
          </p:nvPr>
        </p:nvSpPr>
        <p:spPr>
          <a:xfrm>
            <a:off x="776506" y="2724912"/>
            <a:ext cx="22841774" cy="9899465"/>
          </a:xfrm>
          <a:prstGeom prst="rect">
            <a:avLst/>
          </a:prstGeom>
        </p:spPr>
        <p:txBody>
          <a:bodyPr/>
          <a:lstStyle>
            <a:lvl3pPr marL="1905000" indent="-635000">
              <a:buSzPct val="80000"/>
              <a:buFont typeface="Wingdings" panose="05000000000000000000" pitchFamily="2" charset="2"/>
              <a:buChar char="ü"/>
              <a:defRPr/>
            </a:lvl3pPr>
            <a:lvl4pPr marL="2540000" indent="-635000">
              <a:buSzPct val="80000"/>
              <a:buFont typeface="Wingdings" panose="05000000000000000000" pitchFamily="2" charset="2"/>
              <a:buChar char="u"/>
              <a:defRPr/>
            </a:lvl4pPr>
            <a:lvl5pPr marL="3111500" indent="-571500">
              <a:buSzPct val="80000"/>
              <a:buFont typeface="Wingdings" panose="05000000000000000000" pitchFamily="2" charset="2"/>
              <a:buChar char="p"/>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a:xfrm>
            <a:off x="776505" y="627526"/>
            <a:ext cx="22841775" cy="1695050"/>
          </a:xfrm>
        </p:spPr>
        <p:txBody>
          <a:bodyPr>
            <a:normAutofit/>
          </a:bodyPr>
          <a:lstStyle>
            <a:lvl1pPr algn="ctr">
              <a:defRPr sz="6000"/>
            </a:lvl1pPr>
          </a:lstStyle>
          <a:p>
            <a:r>
              <a:rPr kumimoji="1" lang="zh-CN" altLang="en-US" dirty="0"/>
              <a:t>单击此处编辑母版标题样式</a:t>
            </a:r>
          </a:p>
        </p:txBody>
      </p:sp>
      <p:sp>
        <p:nvSpPr>
          <p:cNvPr id="10" name="文本占位符 9"/>
          <p:cNvSpPr>
            <a:spLocks noGrp="1"/>
          </p:cNvSpPr>
          <p:nvPr>
            <p:ph type="body" sz="quarter" idx="10"/>
          </p:nvPr>
        </p:nvSpPr>
        <p:spPr>
          <a:xfrm>
            <a:off x="776505" y="2724912"/>
            <a:ext cx="10682677" cy="9899465"/>
          </a:xfrm>
          <a:prstGeom prst="rect">
            <a:avLst/>
          </a:prstGeom>
        </p:spPr>
        <p:txBody>
          <a:bodyPr/>
          <a:lstStyle>
            <a:lvl3pPr marL="1905000" indent="-635000">
              <a:buSzPct val="80000"/>
              <a:buFont typeface="Wingdings" panose="05000000000000000000" pitchFamily="2" charset="2"/>
              <a:buChar char="ü"/>
              <a:defRPr/>
            </a:lvl3pPr>
            <a:lvl4pPr marL="2540000" indent="-635000">
              <a:buSzPct val="80000"/>
              <a:buFont typeface="Wingdings" panose="05000000000000000000" pitchFamily="2" charset="2"/>
              <a:buChar char="u"/>
              <a:defRPr/>
            </a:lvl4pPr>
            <a:lvl5pPr marL="3111500" indent="-571500">
              <a:buSzPct val="80000"/>
              <a:buFont typeface="Wingdings" panose="05000000000000000000" pitchFamily="2" charset="2"/>
              <a:buChar char="p"/>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
        <p:nvSpPr>
          <p:cNvPr id="4" name="文本占位符 9"/>
          <p:cNvSpPr>
            <a:spLocks noGrp="1"/>
          </p:cNvSpPr>
          <p:nvPr>
            <p:ph type="body" sz="quarter" idx="11"/>
          </p:nvPr>
        </p:nvSpPr>
        <p:spPr>
          <a:xfrm>
            <a:off x="12568136" y="2726079"/>
            <a:ext cx="11050144" cy="9899465"/>
          </a:xfrm>
          <a:prstGeom prst="rect">
            <a:avLst/>
          </a:prstGeom>
        </p:spPr>
        <p:txBody>
          <a:bodyPr/>
          <a:lstStyle>
            <a:lvl3pPr marL="1905000" indent="-635000">
              <a:buSzPct val="80000"/>
              <a:buFont typeface="Wingdings" panose="05000000000000000000" pitchFamily="2" charset="2"/>
              <a:buChar char="ü"/>
              <a:defRPr/>
            </a:lvl3pPr>
            <a:lvl4pPr marL="2540000" indent="-635000">
              <a:buSzPct val="80000"/>
              <a:buFont typeface="Wingdings" panose="05000000000000000000" pitchFamily="2" charset="2"/>
              <a:buChar char="u"/>
              <a:defRPr/>
            </a:lvl4pPr>
            <a:lvl5pPr marL="3111500" indent="-571500">
              <a:buSzPct val="80000"/>
              <a:buFont typeface="Wingdings" panose="05000000000000000000" pitchFamily="2" charset="2"/>
              <a:buChar char="p"/>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dirty="0"/>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6" name="内容占位符 5"/>
          <p:cNvSpPr>
            <a:spLocks noGrp="1"/>
          </p:cNvSpPr>
          <p:nvPr>
            <p:ph sz="quarter" idx="11"/>
          </p:nvPr>
        </p:nvSpPr>
        <p:spPr>
          <a:xfrm>
            <a:off x="776288" y="3424238"/>
            <a:ext cx="9388438" cy="9199562"/>
          </a:xfrm>
        </p:spPr>
        <p:txBody>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929292"/>
                </a:solidFill>
                <a:effectLst/>
                <a:uFillTx/>
                <a:latin typeface="OPPOSans M" charset="-122"/>
                <a:ea typeface="OPPOSans M" charset="-122"/>
                <a:cs typeface="OPPOSans M"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
        <p:nvSpPr>
          <p:cNvPr id="3" name="Title 2">
            <a:extLst>
              <a:ext uri="{FF2B5EF4-FFF2-40B4-BE49-F238E27FC236}">
                <a16:creationId xmlns:a16="http://schemas.microsoft.com/office/drawing/2014/main" id="{72C733F8-47CC-3667-BC70-04BC928977BB}"/>
              </a:ext>
            </a:extLst>
          </p:cNvPr>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EF66DA7-DC53-4F17-92C6-2E8D5606579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77FD3C7-0CD3-44F6-B945-FE5596DDC013}"/>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8322807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5" name="标题占位符 4"/>
          <p:cNvSpPr>
            <a:spLocks noGrp="1"/>
          </p:cNvSpPr>
          <p:nvPr>
            <p:ph type="title"/>
          </p:nvPr>
        </p:nvSpPr>
        <p:spPr>
          <a:xfrm>
            <a:off x="776505" y="627526"/>
            <a:ext cx="22841775" cy="178910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CACAC8"/>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pic>
        <p:nvPicPr>
          <p:cNvPr id="15" name="图片 14"/>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16" name="pg. xx"/>
          <p:cNvSpPr txBox="1"/>
          <p:nvPr userDrawn="1"/>
        </p:nvSpPr>
        <p:spPr>
          <a:xfrm>
            <a:off x="20884725" y="12874289"/>
            <a:ext cx="2733557" cy="287258"/>
          </a:xfrm>
          <a:prstGeom prst="rect">
            <a:avLst/>
          </a:prstGeom>
          <a:ln w="12700">
            <a:miter lim="400000"/>
          </a:ln>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latin typeface="OPPOSans R" charset="-122"/>
                <a:ea typeface="OPPOSans R" charset="-122"/>
                <a:cs typeface="OPPOSans R" charset="-122"/>
              </a:rPr>
              <a:pPr/>
              <a:t>‹#›</a:t>
            </a:fld>
            <a:endParaRPr sz="1200" dirty="0">
              <a:latin typeface="OPPOSans R" charset="-122"/>
              <a:ea typeface="OPPOSans R" charset="-122"/>
              <a:cs typeface="OPPOSans R" charset="-122"/>
            </a:endParaRPr>
          </a:p>
        </p:txBody>
      </p:sp>
      <p:sp>
        <p:nvSpPr>
          <p:cNvPr id="19" name="文本占位符 18"/>
          <p:cNvSpPr>
            <a:spLocks noGrp="1"/>
          </p:cNvSpPr>
          <p:nvPr>
            <p:ph type="body" idx="1"/>
          </p:nvPr>
        </p:nvSpPr>
        <p:spPr>
          <a:xfrm>
            <a:off x="776504" y="2573296"/>
            <a:ext cx="22841775" cy="9742529"/>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71" r:id="rId8"/>
  </p:sldLayoutIdLst>
  <p:hf sldNum="0" hdr="0" ftr="0"/>
  <p:txStyles>
    <p:titleStyle>
      <a:lvl1pPr marL="0" marR="0" indent="0" algn="l" defTabSz="825500" latinLnBrk="0">
        <a:lnSpc>
          <a:spcPct val="100000"/>
        </a:lnSpc>
        <a:spcBef>
          <a:spcPts val="0"/>
        </a:spcBef>
        <a:spcAft>
          <a:spcPts val="0"/>
        </a:spcAft>
        <a:buClrTx/>
        <a:buSzTx/>
        <a:buFontTx/>
        <a:buNone/>
        <a:defRPr sz="5000" b="0" i="0" u="none" strike="noStrike" cap="none" spc="0" baseline="0">
          <a:ln>
            <a:noFill/>
          </a:ln>
          <a:solidFill>
            <a:srgbClr val="046A38"/>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75000"/>
        <a:buFont typeface="Wingdings" panose="05000000000000000000" pitchFamily="2" charset="2"/>
        <a:buChar char="p"/>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75000"/>
        <a:buFont typeface="Wingdings" panose="05000000000000000000" pitchFamily="2" charset="2"/>
        <a:buChar char="ü"/>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75000"/>
        <a:buFont typeface="Wingdings" panose="05000000000000000000" pitchFamily="2" charset="2"/>
        <a:buChar char="Ø"/>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8.xml"/><Relationship Id="rId1" Type="http://schemas.openxmlformats.org/officeDocument/2006/relationships/vmlDrawing" Target="../drawings/vmlDrawing1.vml"/><Relationship Id="rId5" Type="http://schemas.openxmlformats.org/officeDocument/2006/relationships/image" Target="../media/image4.wmf"/><Relationship Id="rId4" Type="http://schemas.openxmlformats.org/officeDocument/2006/relationships/package" Target="../embeddings/Microsoft_Word_Document.docx"/></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4434668" y="4727275"/>
            <a:ext cx="15871913" cy="5486399"/>
          </a:xfrm>
        </p:spPr>
        <p:txBody>
          <a:bodyPr/>
          <a:lstStyle/>
          <a:p>
            <a:pPr>
              <a:lnSpc>
                <a:spcPct val="110000"/>
              </a:lnSpc>
            </a:pPr>
            <a:r>
              <a:rPr lang="en-US" altLang="zh-CN" sz="9600" b="1" dirty="0">
                <a:latin typeface="OPPOSans M" panose="00020600040101010101" pitchFamily="18" charset="-122"/>
                <a:ea typeface="OPPOSans M" panose="00020600040101010101" pitchFamily="18" charset="-122"/>
                <a:cs typeface="Times New Roman" panose="02020603050405020304" pitchFamily="18" charset="0"/>
              </a:rPr>
              <a:t>View on RAN4 R20</a:t>
            </a:r>
            <a:br>
              <a:rPr lang="en-US" altLang="zh-CN" sz="9600" b="1" dirty="0">
                <a:latin typeface="OPPOSans M" panose="00020600040101010101" pitchFamily="18" charset="-122"/>
                <a:ea typeface="OPPOSans M" panose="00020600040101010101" pitchFamily="18" charset="-122"/>
                <a:cs typeface="Times New Roman" panose="02020603050405020304" pitchFamily="18" charset="0"/>
              </a:rPr>
            </a:br>
            <a:br>
              <a:rPr lang="en-US" altLang="zh-CN" sz="9600" b="1" dirty="0">
                <a:latin typeface="OPPOSans M" panose="00020600040101010101" pitchFamily="18" charset="-122"/>
                <a:ea typeface="OPPOSans M" panose="00020600040101010101" pitchFamily="18" charset="-122"/>
                <a:cs typeface="Times New Roman" panose="02020603050405020304" pitchFamily="18" charset="0"/>
              </a:rPr>
            </a:br>
            <a:r>
              <a:rPr lang="en-US" altLang="zh-CN" sz="3600" u="sng" dirty="0"/>
              <a:t>Agenda Item</a:t>
            </a:r>
            <a:r>
              <a:rPr lang="en-US" altLang="zh-CN" sz="3600" dirty="0"/>
              <a:t>:		15.3</a:t>
            </a:r>
            <a:br>
              <a:rPr lang="en-US" altLang="zh-CN" sz="3600" b="1" dirty="0">
                <a:latin typeface="OPPOSans M" panose="00020600040101010101" pitchFamily="18" charset="-122"/>
                <a:ea typeface="OPPOSans M" panose="00020600040101010101" pitchFamily="18" charset="-122"/>
                <a:cs typeface="Times New Roman" panose="02020603050405020304" pitchFamily="18" charset="0"/>
              </a:rPr>
            </a:br>
            <a:r>
              <a:rPr lang="en-US" altLang="zh-CN" sz="3600" u="sng" dirty="0"/>
              <a:t>Source</a:t>
            </a:r>
            <a:r>
              <a:rPr lang="en-US" altLang="zh-CN" sz="3600" dirty="0"/>
              <a:t>:			      OPPO</a:t>
            </a:r>
            <a:br>
              <a:rPr lang="en-US" altLang="zh-CN" sz="3600" dirty="0"/>
            </a:br>
            <a:r>
              <a:rPr lang="en-US" altLang="zh-CN" sz="3600" u="sng" dirty="0"/>
              <a:t>Document for</a:t>
            </a:r>
            <a:r>
              <a:rPr lang="en-US" altLang="zh-CN" sz="3600" dirty="0"/>
              <a:t>:	      Approval</a:t>
            </a:r>
            <a:endParaRPr lang="zh-CN" altLang="zh-CN" sz="5400" b="1" dirty="0">
              <a:effectLst/>
              <a:latin typeface="OPPOSans M" panose="00020600040101010101" pitchFamily="18" charset="-122"/>
              <a:ea typeface="OPPOSans M" panose="00020600040101010101" pitchFamily="18" charset="-122"/>
              <a:cs typeface="Times New Roman" panose="02020603050405020304" pitchFamily="18" charset="0"/>
            </a:endParaRPr>
          </a:p>
        </p:txBody>
      </p:sp>
      <p:sp>
        <p:nvSpPr>
          <p:cNvPr id="4" name="文本框 3">
            <a:extLst>
              <a:ext uri="{FF2B5EF4-FFF2-40B4-BE49-F238E27FC236}">
                <a16:creationId xmlns:a16="http://schemas.microsoft.com/office/drawing/2014/main" id="{474E2E0D-D761-41B4-8860-1846EE327F16}"/>
              </a:ext>
            </a:extLst>
          </p:cNvPr>
          <p:cNvSpPr txBox="1"/>
          <p:nvPr/>
        </p:nvSpPr>
        <p:spPr>
          <a:xfrm>
            <a:off x="414268" y="387570"/>
            <a:ext cx="14325860" cy="1857240"/>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wrap="square">
            <a:spAutoFit/>
          </a:bodyPr>
          <a:lstStyle/>
          <a:p>
            <a:pPr marL="1143000" indent="-1143000" algn="l">
              <a:lnSpc>
                <a:spcPct val="150000"/>
              </a:lnSpc>
            </a:pPr>
            <a:r>
              <a:rPr lang="en-US" altLang="zh-CN" sz="4000" b="0" dirty="0">
                <a:solidFill>
                  <a:srgbClr val="046A38"/>
                </a:solidFill>
                <a:latin typeface="OPPOSans B" charset="-122"/>
                <a:ea typeface="OPPOSans B" charset="-122"/>
              </a:rPr>
              <a:t>3GPP TSG RAN#107	</a:t>
            </a:r>
          </a:p>
          <a:p>
            <a:pPr marL="1143000" indent="-1143000" algn="l">
              <a:lnSpc>
                <a:spcPct val="150000"/>
              </a:lnSpc>
            </a:pPr>
            <a:r>
              <a:rPr lang="en-US" altLang="zh-CN" sz="4000" b="0" dirty="0">
                <a:solidFill>
                  <a:srgbClr val="046A38"/>
                </a:solidFill>
                <a:latin typeface="OPPOSans B" charset="-122"/>
                <a:ea typeface="OPPOSans B" charset="-122"/>
              </a:rPr>
              <a:t>Incheon, Korea, March 12-14, 2025</a:t>
            </a:r>
          </a:p>
        </p:txBody>
      </p:sp>
      <p:sp>
        <p:nvSpPr>
          <p:cNvPr id="6" name="文本框 5">
            <a:extLst>
              <a:ext uri="{FF2B5EF4-FFF2-40B4-BE49-F238E27FC236}">
                <a16:creationId xmlns:a16="http://schemas.microsoft.com/office/drawing/2014/main" id="{9D077F73-BA0D-46B0-A841-940D518D3DCA}"/>
              </a:ext>
            </a:extLst>
          </p:cNvPr>
          <p:cNvSpPr txBox="1"/>
          <p:nvPr/>
        </p:nvSpPr>
        <p:spPr>
          <a:xfrm>
            <a:off x="18470880" y="677274"/>
            <a:ext cx="4453831" cy="707886"/>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wrap="square">
            <a:spAutoFit/>
          </a:bodyPr>
          <a:lstStyle/>
          <a:p>
            <a:pPr marL="1143000" indent="-1143000" algn="r"/>
            <a:r>
              <a:rPr lang="en-US" altLang="zh-CN" sz="4000" b="0" dirty="0">
                <a:solidFill>
                  <a:srgbClr val="046A38"/>
                </a:solidFill>
                <a:latin typeface="OPPOSans B" charset="-122"/>
                <a:ea typeface="OPPOSans B" charset="-122"/>
              </a:rPr>
              <a:t>RP-250165</a:t>
            </a:r>
            <a:endParaRPr lang="zh-CN" altLang="zh-CN" sz="4000" b="0" dirty="0">
              <a:solidFill>
                <a:srgbClr val="046A38"/>
              </a:solidFill>
              <a:latin typeface="OPPOSans B" charset="-122"/>
              <a:ea typeface="OPPOSans B"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4744528" y="2363638"/>
            <a:ext cx="15044468" cy="5486399"/>
          </a:xfrm>
        </p:spPr>
        <p:txBody>
          <a:bodyPr/>
          <a:lstStyle/>
          <a:p>
            <a:pPr>
              <a:lnSpc>
                <a:spcPct val="110000"/>
              </a:lnSpc>
            </a:pPr>
            <a:r>
              <a:rPr lang="en-US" altLang="zh-CN" sz="9600" b="1" dirty="0">
                <a:latin typeface="OPPOSans M" panose="00020600040101010101" pitchFamily="18" charset="-122"/>
                <a:ea typeface="OPPOSans M" panose="00020600040101010101" pitchFamily="18" charset="-122"/>
                <a:cs typeface="Times New Roman" panose="02020603050405020304" pitchFamily="18" charset="0"/>
              </a:rPr>
              <a:t>Thanks</a:t>
            </a:r>
            <a:endParaRPr lang="zh-CN" altLang="zh-CN" sz="5400" b="1" dirty="0">
              <a:effectLst/>
              <a:latin typeface="OPPOSans M" panose="00020600040101010101" pitchFamily="18" charset="-122"/>
              <a:ea typeface="OPPOSans M" panose="00020600040101010101" pitchFamily="18" charset="-122"/>
              <a:cs typeface="Times New Roman" panose="02020603050405020304" pitchFamily="18" charset="0"/>
            </a:endParaRPr>
          </a:p>
        </p:txBody>
      </p:sp>
    </p:spTree>
    <p:extLst>
      <p:ext uri="{BB962C8B-B14F-4D97-AF65-F5344CB8AC3E}">
        <p14:creationId xmlns:p14="http://schemas.microsoft.com/office/powerpoint/2010/main" val="31381735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dirty="0"/>
              <a:t>General view on RAN4 Rel-20</a:t>
            </a:r>
            <a:endParaRPr lang="zh-CN" altLang="en-US" dirty="0"/>
          </a:p>
        </p:txBody>
      </p:sp>
      <p:sp>
        <p:nvSpPr>
          <p:cNvPr id="3" name="文本占位符 2"/>
          <p:cNvSpPr>
            <a:spLocks noGrp="1"/>
          </p:cNvSpPr>
          <p:nvPr>
            <p:ph type="body" sz="quarter" idx="10"/>
          </p:nvPr>
        </p:nvSpPr>
        <p:spPr>
          <a:xfrm>
            <a:off x="1291155" y="3157267"/>
            <a:ext cx="21801694" cy="8833449"/>
          </a:xfrm>
        </p:spPr>
        <p:txBody>
          <a:bodyPr>
            <a:normAutofit/>
          </a:bodyPr>
          <a:lstStyle/>
          <a:p>
            <a:pPr marL="685800" lvl="0" indent="-685800" defTabSz="914400" rtl="0">
              <a:lnSpc>
                <a:spcPct val="100000"/>
              </a:lnSpc>
              <a:spcBef>
                <a:spcPts val="1000"/>
              </a:spcBef>
              <a:buFont typeface="Arial" panose="020B0604020202020204" pitchFamily="34" charset="0"/>
              <a:buChar char="•"/>
            </a:pPr>
            <a:r>
              <a:rPr lang="en-US" altLang="zh-CN" kern="1200" dirty="0">
                <a:solidFill>
                  <a:schemeClr val="tx1">
                    <a:lumMod val="75000"/>
                    <a:lumOff val="25000"/>
                  </a:schemeClr>
                </a:solidFill>
                <a:latin typeface="Calibri" panose="020F0502020204030204" pitchFamily="34" charset="0"/>
                <a:ea typeface="等线" panose="02010600030101010101" pitchFamily="2" charset="-122"/>
                <a:cs typeface="Calibri" panose="020F0502020204030204" pitchFamily="34" charset="0"/>
              </a:rPr>
              <a:t>NR and 6G will be two parallel tracks in RAN4 R20.</a:t>
            </a:r>
            <a:r>
              <a:rPr lang="zh-CN" altLang="en-US" kern="1200" dirty="0">
                <a:solidFill>
                  <a:schemeClr val="tx1">
                    <a:lumMod val="75000"/>
                    <a:lumOff val="25000"/>
                  </a:schemeClr>
                </a:solidFill>
                <a:latin typeface="Calibri" panose="020F0502020204030204" pitchFamily="34" charset="0"/>
                <a:ea typeface="等线" panose="02010600030101010101" pitchFamily="2" charset="-122"/>
                <a:cs typeface="Calibri" panose="020F0502020204030204" pitchFamily="34" charset="0"/>
              </a:rPr>
              <a:t> </a:t>
            </a:r>
            <a:r>
              <a:rPr lang="en-US" altLang="zh-CN" kern="1200" dirty="0">
                <a:solidFill>
                  <a:schemeClr val="tx1">
                    <a:lumMod val="75000"/>
                    <a:lumOff val="25000"/>
                  </a:schemeClr>
                </a:solidFill>
                <a:latin typeface="Calibri" panose="020F0502020204030204" pitchFamily="34" charset="0"/>
                <a:ea typeface="等线" panose="02010600030101010101" pitchFamily="2" charset="-122"/>
                <a:cs typeface="Calibri" panose="020F0502020204030204" pitchFamily="34" charset="0"/>
              </a:rPr>
              <a:t>Time needs to be well balanced between R20 and 6G in RAN4, and 50% to 50% overall time split is preferred</a:t>
            </a:r>
          </a:p>
          <a:p>
            <a:pPr marL="1955800" lvl="1" indent="-685800" defTabSz="914400" rtl="0">
              <a:lnSpc>
                <a:spcPct val="100000"/>
              </a:lnSpc>
              <a:spcBef>
                <a:spcPts val="1000"/>
              </a:spcBef>
              <a:buFont typeface="Arial" panose="020B0604020202020204" pitchFamily="34" charset="0"/>
              <a:buChar char="•"/>
            </a:pPr>
            <a:r>
              <a:rPr lang="en-US" altLang="zh-CN" sz="4000" kern="1200" dirty="0">
                <a:solidFill>
                  <a:schemeClr val="tx1">
                    <a:lumMod val="75000"/>
                    <a:lumOff val="25000"/>
                  </a:schemeClr>
                </a:solidFill>
                <a:latin typeface="Calibri" panose="020F0502020204030204" pitchFamily="34" charset="0"/>
                <a:ea typeface="等线" panose="02010600030101010101" pitchFamily="2" charset="-122"/>
                <a:cs typeface="Calibri" panose="020F0502020204030204" pitchFamily="34" charset="0"/>
              </a:rPr>
              <a:t>More time can be allocate to NR R20 in the beginning</a:t>
            </a:r>
          </a:p>
          <a:p>
            <a:pPr marL="1955800" lvl="1" indent="-685800" defTabSz="914400" rtl="0">
              <a:lnSpc>
                <a:spcPct val="100000"/>
              </a:lnSpc>
              <a:spcBef>
                <a:spcPts val="1000"/>
              </a:spcBef>
              <a:buFont typeface="Arial" panose="020B0604020202020204" pitchFamily="34" charset="0"/>
              <a:buChar char="•"/>
            </a:pPr>
            <a:r>
              <a:rPr lang="en-US" altLang="zh-CN" sz="4000" kern="1200" dirty="0">
                <a:solidFill>
                  <a:schemeClr val="tx1">
                    <a:lumMod val="75000"/>
                    <a:lumOff val="25000"/>
                  </a:schemeClr>
                </a:solidFill>
                <a:latin typeface="Calibri" panose="020F0502020204030204" pitchFamily="34" charset="0"/>
                <a:ea typeface="等线" panose="02010600030101010101" pitchFamily="2" charset="-122"/>
                <a:cs typeface="Calibri" panose="020F0502020204030204" pitchFamily="34" charset="0"/>
              </a:rPr>
              <a:t>RAN4 6G works are expected to be increased in later R20</a:t>
            </a:r>
          </a:p>
          <a:p>
            <a:pPr marL="685800" indent="-685800" defTabSz="914400" rtl="0">
              <a:lnSpc>
                <a:spcPct val="100000"/>
              </a:lnSpc>
              <a:spcBef>
                <a:spcPts val="1000"/>
              </a:spcBef>
              <a:buFont typeface="Arial" panose="020B0604020202020204" pitchFamily="34" charset="0"/>
              <a:buChar char="•"/>
            </a:pPr>
            <a:r>
              <a:rPr lang="en-US" altLang="zh-CN" kern="1200" dirty="0">
                <a:solidFill>
                  <a:schemeClr val="tx1">
                    <a:lumMod val="75000"/>
                    <a:lumOff val="25000"/>
                  </a:schemeClr>
                </a:solidFill>
                <a:latin typeface="Calibri" panose="020F0502020204030204" pitchFamily="34" charset="0"/>
                <a:ea typeface="等线" panose="02010600030101010101" pitchFamily="2" charset="-122"/>
                <a:cs typeface="Calibri" panose="020F0502020204030204" pitchFamily="34" charset="0"/>
              </a:rPr>
              <a:t>NR R20 needs to focus on real deployment demands</a:t>
            </a:r>
          </a:p>
          <a:p>
            <a:pPr marL="685800" indent="-685800" defTabSz="914400" rtl="0">
              <a:lnSpc>
                <a:spcPct val="100000"/>
              </a:lnSpc>
              <a:spcBef>
                <a:spcPts val="1000"/>
              </a:spcBef>
              <a:buFont typeface="Arial" panose="020B0604020202020204" pitchFamily="34" charset="0"/>
              <a:buChar char="•"/>
            </a:pPr>
            <a:r>
              <a:rPr lang="en-US" altLang="zh-CN" kern="1200" dirty="0">
                <a:solidFill>
                  <a:schemeClr val="tx1">
                    <a:lumMod val="75000"/>
                    <a:lumOff val="25000"/>
                  </a:schemeClr>
                </a:solidFill>
                <a:latin typeface="Calibri" panose="020F0502020204030204" pitchFamily="34" charset="0"/>
                <a:ea typeface="等线" panose="02010600030101010101" pitchFamily="2" charset="-122"/>
                <a:cs typeface="Calibri" panose="020F0502020204030204" pitchFamily="34" charset="0"/>
              </a:rPr>
              <a:t>6G enhancements which is beneficial to 5G can also be considered in NR R20 if there is deployment demands</a:t>
            </a:r>
          </a:p>
          <a:p>
            <a:pPr>
              <a:lnSpc>
                <a:spcPct val="100000"/>
              </a:lnSpc>
            </a:pPr>
            <a:endParaRPr lang="en-US" altLang="zh-CN" sz="3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274136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3511C58-2E68-4A4C-A4A7-6279BD632AC9}"/>
              </a:ext>
            </a:extLst>
          </p:cNvPr>
          <p:cNvSpPr>
            <a:spLocks noGrp="1"/>
          </p:cNvSpPr>
          <p:nvPr>
            <p:ph type="title"/>
          </p:nvPr>
        </p:nvSpPr>
        <p:spPr/>
        <p:txBody>
          <a:bodyPr/>
          <a:lstStyle/>
          <a:p>
            <a:pPr algn="l"/>
            <a:r>
              <a:rPr lang="en-US" altLang="zh-CN" dirty="0"/>
              <a:t>Potential enhance areas in Rel-20</a:t>
            </a:r>
            <a:endParaRPr lang="zh-CN" altLang="en-US" dirty="0"/>
          </a:p>
        </p:txBody>
      </p:sp>
      <p:sp>
        <p:nvSpPr>
          <p:cNvPr id="4" name="内容占位符 2">
            <a:extLst>
              <a:ext uri="{FF2B5EF4-FFF2-40B4-BE49-F238E27FC236}">
                <a16:creationId xmlns:a16="http://schemas.microsoft.com/office/drawing/2014/main" id="{04D8F2E8-1CA7-4C03-BE3E-FE7A74ED4126}"/>
              </a:ext>
            </a:extLst>
          </p:cNvPr>
          <p:cNvSpPr txBox="1">
            <a:spLocks/>
          </p:cNvSpPr>
          <p:nvPr/>
        </p:nvSpPr>
        <p:spPr>
          <a:xfrm>
            <a:off x="2493739" y="3703912"/>
            <a:ext cx="9408544" cy="4204620"/>
          </a:xfrm>
          <a:prstGeom prst="rect">
            <a:avLst/>
          </a:prstGeom>
          <a:ln>
            <a:solidFill>
              <a:schemeClr val="tx1"/>
            </a:solidFill>
          </a:ln>
        </p:spPr>
        <p:txBody>
          <a:bodyPr>
            <a:normAutofit fontScale="92500" lnSpcReduction="10000"/>
          </a:bodyPr>
          <a:lstStyle>
            <a:lvl1pPr marL="0" marR="0" indent="0" algn="l" defTabSz="825500" latinLnBrk="0">
              <a:lnSpc>
                <a:spcPct val="150000"/>
              </a:lnSpc>
              <a:spcBef>
                <a:spcPts val="0"/>
              </a:spcBef>
              <a:spcAft>
                <a:spcPts val="0"/>
              </a:spcAft>
              <a:buClrTx/>
              <a:buSzTx/>
              <a:buFontTx/>
              <a:buNone/>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75000"/>
              <a:buFont typeface="Wingdings" panose="05000000000000000000" pitchFamily="2" charset="2"/>
              <a:buChar char="p"/>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75000"/>
              <a:buFont typeface="Wingdings" panose="05000000000000000000" pitchFamily="2" charset="2"/>
              <a:buChar char="ü"/>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75000"/>
              <a:buFont typeface="Wingdings" panose="05000000000000000000" pitchFamily="2" charset="2"/>
              <a:buChar char="Ø"/>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9pPr>
          </a:lstStyle>
          <a:p>
            <a:pPr marL="571500" indent="-571500" hangingPunct="1">
              <a:lnSpc>
                <a:spcPct val="110000"/>
              </a:lnSpc>
              <a:buFont typeface="Arial" panose="020B0604020202020204" pitchFamily="34" charset="0"/>
              <a:buChar char="•"/>
            </a:pPr>
            <a:r>
              <a:rPr lang="en-US" altLang="zh-CN" sz="3600" b="1" dirty="0">
                <a:solidFill>
                  <a:srgbClr val="009644"/>
                </a:solidFill>
                <a:latin typeface="Calibri" panose="020F0502020204030204" pitchFamily="34" charset="0"/>
                <a:cs typeface="Calibri" panose="020F0502020204030204" pitchFamily="34" charset="0"/>
              </a:rPr>
              <a:t>PC1.5 for 1CC in TN/NTN</a:t>
            </a:r>
            <a:endParaRPr lang="en-US" altLang="zh-CN" sz="2000" b="1" dirty="0">
              <a:solidFill>
                <a:srgbClr val="009644"/>
              </a:solidFill>
              <a:latin typeface="Calibri" panose="020F0502020204030204" pitchFamily="34" charset="0"/>
              <a:cs typeface="Calibri" panose="020F0502020204030204" pitchFamily="34" charset="0"/>
            </a:endParaRPr>
          </a:p>
          <a:p>
            <a:pPr marL="571500" indent="-571500" hangingPunct="1">
              <a:lnSpc>
                <a:spcPct val="110000"/>
              </a:lnSpc>
              <a:buFont typeface="Arial" panose="020B0604020202020204" pitchFamily="34" charset="0"/>
              <a:buChar char="•"/>
            </a:pPr>
            <a:r>
              <a:rPr lang="en-US" altLang="zh-CN" sz="3600" b="1" dirty="0">
                <a:solidFill>
                  <a:srgbClr val="009644"/>
                </a:solidFill>
                <a:latin typeface="Calibri" panose="020F0502020204030204" pitchFamily="34" charset="0"/>
                <a:cs typeface="Calibri" panose="020F0502020204030204" pitchFamily="34" charset="0"/>
              </a:rPr>
              <a:t>SUL/NUL Tx switching period</a:t>
            </a:r>
          </a:p>
          <a:p>
            <a:pPr marL="571500" indent="-571500" hangingPunct="1">
              <a:lnSpc>
                <a:spcPct val="110000"/>
              </a:lnSpc>
              <a:buFont typeface="Arial" panose="020B0604020202020204" pitchFamily="34" charset="0"/>
              <a:buChar char="•"/>
            </a:pPr>
            <a:r>
              <a:rPr lang="en-US" altLang="zh-CN" sz="3600" b="1" dirty="0">
                <a:solidFill>
                  <a:srgbClr val="009644"/>
                </a:solidFill>
                <a:latin typeface="Calibri" panose="020F0502020204030204" pitchFamily="34" charset="0"/>
                <a:cs typeface="Calibri" panose="020F0502020204030204" pitchFamily="34" charset="0"/>
              </a:rPr>
              <a:t>Flexible CBW</a:t>
            </a:r>
          </a:p>
          <a:p>
            <a:pPr marL="571500" indent="-571500" hangingPunct="1">
              <a:lnSpc>
                <a:spcPct val="110000"/>
              </a:lnSpc>
              <a:buFont typeface="Arial" panose="020B0604020202020204" pitchFamily="34" charset="0"/>
              <a:buChar char="•"/>
            </a:pPr>
            <a:r>
              <a:rPr lang="en-US" altLang="zh-CN" sz="3600" b="1" dirty="0">
                <a:solidFill>
                  <a:srgbClr val="009644"/>
                </a:solidFill>
                <a:latin typeface="Calibri" panose="020F0502020204030204" pitchFamily="34" charset="0"/>
                <a:cs typeface="Calibri" panose="020F0502020204030204" pitchFamily="34" charset="0"/>
              </a:rPr>
              <a:t>Band combination simplification</a:t>
            </a:r>
          </a:p>
          <a:p>
            <a:pPr marL="571500" indent="-571500" hangingPunct="1">
              <a:lnSpc>
                <a:spcPct val="100000"/>
              </a:lnSpc>
              <a:buFont typeface="Arial" panose="020B0604020202020204" pitchFamily="34" charset="0"/>
              <a:buChar char="•"/>
            </a:pPr>
            <a:r>
              <a:rPr lang="en-US" altLang="zh-CN" sz="3600" dirty="0">
                <a:solidFill>
                  <a:schemeClr val="tx2">
                    <a:lumMod val="50000"/>
                  </a:schemeClr>
                </a:solidFill>
                <a:latin typeface="Calibri" panose="020F0502020204030204" pitchFamily="34" charset="0"/>
                <a:cs typeface="Calibri" panose="020F0502020204030204" pitchFamily="34" charset="0"/>
              </a:rPr>
              <a:t>MSD simplification if not introduced in R19</a:t>
            </a:r>
          </a:p>
          <a:p>
            <a:pPr marL="571500" indent="-571500" hangingPunct="1">
              <a:lnSpc>
                <a:spcPct val="100000"/>
              </a:lnSpc>
              <a:buFont typeface="Arial" panose="020B0604020202020204" pitchFamily="34" charset="0"/>
              <a:buChar char="•"/>
            </a:pPr>
            <a:r>
              <a:rPr lang="en-US" altLang="zh-CN" sz="3600" dirty="0">
                <a:solidFill>
                  <a:schemeClr val="tx2">
                    <a:lumMod val="50000"/>
                  </a:schemeClr>
                </a:solidFill>
                <a:latin typeface="Calibri" panose="020F0502020204030204" pitchFamily="34" charset="0"/>
                <a:cs typeface="Calibri" panose="020F0502020204030204" pitchFamily="34" charset="0"/>
              </a:rPr>
              <a:t>Fragment carrier from SID to WID</a:t>
            </a:r>
          </a:p>
          <a:p>
            <a:pPr marL="571500" indent="-571500" hangingPunct="1">
              <a:lnSpc>
                <a:spcPct val="100000"/>
              </a:lnSpc>
              <a:buFont typeface="Arial" panose="020B0604020202020204" pitchFamily="34" charset="0"/>
              <a:buChar char="•"/>
            </a:pPr>
            <a:r>
              <a:rPr lang="en-US" altLang="zh-CN" sz="3600" dirty="0">
                <a:solidFill>
                  <a:schemeClr val="tx2">
                    <a:lumMod val="50000"/>
                  </a:schemeClr>
                </a:solidFill>
                <a:latin typeface="Calibri" panose="020F0502020204030204" pitchFamily="34" charset="0"/>
                <a:cs typeface="Calibri" panose="020F0502020204030204" pitchFamily="34" charset="0"/>
              </a:rPr>
              <a:t>Tx switching for 3Tx UEs</a:t>
            </a:r>
          </a:p>
          <a:p>
            <a:pPr marL="571500" indent="-571500" hangingPunct="1">
              <a:lnSpc>
                <a:spcPct val="100000"/>
              </a:lnSpc>
              <a:buFont typeface="Arial" panose="020B0604020202020204" pitchFamily="34" charset="0"/>
              <a:buChar char="•"/>
            </a:pPr>
            <a:r>
              <a:rPr lang="en-US" altLang="zh-CN" sz="3600" dirty="0">
                <a:solidFill>
                  <a:schemeClr val="tx2">
                    <a:lumMod val="50000"/>
                  </a:schemeClr>
                </a:solidFill>
                <a:latin typeface="Calibri" panose="020F0502020204030204" pitchFamily="34" charset="0"/>
                <a:cs typeface="Calibri" panose="020F0502020204030204" pitchFamily="34" charset="0"/>
              </a:rPr>
              <a:t>power class 8 for FR2</a:t>
            </a:r>
          </a:p>
        </p:txBody>
      </p:sp>
      <p:sp>
        <p:nvSpPr>
          <p:cNvPr id="5" name="矩形 4">
            <a:extLst>
              <a:ext uri="{FF2B5EF4-FFF2-40B4-BE49-F238E27FC236}">
                <a16:creationId xmlns:a16="http://schemas.microsoft.com/office/drawing/2014/main" id="{17A3F48A-DBE4-4ECA-8665-F4BED18FBB8B}"/>
              </a:ext>
            </a:extLst>
          </p:cNvPr>
          <p:cNvSpPr/>
          <p:nvPr/>
        </p:nvSpPr>
        <p:spPr>
          <a:xfrm>
            <a:off x="2493739" y="2869935"/>
            <a:ext cx="9408544" cy="637460"/>
          </a:xfrm>
          <a:prstGeom prst="rect">
            <a:avLst/>
          </a:prstGeom>
          <a:solidFill>
            <a:srgbClr val="006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solidFill>
                  <a:schemeClr val="bg1"/>
                </a:solidFill>
              </a:rPr>
              <a:t>RF</a:t>
            </a:r>
            <a:endParaRPr lang="zh-CN" altLang="en-US" sz="4400" dirty="0">
              <a:solidFill>
                <a:schemeClr val="bg1"/>
              </a:solidFill>
            </a:endParaRPr>
          </a:p>
        </p:txBody>
      </p:sp>
      <p:sp>
        <p:nvSpPr>
          <p:cNvPr id="6" name="矩形 5">
            <a:extLst>
              <a:ext uri="{FF2B5EF4-FFF2-40B4-BE49-F238E27FC236}">
                <a16:creationId xmlns:a16="http://schemas.microsoft.com/office/drawing/2014/main" id="{4C66C8A5-D3E8-487B-9F92-F7C68B2F1FAD}"/>
              </a:ext>
            </a:extLst>
          </p:cNvPr>
          <p:cNvSpPr/>
          <p:nvPr/>
        </p:nvSpPr>
        <p:spPr>
          <a:xfrm>
            <a:off x="12349066" y="2869936"/>
            <a:ext cx="9408544" cy="637460"/>
          </a:xfrm>
          <a:prstGeom prst="rect">
            <a:avLst/>
          </a:prstGeom>
          <a:solidFill>
            <a:srgbClr val="006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solidFill>
                  <a:schemeClr val="bg1"/>
                </a:solidFill>
              </a:rPr>
              <a:t>RRM</a:t>
            </a:r>
            <a:endParaRPr lang="zh-CN" altLang="en-US" sz="4400" dirty="0">
              <a:solidFill>
                <a:schemeClr val="bg1"/>
              </a:solidFill>
            </a:endParaRPr>
          </a:p>
        </p:txBody>
      </p:sp>
      <p:sp>
        <p:nvSpPr>
          <p:cNvPr id="7" name="内容占位符 2">
            <a:extLst>
              <a:ext uri="{FF2B5EF4-FFF2-40B4-BE49-F238E27FC236}">
                <a16:creationId xmlns:a16="http://schemas.microsoft.com/office/drawing/2014/main" id="{B115AA4A-F064-493A-BB05-72B6DB592A22}"/>
              </a:ext>
            </a:extLst>
          </p:cNvPr>
          <p:cNvSpPr txBox="1">
            <a:spLocks/>
          </p:cNvSpPr>
          <p:nvPr/>
        </p:nvSpPr>
        <p:spPr>
          <a:xfrm>
            <a:off x="12349066" y="3703912"/>
            <a:ext cx="9408544" cy="4204620"/>
          </a:xfrm>
          <a:prstGeom prst="rect">
            <a:avLst/>
          </a:prstGeom>
          <a:ln>
            <a:solidFill>
              <a:schemeClr val="tx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0" indent="-571500" defTabSz="825500">
              <a:lnSpc>
                <a:spcPct val="110000"/>
              </a:lnSpc>
              <a:spcBef>
                <a:spcPts val="0"/>
              </a:spcBef>
            </a:pPr>
            <a:r>
              <a:rPr lang="en-US" altLang="zh-CN" sz="3600" dirty="0">
                <a:solidFill>
                  <a:srgbClr val="009A46"/>
                </a:solidFill>
                <a:latin typeface="Calibri" panose="020F0502020204030204" pitchFamily="34" charset="0"/>
                <a:ea typeface="OPPOSans M" charset="-122"/>
                <a:cs typeface="Calibri" panose="020F0502020204030204" pitchFamily="34" charset="0"/>
                <a:sym typeface="OPPOSans M"/>
              </a:rPr>
              <a:t>RedCap UE supporting RLM/BFD relaxation</a:t>
            </a:r>
          </a:p>
          <a:p>
            <a:pPr marL="571500" indent="-571500" defTabSz="825500">
              <a:lnSpc>
                <a:spcPct val="110000"/>
              </a:lnSpc>
              <a:spcBef>
                <a:spcPts val="0"/>
              </a:spcBef>
            </a:pPr>
            <a:r>
              <a:rPr lang="en-US" altLang="zh-CN" sz="3600" dirty="0">
                <a:solidFill>
                  <a:srgbClr val="009A46"/>
                </a:solidFill>
                <a:latin typeface="Calibri" panose="020F0502020204030204" pitchFamily="34" charset="0"/>
                <a:ea typeface="OPPOSans M" charset="-122"/>
                <a:cs typeface="Calibri" panose="020F0502020204030204" pitchFamily="34" charset="0"/>
                <a:sym typeface="OPPOSans M"/>
              </a:rPr>
              <a:t>Enhanced RRM requirements for NES </a:t>
            </a:r>
          </a:p>
          <a:p>
            <a:pPr>
              <a:lnSpc>
                <a:spcPct val="110000"/>
              </a:lnSpc>
            </a:pPr>
            <a:endParaRPr lang="en-US" altLang="zh-CN" sz="3600" dirty="0">
              <a:latin typeface="Calibri" panose="020F0502020204030204" pitchFamily="34" charset="0"/>
              <a:cs typeface="Calibri" panose="020F0502020204030204" pitchFamily="34" charset="0"/>
            </a:endParaRPr>
          </a:p>
        </p:txBody>
      </p:sp>
      <p:sp>
        <p:nvSpPr>
          <p:cNvPr id="8" name="内容占位符 2">
            <a:extLst>
              <a:ext uri="{FF2B5EF4-FFF2-40B4-BE49-F238E27FC236}">
                <a16:creationId xmlns:a16="http://schemas.microsoft.com/office/drawing/2014/main" id="{A3AA6B5A-2002-48A4-AFCB-76F954AFDA14}"/>
              </a:ext>
            </a:extLst>
          </p:cNvPr>
          <p:cNvSpPr txBox="1">
            <a:spLocks/>
          </p:cNvSpPr>
          <p:nvPr/>
        </p:nvSpPr>
        <p:spPr>
          <a:xfrm>
            <a:off x="2493739" y="9059422"/>
            <a:ext cx="9408544" cy="3299967"/>
          </a:xfrm>
          <a:prstGeom prst="rect">
            <a:avLst/>
          </a:prstGeom>
          <a:ln>
            <a:solidFill>
              <a:schemeClr val="tx1"/>
            </a:solidFill>
          </a:ln>
        </p:spPr>
        <p:txBody>
          <a:bodyPr>
            <a:normAutofit/>
          </a:bodyPr>
          <a:lstStyle>
            <a:lvl1pPr marL="0" marR="0" indent="0" algn="l" defTabSz="825500" latinLnBrk="0">
              <a:lnSpc>
                <a:spcPct val="150000"/>
              </a:lnSpc>
              <a:spcBef>
                <a:spcPts val="0"/>
              </a:spcBef>
              <a:spcAft>
                <a:spcPts val="0"/>
              </a:spcAft>
              <a:buClrTx/>
              <a:buSzTx/>
              <a:buFontTx/>
              <a:buNone/>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75000"/>
              <a:buFont typeface="Wingdings" panose="05000000000000000000" pitchFamily="2" charset="2"/>
              <a:buChar char="p"/>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75000"/>
              <a:buFont typeface="Wingdings" panose="05000000000000000000" pitchFamily="2" charset="2"/>
              <a:buChar char="ü"/>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75000"/>
              <a:buFont typeface="Wingdings" panose="05000000000000000000" pitchFamily="2" charset="2"/>
              <a:buChar char="Ø"/>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9pPr>
          </a:lstStyle>
          <a:p>
            <a:pPr marL="571500" indent="-571500" hangingPunct="1">
              <a:lnSpc>
                <a:spcPct val="110000"/>
              </a:lnSpc>
              <a:buFont typeface="Arial" panose="020B0604020202020204" pitchFamily="34" charset="0"/>
              <a:buChar char="•"/>
            </a:pPr>
            <a:r>
              <a:rPr lang="en-US" altLang="zh-CN" sz="3600" dirty="0">
                <a:solidFill>
                  <a:schemeClr val="tx1">
                    <a:lumMod val="75000"/>
                    <a:lumOff val="25000"/>
                  </a:schemeClr>
                </a:solidFill>
                <a:latin typeface="Calibri" panose="020F0502020204030204" pitchFamily="34" charset="0"/>
                <a:cs typeface="Calibri" panose="020F0502020204030204" pitchFamily="34" charset="0"/>
              </a:rPr>
              <a:t>NTN CA/MIMO if feasible</a:t>
            </a:r>
          </a:p>
        </p:txBody>
      </p:sp>
      <p:sp>
        <p:nvSpPr>
          <p:cNvPr id="9" name="矩形 8">
            <a:extLst>
              <a:ext uri="{FF2B5EF4-FFF2-40B4-BE49-F238E27FC236}">
                <a16:creationId xmlns:a16="http://schemas.microsoft.com/office/drawing/2014/main" id="{D1D9D67F-4B63-48A5-9343-CC7375D1F6DB}"/>
              </a:ext>
            </a:extLst>
          </p:cNvPr>
          <p:cNvSpPr/>
          <p:nvPr/>
        </p:nvSpPr>
        <p:spPr>
          <a:xfrm>
            <a:off x="2493739" y="8225445"/>
            <a:ext cx="9408544" cy="637460"/>
          </a:xfrm>
          <a:prstGeom prst="rect">
            <a:avLst/>
          </a:prstGeom>
          <a:solidFill>
            <a:srgbClr val="006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solidFill>
                  <a:schemeClr val="bg1"/>
                </a:solidFill>
              </a:rPr>
              <a:t>Cross Area</a:t>
            </a:r>
            <a:endParaRPr lang="zh-CN" altLang="en-US" sz="4400" dirty="0">
              <a:solidFill>
                <a:schemeClr val="bg1"/>
              </a:solidFill>
            </a:endParaRPr>
          </a:p>
        </p:txBody>
      </p:sp>
      <p:sp>
        <p:nvSpPr>
          <p:cNvPr id="10" name="内容占位符 2">
            <a:extLst>
              <a:ext uri="{FF2B5EF4-FFF2-40B4-BE49-F238E27FC236}">
                <a16:creationId xmlns:a16="http://schemas.microsoft.com/office/drawing/2014/main" id="{9386A5C6-3643-4F08-8E61-98F4B7F1689F}"/>
              </a:ext>
            </a:extLst>
          </p:cNvPr>
          <p:cNvSpPr txBox="1">
            <a:spLocks/>
          </p:cNvSpPr>
          <p:nvPr/>
        </p:nvSpPr>
        <p:spPr>
          <a:xfrm>
            <a:off x="12349066" y="9046710"/>
            <a:ext cx="9408544" cy="3299967"/>
          </a:xfrm>
          <a:prstGeom prst="rect">
            <a:avLst/>
          </a:prstGeom>
          <a:ln>
            <a:solidFill>
              <a:schemeClr val="tx1"/>
            </a:solidFill>
          </a:ln>
        </p:spPr>
        <p:txBody>
          <a:bodyPr>
            <a:normAutofit/>
          </a:bodyPr>
          <a:lstStyle>
            <a:lvl1pPr marL="0" marR="0" indent="0" algn="l" defTabSz="825500" latinLnBrk="0">
              <a:lnSpc>
                <a:spcPct val="150000"/>
              </a:lnSpc>
              <a:spcBef>
                <a:spcPts val="0"/>
              </a:spcBef>
              <a:spcAft>
                <a:spcPts val="0"/>
              </a:spcAft>
              <a:buClrTx/>
              <a:buSzTx/>
              <a:buFontTx/>
              <a:buNone/>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75000"/>
              <a:buFont typeface="Wingdings" panose="05000000000000000000" pitchFamily="2" charset="2"/>
              <a:buChar char="p"/>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75000"/>
              <a:buFont typeface="Wingdings" panose="05000000000000000000" pitchFamily="2" charset="2"/>
              <a:buChar char="ü"/>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75000"/>
              <a:buFont typeface="Wingdings" panose="05000000000000000000" pitchFamily="2" charset="2"/>
              <a:buChar char="Ø"/>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9pPr>
          </a:lstStyle>
          <a:p>
            <a:pPr marL="571500" indent="-571500" hangingPunct="1">
              <a:lnSpc>
                <a:spcPct val="110000"/>
              </a:lnSpc>
              <a:buFont typeface="Arial" panose="020B0604020202020204" pitchFamily="34" charset="0"/>
              <a:buChar char="•"/>
            </a:pPr>
            <a:r>
              <a:rPr lang="en-US" altLang="zh-CN" sz="3600" dirty="0">
                <a:solidFill>
                  <a:schemeClr val="tx1">
                    <a:lumMod val="75000"/>
                    <a:lumOff val="25000"/>
                  </a:schemeClr>
                </a:solidFill>
                <a:latin typeface="Calibri" panose="020F0502020204030204" pitchFamily="34" charset="0"/>
                <a:cs typeface="Calibri" panose="020F0502020204030204" pitchFamily="34" charset="0"/>
              </a:rPr>
              <a:t>SISO OTA </a:t>
            </a:r>
          </a:p>
          <a:p>
            <a:pPr marL="1206500" lvl="2" indent="-571500" hangingPunct="1">
              <a:lnSpc>
                <a:spcPct val="110000"/>
              </a:lnSpc>
              <a:buSzTx/>
              <a:buFont typeface="Arial" panose="020B0604020202020204" pitchFamily="34" charset="0"/>
              <a:buChar char="•"/>
            </a:pPr>
            <a:r>
              <a:rPr lang="en-US" altLang="zh-CN" sz="3200" dirty="0">
                <a:solidFill>
                  <a:schemeClr val="tx1">
                    <a:lumMod val="75000"/>
                    <a:lumOff val="25000"/>
                  </a:schemeClr>
                </a:solidFill>
                <a:latin typeface="Calibri" panose="020F0502020204030204" pitchFamily="34" charset="0"/>
                <a:cs typeface="Calibri" panose="020F0502020204030204" pitchFamily="34" charset="0"/>
              </a:rPr>
              <a:t>More bands to be considered</a:t>
            </a:r>
          </a:p>
          <a:p>
            <a:pPr marL="1206500" lvl="2" indent="-571500" hangingPunct="1">
              <a:lnSpc>
                <a:spcPct val="110000"/>
              </a:lnSpc>
              <a:buSzTx/>
              <a:buFont typeface="Arial" panose="020B0604020202020204" pitchFamily="34" charset="0"/>
              <a:buChar char="•"/>
            </a:pPr>
            <a:r>
              <a:rPr lang="en-US" altLang="zh-CN" sz="3200" dirty="0">
                <a:solidFill>
                  <a:schemeClr val="tx1">
                    <a:lumMod val="75000"/>
                    <a:lumOff val="25000"/>
                  </a:schemeClr>
                </a:solidFill>
                <a:latin typeface="Calibri" panose="020F0502020204030204" pitchFamily="34" charset="0"/>
                <a:cs typeface="Calibri" panose="020F0502020204030204" pitchFamily="34" charset="0"/>
              </a:rPr>
              <a:t>Continue XR, NTN OTA if not complete</a:t>
            </a:r>
          </a:p>
          <a:p>
            <a:pPr marL="571500" indent="-571500" hangingPunct="1">
              <a:lnSpc>
                <a:spcPct val="110000"/>
              </a:lnSpc>
              <a:buFont typeface="Arial" panose="020B0604020202020204" pitchFamily="34" charset="0"/>
              <a:buChar char="•"/>
            </a:pPr>
            <a:r>
              <a:rPr lang="en-US" altLang="zh-CN" sz="3600" dirty="0">
                <a:solidFill>
                  <a:schemeClr val="tx1">
                    <a:lumMod val="75000"/>
                    <a:lumOff val="25000"/>
                  </a:schemeClr>
                </a:solidFill>
                <a:latin typeface="Calibri" panose="020F0502020204030204" pitchFamily="34" charset="0"/>
                <a:cs typeface="Calibri" panose="020F0502020204030204" pitchFamily="34" charset="0"/>
              </a:rPr>
              <a:t>Dynamic MIMO OTA if not complete in Rel-19</a:t>
            </a:r>
          </a:p>
        </p:txBody>
      </p:sp>
      <p:sp>
        <p:nvSpPr>
          <p:cNvPr id="11" name="矩形 10">
            <a:extLst>
              <a:ext uri="{FF2B5EF4-FFF2-40B4-BE49-F238E27FC236}">
                <a16:creationId xmlns:a16="http://schemas.microsoft.com/office/drawing/2014/main" id="{467A0624-A301-46EB-BEAA-D9D690D7C0AF}"/>
              </a:ext>
            </a:extLst>
          </p:cNvPr>
          <p:cNvSpPr/>
          <p:nvPr/>
        </p:nvSpPr>
        <p:spPr>
          <a:xfrm>
            <a:off x="12349066" y="8212733"/>
            <a:ext cx="9408544" cy="637460"/>
          </a:xfrm>
          <a:prstGeom prst="rect">
            <a:avLst/>
          </a:prstGeom>
          <a:solidFill>
            <a:srgbClr val="006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solidFill>
                  <a:schemeClr val="bg1"/>
                </a:solidFill>
              </a:rPr>
              <a:t>OTA/Test</a:t>
            </a:r>
            <a:endParaRPr lang="zh-CN" altLang="en-US" sz="4400" dirty="0">
              <a:solidFill>
                <a:schemeClr val="bg1"/>
              </a:solidFill>
            </a:endParaRPr>
          </a:p>
        </p:txBody>
      </p:sp>
    </p:spTree>
    <p:extLst>
      <p:ext uri="{BB962C8B-B14F-4D97-AF65-F5344CB8AC3E}">
        <p14:creationId xmlns:p14="http://schemas.microsoft.com/office/powerpoint/2010/main" val="26829746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CC90801-C5B2-453F-9A14-2BDA5FB722BB}"/>
              </a:ext>
            </a:extLst>
          </p:cNvPr>
          <p:cNvSpPr>
            <a:spLocks noGrp="1"/>
          </p:cNvSpPr>
          <p:nvPr>
            <p:ph type="title"/>
          </p:nvPr>
        </p:nvSpPr>
        <p:spPr>
          <a:xfrm>
            <a:off x="1676400" y="730251"/>
            <a:ext cx="21031200" cy="1509942"/>
          </a:xfrm>
        </p:spPr>
        <p:txBody>
          <a:bodyPr/>
          <a:lstStyle/>
          <a:p>
            <a:r>
              <a:rPr lang="en-US" altLang="zh-CN" sz="6000" dirty="0"/>
              <a:t>PC1.5 for single CC in TN/NTN</a:t>
            </a:r>
            <a:endParaRPr lang="zh-CN" altLang="en-US" sz="6000" dirty="0"/>
          </a:p>
        </p:txBody>
      </p:sp>
      <p:sp>
        <p:nvSpPr>
          <p:cNvPr id="3" name="内容占位符 2">
            <a:extLst>
              <a:ext uri="{FF2B5EF4-FFF2-40B4-BE49-F238E27FC236}">
                <a16:creationId xmlns:a16="http://schemas.microsoft.com/office/drawing/2014/main" id="{B3ECDB8C-0F69-442E-93E8-3F4DF05021BF}"/>
              </a:ext>
            </a:extLst>
          </p:cNvPr>
          <p:cNvSpPr>
            <a:spLocks noGrp="1"/>
          </p:cNvSpPr>
          <p:nvPr>
            <p:ph idx="1"/>
          </p:nvPr>
        </p:nvSpPr>
        <p:spPr>
          <a:xfrm>
            <a:off x="1451451" y="2572394"/>
            <a:ext cx="21805364" cy="10388338"/>
          </a:xfrm>
        </p:spPr>
        <p:txBody>
          <a:bodyPr>
            <a:normAutofit fontScale="92500"/>
          </a:bodyPr>
          <a:lstStyle/>
          <a:p>
            <a:pPr>
              <a:lnSpc>
                <a:spcPct val="110000"/>
              </a:lnSpc>
            </a:pPr>
            <a:r>
              <a:rPr lang="en-US" altLang="zh-CN" sz="4400" dirty="0">
                <a:solidFill>
                  <a:schemeClr val="tx1">
                    <a:lumMod val="75000"/>
                    <a:lumOff val="25000"/>
                  </a:schemeClr>
                </a:solidFill>
                <a:latin typeface="Calibri" panose="020F0502020204030204" pitchFamily="34" charset="0"/>
                <a:cs typeface="Calibri" panose="020F0502020204030204" pitchFamily="34" charset="0"/>
              </a:rPr>
              <a:t>Motivation</a:t>
            </a:r>
          </a:p>
          <a:p>
            <a:pPr lvl="1">
              <a:lnSpc>
                <a:spcPct val="110000"/>
              </a:lnSpc>
            </a:pPr>
            <a:r>
              <a:rPr lang="en-US" altLang="zh-CN" sz="3200" b="1" dirty="0">
                <a:solidFill>
                  <a:schemeClr val="tx1">
                    <a:lumMod val="75000"/>
                    <a:lumOff val="25000"/>
                  </a:schemeClr>
                </a:solidFill>
                <a:latin typeface="Calibri" panose="020F0502020204030204" pitchFamily="34" charset="0"/>
                <a:cs typeface="Calibri" panose="020F0502020204030204" pitchFamily="34" charset="0"/>
              </a:rPr>
              <a:t>Case 1: TN 2Tx FDD PC1.5 in single CC</a:t>
            </a:r>
            <a:endParaRPr lang="zh-CN" altLang="zh-CN" sz="3200" b="1" dirty="0">
              <a:solidFill>
                <a:schemeClr val="tx1">
                  <a:lumMod val="75000"/>
                  <a:lumOff val="25000"/>
                </a:schemeClr>
              </a:solidFill>
              <a:latin typeface="Calibri" panose="020F0502020204030204" pitchFamily="34" charset="0"/>
              <a:cs typeface="Calibri" panose="020F0502020204030204" pitchFamily="34" charset="0"/>
            </a:endParaRPr>
          </a:p>
          <a:p>
            <a:pPr lvl="2">
              <a:lnSpc>
                <a:spcPct val="110000"/>
              </a:lnSpc>
            </a:pPr>
            <a:r>
              <a:rPr lang="en-US" altLang="zh-CN" sz="2800" b="1" dirty="0">
                <a:solidFill>
                  <a:schemeClr val="accent3">
                    <a:lumMod val="75000"/>
                  </a:schemeClr>
                </a:solidFill>
                <a:latin typeface="Calibri" panose="020F0502020204030204" pitchFamily="34" charset="0"/>
                <a:cs typeface="Calibri" panose="020F0502020204030204" pitchFamily="34" charset="0"/>
              </a:rPr>
              <a:t>TN FDD PC2 was introduced in Rel-17</a:t>
            </a:r>
            <a:r>
              <a:rPr lang="en-US" altLang="zh-CN" sz="2800" dirty="0">
                <a:solidFill>
                  <a:schemeClr val="tx1">
                    <a:lumMod val="75000"/>
                    <a:lumOff val="25000"/>
                  </a:schemeClr>
                </a:solidFill>
                <a:latin typeface="Calibri" panose="020F0502020204030204" pitchFamily="34" charset="0"/>
                <a:cs typeface="Calibri" panose="020F0502020204030204" pitchFamily="34" charset="0"/>
              </a:rPr>
              <a:t> with 1PA or 2PA architectures. And FDD PC2 is implemented mostly with 1PA architecture which makes possible in supporting FDD PC1.5 with 2Tx.</a:t>
            </a:r>
            <a:endParaRPr lang="zh-CN" altLang="zh-CN" sz="2800" dirty="0">
              <a:solidFill>
                <a:schemeClr val="tx1">
                  <a:lumMod val="75000"/>
                  <a:lumOff val="25000"/>
                </a:schemeClr>
              </a:solidFill>
              <a:latin typeface="Calibri" panose="020F0502020204030204" pitchFamily="34" charset="0"/>
              <a:cs typeface="Calibri" panose="020F0502020204030204" pitchFamily="34" charset="0"/>
            </a:endParaRPr>
          </a:p>
          <a:p>
            <a:pPr lvl="2">
              <a:lnSpc>
                <a:spcPct val="110000"/>
              </a:lnSpc>
            </a:pPr>
            <a:r>
              <a:rPr lang="en-US" altLang="zh-CN" sz="2800" dirty="0">
                <a:solidFill>
                  <a:schemeClr val="tx1">
                    <a:lumMod val="75000"/>
                    <a:lumOff val="25000"/>
                  </a:schemeClr>
                </a:solidFill>
                <a:latin typeface="Calibri" panose="020F0502020204030204" pitchFamily="34" charset="0"/>
                <a:cs typeface="Calibri" panose="020F0502020204030204" pitchFamily="34" charset="0"/>
              </a:rPr>
              <a:t>In addition to power enhancements, PC1.5 with 2Tx can also provide gains in MIMO throughputs.</a:t>
            </a:r>
            <a:endParaRPr lang="zh-CN" altLang="zh-CN" sz="2800" dirty="0">
              <a:solidFill>
                <a:schemeClr val="tx1">
                  <a:lumMod val="75000"/>
                  <a:lumOff val="25000"/>
                </a:schemeClr>
              </a:solidFill>
              <a:latin typeface="Calibri" panose="020F0502020204030204" pitchFamily="34" charset="0"/>
              <a:cs typeface="Calibri" panose="020F0502020204030204" pitchFamily="34" charset="0"/>
            </a:endParaRPr>
          </a:p>
          <a:p>
            <a:pPr lvl="1">
              <a:lnSpc>
                <a:spcPct val="110000"/>
              </a:lnSpc>
            </a:pPr>
            <a:r>
              <a:rPr lang="en-US" altLang="zh-CN" sz="3200" b="1" dirty="0">
                <a:solidFill>
                  <a:schemeClr val="tx1">
                    <a:lumMod val="75000"/>
                    <a:lumOff val="25000"/>
                  </a:schemeClr>
                </a:solidFill>
                <a:latin typeface="Calibri" panose="020F0502020204030204" pitchFamily="34" charset="0"/>
                <a:cs typeface="Calibri" panose="020F0502020204030204" pitchFamily="34" charset="0"/>
              </a:rPr>
              <a:t>Case 2: TN 3Tx PC1.5 in single CC</a:t>
            </a:r>
            <a:endParaRPr lang="zh-CN" altLang="zh-CN" sz="3200" b="1" dirty="0">
              <a:solidFill>
                <a:schemeClr val="tx1">
                  <a:lumMod val="75000"/>
                  <a:lumOff val="25000"/>
                </a:schemeClr>
              </a:solidFill>
              <a:latin typeface="Calibri" panose="020F0502020204030204" pitchFamily="34" charset="0"/>
              <a:cs typeface="Calibri" panose="020F0502020204030204" pitchFamily="34" charset="0"/>
            </a:endParaRPr>
          </a:p>
          <a:p>
            <a:pPr lvl="2">
              <a:lnSpc>
                <a:spcPct val="110000"/>
              </a:lnSpc>
            </a:pPr>
            <a:r>
              <a:rPr lang="en-US" altLang="zh-CN" sz="2800" b="1" dirty="0">
                <a:solidFill>
                  <a:schemeClr val="accent3">
                    <a:lumMod val="75000"/>
                  </a:schemeClr>
                </a:solidFill>
                <a:latin typeface="Calibri" panose="020F0502020204030204" pitchFamily="34" charset="0"/>
                <a:cs typeface="Calibri" panose="020F0502020204030204" pitchFamily="34" charset="0"/>
              </a:rPr>
              <a:t>3Layer PC3 and PC2 have been introduced in Rel-19</a:t>
            </a:r>
            <a:r>
              <a:rPr lang="en-US" altLang="zh-CN" sz="2800" dirty="0">
                <a:solidFill>
                  <a:schemeClr val="tx1">
                    <a:lumMod val="75000"/>
                    <a:lumOff val="25000"/>
                  </a:schemeClr>
                </a:solidFill>
                <a:latin typeface="Calibri" panose="020F0502020204030204" pitchFamily="34" charset="0"/>
                <a:cs typeface="Calibri" panose="020F0502020204030204" pitchFamily="34" charset="0"/>
              </a:rPr>
              <a:t>. </a:t>
            </a:r>
          </a:p>
          <a:p>
            <a:pPr lvl="2">
              <a:lnSpc>
                <a:spcPct val="110000"/>
              </a:lnSpc>
            </a:pPr>
            <a:r>
              <a:rPr lang="en-US" altLang="zh-CN" sz="2800" dirty="0">
                <a:solidFill>
                  <a:schemeClr val="tx1">
                    <a:lumMod val="75000"/>
                    <a:lumOff val="25000"/>
                  </a:schemeClr>
                </a:solidFill>
                <a:latin typeface="Calibri" panose="020F0502020204030204" pitchFamily="34" charset="0"/>
                <a:cs typeface="Calibri" panose="020F0502020204030204" pitchFamily="34" charset="0"/>
              </a:rPr>
              <a:t>3Layer PC1.5 was also discussed in Rel-19, however, due to many restrictions in Rel-19 MIMO WI (e.g. not supporting </a:t>
            </a:r>
            <a:r>
              <a:rPr lang="en-US" altLang="zh-CN" sz="2800" dirty="0" err="1">
                <a:solidFill>
                  <a:schemeClr val="tx1">
                    <a:lumMod val="75000"/>
                    <a:lumOff val="25000"/>
                  </a:schemeClr>
                </a:solidFill>
                <a:latin typeface="Calibri" panose="020F0502020204030204" pitchFamily="34" charset="0"/>
                <a:cs typeface="Calibri" panose="020F0502020204030204" pitchFamily="34" charset="0"/>
              </a:rPr>
              <a:t>TxD</a:t>
            </a:r>
            <a:r>
              <a:rPr lang="en-US" altLang="zh-CN" sz="2800" dirty="0">
                <a:solidFill>
                  <a:schemeClr val="tx1">
                    <a:lumMod val="75000"/>
                    <a:lumOff val="25000"/>
                  </a:schemeClr>
                </a:solidFill>
                <a:latin typeface="Calibri" panose="020F0502020204030204" pitchFamily="34" charset="0"/>
                <a:cs typeface="Calibri" panose="020F0502020204030204" pitchFamily="34" charset="0"/>
              </a:rPr>
              <a:t>) introducing PC1.5 in Rel-19 becomes unnecessarily complex. Therefore, it is desired to introduced single CC 3Tx with PC1.5 in Rel-20 if not supported in Rel-19.</a:t>
            </a:r>
            <a:endParaRPr lang="zh-CN" altLang="zh-CN" sz="2800" dirty="0">
              <a:solidFill>
                <a:schemeClr val="tx1">
                  <a:lumMod val="75000"/>
                  <a:lumOff val="25000"/>
                </a:schemeClr>
              </a:solidFill>
              <a:latin typeface="Calibri" panose="020F0502020204030204" pitchFamily="34" charset="0"/>
              <a:cs typeface="Calibri" panose="020F0502020204030204" pitchFamily="34" charset="0"/>
            </a:endParaRPr>
          </a:p>
          <a:p>
            <a:pPr lvl="1">
              <a:lnSpc>
                <a:spcPct val="110000"/>
              </a:lnSpc>
            </a:pPr>
            <a:r>
              <a:rPr lang="en-US" altLang="zh-CN" sz="3200" b="1" dirty="0">
                <a:solidFill>
                  <a:schemeClr val="tx1">
                    <a:lumMod val="75000"/>
                    <a:lumOff val="25000"/>
                  </a:schemeClr>
                </a:solidFill>
                <a:latin typeface="Calibri" panose="020F0502020204030204" pitchFamily="34" charset="0"/>
                <a:cs typeface="Calibri" panose="020F0502020204030204" pitchFamily="34" charset="0"/>
              </a:rPr>
              <a:t>Case 3: NR NTN PC1.5 in single CC</a:t>
            </a:r>
            <a:endParaRPr lang="zh-CN" altLang="zh-CN" sz="3200" b="1" dirty="0">
              <a:solidFill>
                <a:schemeClr val="tx1">
                  <a:lumMod val="75000"/>
                  <a:lumOff val="25000"/>
                </a:schemeClr>
              </a:solidFill>
              <a:latin typeface="Calibri" panose="020F0502020204030204" pitchFamily="34" charset="0"/>
              <a:cs typeface="Calibri" panose="020F0502020204030204" pitchFamily="34" charset="0"/>
            </a:endParaRPr>
          </a:p>
          <a:p>
            <a:pPr lvl="2">
              <a:lnSpc>
                <a:spcPct val="110000"/>
              </a:lnSpc>
            </a:pPr>
            <a:r>
              <a:rPr lang="en-US" altLang="zh-CN" sz="2800" b="1" dirty="0">
                <a:solidFill>
                  <a:schemeClr val="accent3">
                    <a:lumMod val="75000"/>
                  </a:schemeClr>
                </a:solidFill>
                <a:latin typeface="Calibri" panose="020F0502020204030204" pitchFamily="34" charset="0"/>
                <a:cs typeface="Calibri" panose="020F0502020204030204" pitchFamily="34" charset="0"/>
              </a:rPr>
              <a:t>NR NTN PC1.5 now only covers non-handheld UE in Rel-19</a:t>
            </a:r>
            <a:r>
              <a:rPr lang="en-US" altLang="zh-CN" sz="2800" dirty="0">
                <a:solidFill>
                  <a:schemeClr val="tx1">
                    <a:lumMod val="75000"/>
                    <a:lumOff val="25000"/>
                  </a:schemeClr>
                </a:solidFill>
                <a:latin typeface="Calibri" panose="020F0502020204030204" pitchFamily="34" charset="0"/>
                <a:cs typeface="Calibri" panose="020F0502020204030204" pitchFamily="34" charset="0"/>
              </a:rPr>
              <a:t>, the handheld UE can be considered in Rel-20 with </a:t>
            </a:r>
            <a:r>
              <a:rPr lang="en-US" altLang="zh-CN" sz="2800" dirty="0" err="1">
                <a:solidFill>
                  <a:schemeClr val="tx1">
                    <a:lumMod val="75000"/>
                    <a:lumOff val="25000"/>
                  </a:schemeClr>
                </a:solidFill>
                <a:latin typeface="Calibri" panose="020F0502020204030204" pitchFamily="34" charset="0"/>
                <a:cs typeface="Calibri" panose="020F0502020204030204" pitchFamily="34" charset="0"/>
              </a:rPr>
              <a:t>TxD</a:t>
            </a:r>
            <a:r>
              <a:rPr lang="en-US" altLang="zh-CN" sz="2800" dirty="0">
                <a:solidFill>
                  <a:schemeClr val="tx1">
                    <a:lumMod val="75000"/>
                    <a:lumOff val="25000"/>
                  </a:schemeClr>
                </a:solidFill>
                <a:latin typeface="Calibri" panose="020F0502020204030204" pitchFamily="34" charset="0"/>
                <a:cs typeface="Calibri" panose="020F0502020204030204" pitchFamily="34" charset="0"/>
              </a:rPr>
              <a:t>.</a:t>
            </a:r>
            <a:endParaRPr lang="zh-CN" altLang="zh-CN" sz="2800" dirty="0">
              <a:solidFill>
                <a:schemeClr val="tx1">
                  <a:lumMod val="75000"/>
                  <a:lumOff val="25000"/>
                </a:schemeClr>
              </a:solidFill>
              <a:latin typeface="Calibri" panose="020F0502020204030204" pitchFamily="34" charset="0"/>
              <a:cs typeface="Calibri" panose="020F0502020204030204" pitchFamily="34" charset="0"/>
            </a:endParaRPr>
          </a:p>
          <a:p>
            <a:pPr lvl="1">
              <a:lnSpc>
                <a:spcPct val="110000"/>
              </a:lnSpc>
            </a:pPr>
            <a:r>
              <a:rPr lang="en-US" altLang="zh-CN" sz="3200" b="1" dirty="0">
                <a:solidFill>
                  <a:schemeClr val="tx1">
                    <a:lumMod val="75000"/>
                    <a:lumOff val="25000"/>
                  </a:schemeClr>
                </a:solidFill>
                <a:latin typeface="Calibri" panose="020F0502020204030204" pitchFamily="34" charset="0"/>
                <a:cs typeface="Calibri" panose="020F0502020204030204" pitchFamily="34" charset="0"/>
              </a:rPr>
              <a:t>Case 4: IoT NTN PC1.5 in single CC</a:t>
            </a:r>
            <a:endParaRPr lang="zh-CN" altLang="zh-CN" sz="3200" b="1" dirty="0">
              <a:solidFill>
                <a:schemeClr val="tx1">
                  <a:lumMod val="75000"/>
                  <a:lumOff val="25000"/>
                </a:schemeClr>
              </a:solidFill>
              <a:latin typeface="Calibri" panose="020F0502020204030204" pitchFamily="34" charset="0"/>
              <a:cs typeface="Calibri" panose="020F0502020204030204" pitchFamily="34" charset="0"/>
            </a:endParaRPr>
          </a:p>
          <a:p>
            <a:pPr lvl="2">
              <a:lnSpc>
                <a:spcPct val="110000"/>
              </a:lnSpc>
            </a:pPr>
            <a:r>
              <a:rPr lang="en-US" altLang="zh-CN" sz="2800" b="1" dirty="0">
                <a:solidFill>
                  <a:schemeClr val="accent3">
                    <a:lumMod val="75000"/>
                  </a:schemeClr>
                </a:solidFill>
                <a:latin typeface="Calibri" panose="020F0502020204030204" pitchFamily="34" charset="0"/>
                <a:cs typeface="Calibri" panose="020F0502020204030204" pitchFamily="34" charset="0"/>
              </a:rPr>
              <a:t>IoT NTN PC1.5 up to now is not supported for both handheld and non-handheld UE</a:t>
            </a:r>
            <a:r>
              <a:rPr lang="en-US" altLang="zh-CN" sz="2800" dirty="0">
                <a:solidFill>
                  <a:schemeClr val="tx1">
                    <a:lumMod val="75000"/>
                    <a:lumOff val="25000"/>
                  </a:schemeClr>
                </a:solidFill>
                <a:latin typeface="Calibri" panose="020F0502020204030204" pitchFamily="34" charset="0"/>
                <a:cs typeface="Calibri" panose="020F0502020204030204" pitchFamily="34" charset="0"/>
              </a:rPr>
              <a:t>. </a:t>
            </a:r>
          </a:p>
          <a:p>
            <a:pPr lvl="2">
              <a:lnSpc>
                <a:spcPct val="110000"/>
              </a:lnSpc>
            </a:pPr>
            <a:r>
              <a:rPr lang="en-US" altLang="zh-CN" sz="2800" dirty="0">
                <a:solidFill>
                  <a:schemeClr val="tx1">
                    <a:lumMod val="75000"/>
                    <a:lumOff val="25000"/>
                  </a:schemeClr>
                </a:solidFill>
                <a:latin typeface="Calibri" panose="020F0502020204030204" pitchFamily="34" charset="0"/>
                <a:cs typeface="Calibri" panose="020F0502020204030204" pitchFamily="34" charset="0"/>
              </a:rPr>
              <a:t>However, considering IoT NTN typically has small channel bandwidth and low PAPR, PC1.5 potentially can be supported with both 1PA or 2PA architectures by reusing current NR PAs. This makes PC1.5 is useful in increasing IoT NTN UL coverage, meanwhile keep the whole costs low.</a:t>
            </a:r>
            <a:endParaRPr lang="zh-CN" altLang="zh-CN" sz="2800" dirty="0">
              <a:solidFill>
                <a:schemeClr val="tx1">
                  <a:lumMod val="75000"/>
                  <a:lumOff val="25000"/>
                </a:schemeClr>
              </a:solidFill>
              <a:latin typeface="Calibri" panose="020F0502020204030204" pitchFamily="34" charset="0"/>
              <a:cs typeface="Calibri" panose="020F0502020204030204" pitchFamily="34" charset="0"/>
            </a:endParaRPr>
          </a:p>
          <a:p>
            <a:pPr>
              <a:lnSpc>
                <a:spcPct val="110000"/>
              </a:lnSpc>
            </a:pPr>
            <a:r>
              <a:rPr lang="en-US" altLang="zh-CN" sz="4400" dirty="0">
                <a:solidFill>
                  <a:schemeClr val="tx1">
                    <a:lumMod val="75000"/>
                    <a:lumOff val="25000"/>
                  </a:schemeClr>
                </a:solidFill>
                <a:latin typeface="Calibri" panose="020F0502020204030204" pitchFamily="34" charset="0"/>
                <a:cs typeface="Calibri" panose="020F0502020204030204" pitchFamily="34" charset="0"/>
              </a:rPr>
              <a:t>Objectives </a:t>
            </a:r>
          </a:p>
          <a:p>
            <a:pPr lvl="1">
              <a:lnSpc>
                <a:spcPct val="110000"/>
              </a:lnSpc>
            </a:pPr>
            <a:r>
              <a:rPr lang="en-US" altLang="zh-CN" sz="3200" dirty="0">
                <a:solidFill>
                  <a:schemeClr val="tx1">
                    <a:lumMod val="75000"/>
                    <a:lumOff val="25000"/>
                  </a:schemeClr>
                </a:solidFill>
                <a:latin typeface="Calibri" panose="020F0502020204030204" pitchFamily="34" charset="0"/>
                <a:cs typeface="Calibri" panose="020F0502020204030204" pitchFamily="34" charset="0"/>
              </a:rPr>
              <a:t>Specify requirements for PC1.5 single CC with following cases</a:t>
            </a:r>
          </a:p>
          <a:p>
            <a:pPr lvl="2">
              <a:lnSpc>
                <a:spcPct val="110000"/>
              </a:lnSpc>
            </a:pPr>
            <a:r>
              <a:rPr lang="en-US" altLang="zh-CN" sz="2800" dirty="0">
                <a:solidFill>
                  <a:schemeClr val="tx1">
                    <a:lumMod val="75000"/>
                    <a:lumOff val="25000"/>
                  </a:schemeClr>
                </a:solidFill>
                <a:latin typeface="Calibri" panose="020F0502020204030204" pitchFamily="34" charset="0"/>
                <a:cs typeface="Calibri" panose="020F0502020204030204" pitchFamily="34" charset="0"/>
              </a:rPr>
              <a:t>TN FDD with 2Tx, e.g. AMPR and RSD</a:t>
            </a:r>
          </a:p>
          <a:p>
            <a:pPr lvl="2">
              <a:lnSpc>
                <a:spcPct val="110000"/>
              </a:lnSpc>
            </a:pPr>
            <a:r>
              <a:rPr lang="en-US" altLang="zh-CN" sz="2800" dirty="0">
                <a:solidFill>
                  <a:schemeClr val="tx1">
                    <a:lumMod val="75000"/>
                    <a:lumOff val="25000"/>
                  </a:schemeClr>
                </a:solidFill>
                <a:latin typeface="Calibri" panose="020F0502020204030204" pitchFamily="34" charset="0"/>
                <a:cs typeface="Calibri" panose="020F0502020204030204" pitchFamily="34" charset="0"/>
              </a:rPr>
              <a:t>TN TDD and FDD with 3Tx, e.g. MPR/AMPR and RSD</a:t>
            </a:r>
            <a:endParaRPr lang="en-US" altLang="zh-CN" sz="2000" dirty="0">
              <a:solidFill>
                <a:schemeClr val="tx1">
                  <a:lumMod val="75000"/>
                  <a:lumOff val="25000"/>
                </a:schemeClr>
              </a:solidFill>
              <a:latin typeface="Calibri" panose="020F0502020204030204" pitchFamily="34" charset="0"/>
              <a:cs typeface="Calibri" panose="020F0502020204030204" pitchFamily="34" charset="0"/>
            </a:endParaRPr>
          </a:p>
          <a:p>
            <a:pPr lvl="2">
              <a:lnSpc>
                <a:spcPct val="110000"/>
              </a:lnSpc>
            </a:pPr>
            <a:r>
              <a:rPr lang="en-US" altLang="zh-CN" sz="2800" dirty="0">
                <a:solidFill>
                  <a:schemeClr val="tx1">
                    <a:lumMod val="75000"/>
                    <a:lumOff val="25000"/>
                  </a:schemeClr>
                </a:solidFill>
                <a:latin typeface="Calibri" panose="020F0502020204030204" pitchFamily="34" charset="0"/>
                <a:cs typeface="Calibri" panose="020F0502020204030204" pitchFamily="34" charset="0"/>
              </a:rPr>
              <a:t>NR NTN FDD with 2Tx, e.g. MPR/AMPR and RSD</a:t>
            </a:r>
          </a:p>
          <a:p>
            <a:pPr lvl="2">
              <a:lnSpc>
                <a:spcPct val="110000"/>
              </a:lnSpc>
            </a:pPr>
            <a:r>
              <a:rPr lang="en-US" altLang="zh-CN" sz="2800" dirty="0">
                <a:solidFill>
                  <a:schemeClr val="tx1">
                    <a:lumMod val="75000"/>
                    <a:lumOff val="25000"/>
                  </a:schemeClr>
                </a:solidFill>
                <a:latin typeface="Calibri" panose="020F0502020204030204" pitchFamily="34" charset="0"/>
                <a:cs typeface="Calibri" panose="020F0502020204030204" pitchFamily="34" charset="0"/>
              </a:rPr>
              <a:t>IoT NTN FDD with 1Tx and 2Tx, e.g. MPR/AMPR and RSD</a:t>
            </a:r>
            <a:endParaRPr lang="en-US" altLang="zh-CN" sz="2000" dirty="0">
              <a:solidFill>
                <a:schemeClr val="tx1">
                  <a:lumMod val="75000"/>
                  <a:lumOff val="25000"/>
                </a:schemeClr>
              </a:solidFill>
              <a:latin typeface="Calibri" panose="020F0502020204030204" pitchFamily="34" charset="0"/>
              <a:cs typeface="Calibri" panose="020F0502020204030204" pitchFamily="34" charset="0"/>
            </a:endParaRPr>
          </a:p>
        </p:txBody>
      </p:sp>
      <p:graphicFrame>
        <p:nvGraphicFramePr>
          <p:cNvPr id="4" name="表格 3">
            <a:extLst>
              <a:ext uri="{FF2B5EF4-FFF2-40B4-BE49-F238E27FC236}">
                <a16:creationId xmlns:a16="http://schemas.microsoft.com/office/drawing/2014/main" id="{A50715EA-09FB-48D4-8D70-BAC364E20D45}"/>
              </a:ext>
            </a:extLst>
          </p:cNvPr>
          <p:cNvGraphicFramePr>
            <a:graphicFrameLocks noGrp="1"/>
          </p:cNvGraphicFramePr>
          <p:nvPr>
            <p:extLst>
              <p:ext uri="{D42A27DB-BD31-4B8C-83A1-F6EECF244321}">
                <p14:modId xmlns:p14="http://schemas.microsoft.com/office/powerpoint/2010/main" val="828930353"/>
              </p:ext>
            </p:extLst>
          </p:nvPr>
        </p:nvGraphicFramePr>
        <p:xfrm>
          <a:off x="13028442" y="9946666"/>
          <a:ext cx="9679158" cy="2926080"/>
        </p:xfrm>
        <a:graphic>
          <a:graphicData uri="http://schemas.openxmlformats.org/drawingml/2006/table">
            <a:tbl>
              <a:tblPr firstRow="1" bandRow="1">
                <a:tableStyleId>{5C22544A-7EE6-4342-B048-85BDC9FD1C3A}</a:tableStyleId>
              </a:tblPr>
              <a:tblGrid>
                <a:gridCol w="1935831">
                  <a:extLst>
                    <a:ext uri="{9D8B030D-6E8A-4147-A177-3AD203B41FA5}">
                      <a16:colId xmlns:a16="http://schemas.microsoft.com/office/drawing/2014/main" val="966493743"/>
                    </a:ext>
                  </a:extLst>
                </a:gridCol>
                <a:gridCol w="1605468">
                  <a:extLst>
                    <a:ext uri="{9D8B030D-6E8A-4147-A177-3AD203B41FA5}">
                      <a16:colId xmlns:a16="http://schemas.microsoft.com/office/drawing/2014/main" val="1442445823"/>
                    </a:ext>
                  </a:extLst>
                </a:gridCol>
                <a:gridCol w="1601181">
                  <a:extLst>
                    <a:ext uri="{9D8B030D-6E8A-4147-A177-3AD203B41FA5}">
                      <a16:colId xmlns:a16="http://schemas.microsoft.com/office/drawing/2014/main" val="1728828529"/>
                    </a:ext>
                  </a:extLst>
                </a:gridCol>
                <a:gridCol w="1448686">
                  <a:extLst>
                    <a:ext uri="{9D8B030D-6E8A-4147-A177-3AD203B41FA5}">
                      <a16:colId xmlns:a16="http://schemas.microsoft.com/office/drawing/2014/main" val="1930600852"/>
                    </a:ext>
                  </a:extLst>
                </a:gridCol>
                <a:gridCol w="3087992">
                  <a:extLst>
                    <a:ext uri="{9D8B030D-6E8A-4147-A177-3AD203B41FA5}">
                      <a16:colId xmlns:a16="http://schemas.microsoft.com/office/drawing/2014/main" val="3800517434"/>
                    </a:ext>
                  </a:extLst>
                </a:gridCol>
              </a:tblGrid>
              <a:tr h="0">
                <a:tc>
                  <a:txBody>
                    <a:bodyPr/>
                    <a:lstStyle/>
                    <a:p>
                      <a:r>
                        <a:rPr lang="en-US" altLang="zh-CN" sz="2200" dirty="0">
                          <a:latin typeface="Calibri" panose="020F0502020204030204" pitchFamily="34" charset="0"/>
                          <a:cs typeface="Calibri" panose="020F0502020204030204" pitchFamily="34" charset="0"/>
                        </a:rPr>
                        <a:t>PC/CC num</a:t>
                      </a:r>
                      <a:endParaRPr lang="zh-CN" altLang="en-US" sz="2200" dirty="0">
                        <a:latin typeface="Calibri" panose="020F0502020204030204" pitchFamily="34" charset="0"/>
                        <a:cs typeface="Calibri" panose="020F0502020204030204" pitchFamily="34" charset="0"/>
                      </a:endParaRPr>
                    </a:p>
                  </a:txBody>
                  <a:tcPr marL="182880" marR="182880" marT="91440" marB="9144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200" dirty="0">
                          <a:latin typeface="Calibri" panose="020F0502020204030204" pitchFamily="34" charset="0"/>
                          <a:cs typeface="Calibri" panose="020F0502020204030204" pitchFamily="34" charset="0"/>
                        </a:rPr>
                        <a:t>TN/NTN</a:t>
                      </a:r>
                      <a:endParaRPr lang="zh-CN" altLang="en-US" sz="2200" dirty="0">
                        <a:latin typeface="Calibri" panose="020F0502020204030204" pitchFamily="34" charset="0"/>
                        <a:cs typeface="Calibri" panose="020F0502020204030204" pitchFamily="34" charset="0"/>
                      </a:endParaRPr>
                    </a:p>
                  </a:txBody>
                  <a:tcPr marL="182880" marR="182880" marT="91440" marB="91440"/>
                </a:tc>
                <a:tc>
                  <a:txBody>
                    <a:bodyPr/>
                    <a:lstStyle/>
                    <a:p>
                      <a:r>
                        <a:rPr lang="en-US" altLang="zh-CN" sz="2200" dirty="0">
                          <a:latin typeface="Calibri" panose="020F0502020204030204" pitchFamily="34" charset="0"/>
                          <a:cs typeface="Calibri" panose="020F0502020204030204" pitchFamily="34" charset="0"/>
                        </a:rPr>
                        <a:t>FDD/TDD</a:t>
                      </a:r>
                      <a:endParaRPr lang="zh-CN" altLang="en-US" sz="2200" dirty="0">
                        <a:latin typeface="Calibri" panose="020F0502020204030204" pitchFamily="34" charset="0"/>
                        <a:cs typeface="Calibri" panose="020F0502020204030204" pitchFamily="34" charset="0"/>
                      </a:endParaRPr>
                    </a:p>
                  </a:txBody>
                  <a:tcPr marL="182880" marR="182880" marT="91440" marB="91440"/>
                </a:tc>
                <a:tc>
                  <a:txBody>
                    <a:bodyPr/>
                    <a:lstStyle/>
                    <a:p>
                      <a:r>
                        <a:rPr lang="en-US" altLang="zh-CN" sz="2200" dirty="0">
                          <a:latin typeface="Calibri" panose="020F0502020204030204" pitchFamily="34" charset="0"/>
                          <a:cs typeface="Calibri" panose="020F0502020204030204" pitchFamily="34" charset="0"/>
                        </a:rPr>
                        <a:t>Tx num</a:t>
                      </a:r>
                      <a:endParaRPr lang="zh-CN" altLang="en-US" sz="2200" dirty="0">
                        <a:latin typeface="Calibri" panose="020F0502020204030204" pitchFamily="34" charset="0"/>
                        <a:cs typeface="Calibri" panose="020F0502020204030204" pitchFamily="34" charset="0"/>
                      </a:endParaRPr>
                    </a:p>
                  </a:txBody>
                  <a:tcPr marL="182880" marR="182880" marT="91440" marB="91440"/>
                </a:tc>
                <a:tc>
                  <a:txBody>
                    <a:bodyPr/>
                    <a:lstStyle/>
                    <a:p>
                      <a:r>
                        <a:rPr lang="en-US" altLang="zh-CN" sz="2200" dirty="0">
                          <a:latin typeface="Calibri" panose="020F0502020204030204" pitchFamily="34" charset="0"/>
                          <a:cs typeface="Calibri" panose="020F0502020204030204" pitchFamily="34" charset="0"/>
                        </a:rPr>
                        <a:t>UE type</a:t>
                      </a:r>
                      <a:endParaRPr lang="zh-CN" altLang="en-US" sz="2200" dirty="0">
                        <a:latin typeface="Calibri" panose="020F0502020204030204" pitchFamily="34" charset="0"/>
                        <a:cs typeface="Calibri" panose="020F0502020204030204" pitchFamily="34" charset="0"/>
                      </a:endParaRPr>
                    </a:p>
                  </a:txBody>
                  <a:tcPr marL="182880" marR="182880" marT="91440" marB="91440"/>
                </a:tc>
                <a:extLst>
                  <a:ext uri="{0D108BD9-81ED-4DB2-BD59-A6C34878D82A}">
                    <a16:rowId xmlns:a16="http://schemas.microsoft.com/office/drawing/2014/main" val="99503207"/>
                  </a:ext>
                </a:extLst>
              </a:tr>
              <a:tr h="0">
                <a:tc rowSpan="4">
                  <a:txBody>
                    <a:bodyPr/>
                    <a:lstStyle/>
                    <a:p>
                      <a:r>
                        <a:rPr lang="en-US" altLang="zh-CN" sz="2200" dirty="0">
                          <a:latin typeface="Calibri" panose="020F0502020204030204" pitchFamily="34" charset="0"/>
                          <a:cs typeface="Calibri" panose="020F0502020204030204" pitchFamily="34" charset="0"/>
                        </a:rPr>
                        <a:t>PC1.5 1CC</a:t>
                      </a:r>
                    </a:p>
                    <a:p>
                      <a:r>
                        <a:rPr lang="en-US" altLang="zh-CN" sz="2200" dirty="0">
                          <a:latin typeface="Calibri" panose="020F0502020204030204" pitchFamily="34" charset="0"/>
                          <a:cs typeface="Calibri" panose="020F0502020204030204" pitchFamily="34" charset="0"/>
                        </a:rPr>
                        <a:t>cases</a:t>
                      </a:r>
                      <a:endParaRPr lang="zh-CN" altLang="en-US" sz="2200" dirty="0">
                        <a:latin typeface="Calibri" panose="020F0502020204030204" pitchFamily="34" charset="0"/>
                        <a:cs typeface="Calibri" panose="020F0502020204030204" pitchFamily="34" charset="0"/>
                      </a:endParaRPr>
                    </a:p>
                  </a:txBody>
                  <a:tcPr marL="182880" marR="182880" marT="91440" marB="91440" anchor="ctr"/>
                </a:tc>
                <a:tc>
                  <a:txBody>
                    <a:bodyPr/>
                    <a:lstStyle/>
                    <a:p>
                      <a:r>
                        <a:rPr lang="en-US" altLang="zh-CN" sz="2200" dirty="0">
                          <a:latin typeface="Calibri" panose="020F0502020204030204" pitchFamily="34" charset="0"/>
                          <a:cs typeface="Calibri" panose="020F0502020204030204" pitchFamily="34" charset="0"/>
                        </a:rPr>
                        <a:t>TN</a:t>
                      </a:r>
                      <a:endParaRPr lang="zh-CN" altLang="en-US" sz="2200" dirty="0">
                        <a:latin typeface="Calibri" panose="020F0502020204030204" pitchFamily="34" charset="0"/>
                        <a:cs typeface="Calibri" panose="020F0502020204030204" pitchFamily="34" charset="0"/>
                      </a:endParaRPr>
                    </a:p>
                  </a:txBody>
                  <a:tcPr marL="182880" marR="182880" marT="91440" marB="91440"/>
                </a:tc>
                <a:tc>
                  <a:txBody>
                    <a:bodyPr/>
                    <a:lstStyle/>
                    <a:p>
                      <a:r>
                        <a:rPr lang="en-US" altLang="zh-CN" sz="2200" dirty="0">
                          <a:latin typeface="Calibri" panose="020F0502020204030204" pitchFamily="34" charset="0"/>
                          <a:cs typeface="Calibri" panose="020F0502020204030204" pitchFamily="34" charset="0"/>
                        </a:rPr>
                        <a:t>FDD</a:t>
                      </a:r>
                      <a:endParaRPr lang="zh-CN" altLang="en-US" sz="2200" dirty="0">
                        <a:latin typeface="Calibri" panose="020F0502020204030204" pitchFamily="34" charset="0"/>
                        <a:cs typeface="Calibri" panose="020F0502020204030204" pitchFamily="34" charset="0"/>
                      </a:endParaRPr>
                    </a:p>
                  </a:txBody>
                  <a:tcPr marL="182880" marR="182880" marT="91440" marB="91440"/>
                </a:tc>
                <a:tc>
                  <a:txBody>
                    <a:bodyPr/>
                    <a:lstStyle/>
                    <a:p>
                      <a:r>
                        <a:rPr lang="en-US" altLang="zh-CN" sz="2200" dirty="0">
                          <a:latin typeface="Calibri" panose="020F0502020204030204" pitchFamily="34" charset="0"/>
                          <a:cs typeface="Calibri" panose="020F0502020204030204" pitchFamily="34" charset="0"/>
                        </a:rPr>
                        <a:t>2T</a:t>
                      </a:r>
                      <a:endParaRPr lang="zh-CN" altLang="en-US" sz="2200" dirty="0">
                        <a:latin typeface="Calibri" panose="020F0502020204030204" pitchFamily="34" charset="0"/>
                        <a:cs typeface="Calibri" panose="020F0502020204030204" pitchFamily="34" charset="0"/>
                      </a:endParaRPr>
                    </a:p>
                  </a:txBody>
                  <a:tcPr marL="182880" marR="182880" marT="91440" marB="91440"/>
                </a:tc>
                <a:tc>
                  <a:txBody>
                    <a:bodyPr/>
                    <a:lstStyle/>
                    <a:p>
                      <a:r>
                        <a:rPr lang="en-US" altLang="zh-CN" sz="2200" dirty="0">
                          <a:latin typeface="Calibri" panose="020F0502020204030204" pitchFamily="34" charset="0"/>
                          <a:cs typeface="Calibri" panose="020F0502020204030204" pitchFamily="34" charset="0"/>
                        </a:rPr>
                        <a:t>Handheld and FWA</a:t>
                      </a:r>
                      <a:endParaRPr lang="zh-CN" altLang="en-US" sz="2200" dirty="0">
                        <a:latin typeface="Calibri" panose="020F0502020204030204" pitchFamily="34" charset="0"/>
                        <a:cs typeface="Calibri" panose="020F0502020204030204" pitchFamily="34" charset="0"/>
                      </a:endParaRPr>
                    </a:p>
                  </a:txBody>
                  <a:tcPr marL="182880" marR="182880" marT="91440" marB="91440"/>
                </a:tc>
                <a:extLst>
                  <a:ext uri="{0D108BD9-81ED-4DB2-BD59-A6C34878D82A}">
                    <a16:rowId xmlns:a16="http://schemas.microsoft.com/office/drawing/2014/main" val="3150446815"/>
                  </a:ext>
                </a:extLst>
              </a:tr>
              <a:tr h="0">
                <a:tc vMerge="1">
                  <a:txBody>
                    <a:bodyPr/>
                    <a:lstStyle/>
                    <a:p>
                      <a:endParaRPr lang="zh-CN" altLang="en-US"/>
                    </a:p>
                  </a:txBody>
                  <a:tcPr/>
                </a:tc>
                <a:tc>
                  <a:txBody>
                    <a:bodyPr/>
                    <a:lstStyle/>
                    <a:p>
                      <a:r>
                        <a:rPr lang="en-US" altLang="zh-CN" sz="2200" dirty="0">
                          <a:latin typeface="Calibri" panose="020F0502020204030204" pitchFamily="34" charset="0"/>
                          <a:cs typeface="Calibri" panose="020F0502020204030204" pitchFamily="34" charset="0"/>
                        </a:rPr>
                        <a:t>TN</a:t>
                      </a:r>
                      <a:endParaRPr lang="zh-CN" altLang="en-US" sz="2200" dirty="0">
                        <a:latin typeface="Calibri" panose="020F0502020204030204" pitchFamily="34" charset="0"/>
                        <a:cs typeface="Calibri" panose="020F0502020204030204" pitchFamily="34" charset="0"/>
                      </a:endParaRPr>
                    </a:p>
                  </a:txBody>
                  <a:tcPr marL="182880" marR="182880" marT="91440" marB="91440"/>
                </a:tc>
                <a:tc>
                  <a:txBody>
                    <a:bodyPr/>
                    <a:lstStyle/>
                    <a:p>
                      <a:r>
                        <a:rPr lang="en-US" altLang="zh-CN" sz="2200" dirty="0">
                          <a:latin typeface="Calibri" panose="020F0502020204030204" pitchFamily="34" charset="0"/>
                          <a:cs typeface="Calibri" panose="020F0502020204030204" pitchFamily="34" charset="0"/>
                        </a:rPr>
                        <a:t>FDD, TDD</a:t>
                      </a:r>
                      <a:endParaRPr lang="zh-CN" altLang="en-US" sz="2200" dirty="0">
                        <a:latin typeface="Calibri" panose="020F0502020204030204" pitchFamily="34" charset="0"/>
                        <a:cs typeface="Calibri" panose="020F0502020204030204" pitchFamily="34" charset="0"/>
                      </a:endParaRPr>
                    </a:p>
                  </a:txBody>
                  <a:tcPr marL="182880" marR="182880" marT="91440" marB="91440"/>
                </a:tc>
                <a:tc>
                  <a:txBody>
                    <a:bodyPr/>
                    <a:lstStyle/>
                    <a:p>
                      <a:r>
                        <a:rPr lang="en-US" altLang="zh-CN" sz="2200" dirty="0">
                          <a:latin typeface="Calibri" panose="020F0502020204030204" pitchFamily="34" charset="0"/>
                          <a:cs typeface="Calibri" panose="020F0502020204030204" pitchFamily="34" charset="0"/>
                        </a:rPr>
                        <a:t>3T</a:t>
                      </a:r>
                      <a:endParaRPr lang="zh-CN" altLang="en-US" sz="2200" dirty="0">
                        <a:latin typeface="Calibri" panose="020F0502020204030204" pitchFamily="34" charset="0"/>
                        <a:cs typeface="Calibri" panose="020F0502020204030204" pitchFamily="34" charset="0"/>
                      </a:endParaRPr>
                    </a:p>
                  </a:txBody>
                  <a:tcPr marL="182880" marR="182880" marT="91440" marB="91440"/>
                </a:tc>
                <a:tc>
                  <a:txBody>
                    <a:bodyPr/>
                    <a:lstStyle/>
                    <a:p>
                      <a:r>
                        <a:rPr lang="en-US" altLang="zh-CN" sz="2200" dirty="0">
                          <a:latin typeface="Calibri" panose="020F0502020204030204" pitchFamily="34" charset="0"/>
                          <a:cs typeface="Calibri" panose="020F0502020204030204" pitchFamily="34" charset="0"/>
                        </a:rPr>
                        <a:t>Handheld and FWA</a:t>
                      </a:r>
                      <a:endParaRPr lang="zh-CN" altLang="en-US" sz="2200" dirty="0">
                        <a:latin typeface="Calibri" panose="020F0502020204030204" pitchFamily="34" charset="0"/>
                        <a:cs typeface="Calibri" panose="020F0502020204030204" pitchFamily="34" charset="0"/>
                      </a:endParaRPr>
                    </a:p>
                  </a:txBody>
                  <a:tcPr marL="182880" marR="182880" marT="91440" marB="91440"/>
                </a:tc>
                <a:extLst>
                  <a:ext uri="{0D108BD9-81ED-4DB2-BD59-A6C34878D82A}">
                    <a16:rowId xmlns:a16="http://schemas.microsoft.com/office/drawing/2014/main" val="1196937994"/>
                  </a:ext>
                </a:extLst>
              </a:tr>
              <a:tr h="0">
                <a:tc vMerge="1">
                  <a:txBody>
                    <a:bodyPr/>
                    <a:lstStyle/>
                    <a:p>
                      <a:endParaRPr lang="zh-CN" altLang="en-US" sz="1200" dirty="0">
                        <a:latin typeface="Calibri" panose="020F0502020204030204" pitchFamily="34" charset="0"/>
                        <a:cs typeface="Calibri" panose="020F0502020204030204" pitchFamily="34" charset="0"/>
                      </a:endParaRPr>
                    </a:p>
                  </a:txBody>
                  <a:tcPr/>
                </a:tc>
                <a:tc>
                  <a:txBody>
                    <a:bodyPr/>
                    <a:lstStyle/>
                    <a:p>
                      <a:r>
                        <a:rPr lang="en-US" altLang="zh-CN" sz="2200" dirty="0">
                          <a:latin typeface="Calibri" panose="020F0502020204030204" pitchFamily="34" charset="0"/>
                          <a:cs typeface="Calibri" panose="020F0502020204030204" pitchFamily="34" charset="0"/>
                        </a:rPr>
                        <a:t>NR NTN</a:t>
                      </a:r>
                      <a:endParaRPr lang="zh-CN" altLang="en-US" sz="2200" dirty="0">
                        <a:latin typeface="Calibri" panose="020F0502020204030204" pitchFamily="34" charset="0"/>
                        <a:cs typeface="Calibri" panose="020F0502020204030204" pitchFamily="34" charset="0"/>
                      </a:endParaRPr>
                    </a:p>
                  </a:txBody>
                  <a:tcPr marL="182880" marR="182880" marT="91440" marB="91440"/>
                </a:tc>
                <a:tc>
                  <a:txBody>
                    <a:bodyPr/>
                    <a:lstStyle/>
                    <a:p>
                      <a:r>
                        <a:rPr lang="en-US" altLang="zh-CN" sz="2200" dirty="0">
                          <a:latin typeface="Calibri" panose="020F0502020204030204" pitchFamily="34" charset="0"/>
                          <a:cs typeface="Calibri" panose="020F0502020204030204" pitchFamily="34" charset="0"/>
                        </a:rPr>
                        <a:t>FDD</a:t>
                      </a:r>
                      <a:endParaRPr lang="zh-CN" altLang="en-US" sz="2200" dirty="0">
                        <a:latin typeface="Calibri" panose="020F0502020204030204" pitchFamily="34" charset="0"/>
                        <a:cs typeface="Calibri" panose="020F0502020204030204" pitchFamily="34" charset="0"/>
                      </a:endParaRPr>
                    </a:p>
                  </a:txBody>
                  <a:tcPr marL="182880" marR="182880" marT="91440" marB="91440"/>
                </a:tc>
                <a:tc>
                  <a:txBody>
                    <a:bodyPr/>
                    <a:lstStyle/>
                    <a:p>
                      <a:r>
                        <a:rPr lang="en-US" altLang="zh-CN" sz="2200" dirty="0">
                          <a:latin typeface="Calibri" panose="020F0502020204030204" pitchFamily="34" charset="0"/>
                          <a:cs typeface="Calibri" panose="020F0502020204030204" pitchFamily="34" charset="0"/>
                        </a:rPr>
                        <a:t>2T</a:t>
                      </a:r>
                      <a:endParaRPr lang="zh-CN" altLang="en-US" sz="2200" dirty="0">
                        <a:latin typeface="Calibri" panose="020F0502020204030204" pitchFamily="34" charset="0"/>
                        <a:cs typeface="Calibri" panose="020F0502020204030204" pitchFamily="34" charset="0"/>
                      </a:endParaRPr>
                    </a:p>
                  </a:txBody>
                  <a:tcPr marL="182880" marR="182880" marT="91440" marB="91440"/>
                </a:tc>
                <a:tc>
                  <a:txBody>
                    <a:bodyPr/>
                    <a:lstStyle/>
                    <a:p>
                      <a:r>
                        <a:rPr lang="en-US" altLang="zh-CN" sz="2200" dirty="0">
                          <a:latin typeface="Calibri" panose="020F0502020204030204" pitchFamily="34" charset="0"/>
                          <a:cs typeface="Calibri" panose="020F0502020204030204" pitchFamily="34" charset="0"/>
                        </a:rPr>
                        <a:t>Handheld</a:t>
                      </a:r>
                      <a:endParaRPr lang="zh-CN" altLang="en-US" sz="2200" dirty="0">
                        <a:latin typeface="Calibri" panose="020F0502020204030204" pitchFamily="34" charset="0"/>
                        <a:cs typeface="Calibri" panose="020F0502020204030204" pitchFamily="34" charset="0"/>
                      </a:endParaRPr>
                    </a:p>
                  </a:txBody>
                  <a:tcPr marL="182880" marR="182880" marT="91440" marB="91440"/>
                </a:tc>
                <a:extLst>
                  <a:ext uri="{0D108BD9-81ED-4DB2-BD59-A6C34878D82A}">
                    <a16:rowId xmlns:a16="http://schemas.microsoft.com/office/drawing/2014/main" val="204298889"/>
                  </a:ext>
                </a:extLst>
              </a:tr>
              <a:tr h="291693">
                <a:tc vMerge="1">
                  <a:txBody>
                    <a:bodyPr/>
                    <a:lstStyle/>
                    <a:p>
                      <a:endParaRPr lang="zh-CN" altLang="en-US" sz="1200" dirty="0">
                        <a:latin typeface="Calibri" panose="020F0502020204030204" pitchFamily="34" charset="0"/>
                        <a:cs typeface="Calibri" panose="020F0502020204030204" pitchFamily="34" charset="0"/>
                      </a:endParaRPr>
                    </a:p>
                  </a:txBody>
                  <a:tcPr/>
                </a:tc>
                <a:tc>
                  <a:txBody>
                    <a:bodyPr/>
                    <a:lstStyle/>
                    <a:p>
                      <a:r>
                        <a:rPr lang="en-US" altLang="zh-CN" sz="2200" dirty="0">
                          <a:latin typeface="Calibri" panose="020F0502020204030204" pitchFamily="34" charset="0"/>
                          <a:cs typeface="Calibri" panose="020F0502020204030204" pitchFamily="34" charset="0"/>
                        </a:rPr>
                        <a:t>IoT NTN</a:t>
                      </a:r>
                      <a:endParaRPr lang="zh-CN" altLang="en-US" sz="2200" dirty="0">
                        <a:latin typeface="Calibri" panose="020F0502020204030204" pitchFamily="34" charset="0"/>
                        <a:cs typeface="Calibri" panose="020F0502020204030204" pitchFamily="34" charset="0"/>
                      </a:endParaRPr>
                    </a:p>
                  </a:txBody>
                  <a:tcPr marL="182880" marR="182880" marT="91440" marB="91440"/>
                </a:tc>
                <a:tc>
                  <a:txBody>
                    <a:bodyPr/>
                    <a:lstStyle/>
                    <a:p>
                      <a:r>
                        <a:rPr lang="en-US" altLang="zh-CN" sz="2200" dirty="0">
                          <a:latin typeface="Calibri" panose="020F0502020204030204" pitchFamily="34" charset="0"/>
                          <a:cs typeface="Calibri" panose="020F0502020204030204" pitchFamily="34" charset="0"/>
                        </a:rPr>
                        <a:t>FDD</a:t>
                      </a:r>
                      <a:endParaRPr lang="zh-CN" altLang="en-US" sz="2200" dirty="0">
                        <a:latin typeface="Calibri" panose="020F0502020204030204" pitchFamily="34" charset="0"/>
                        <a:cs typeface="Calibri" panose="020F0502020204030204" pitchFamily="34" charset="0"/>
                      </a:endParaRPr>
                    </a:p>
                  </a:txBody>
                  <a:tcPr marL="182880" marR="182880" marT="91440" marB="91440"/>
                </a:tc>
                <a:tc>
                  <a:txBody>
                    <a:bodyPr/>
                    <a:lstStyle/>
                    <a:p>
                      <a:r>
                        <a:rPr lang="en-US" altLang="zh-CN" sz="2200" dirty="0">
                          <a:latin typeface="Calibri" panose="020F0502020204030204" pitchFamily="34" charset="0"/>
                          <a:cs typeface="Calibri" panose="020F0502020204030204" pitchFamily="34" charset="0"/>
                        </a:rPr>
                        <a:t>1T/2T</a:t>
                      </a:r>
                      <a:endParaRPr lang="zh-CN" altLang="en-US" sz="2200" dirty="0">
                        <a:latin typeface="Calibri" panose="020F0502020204030204" pitchFamily="34" charset="0"/>
                        <a:cs typeface="Calibri" panose="020F0502020204030204" pitchFamily="34" charset="0"/>
                      </a:endParaRPr>
                    </a:p>
                  </a:txBody>
                  <a:tcPr marL="182880" marR="182880" marT="91440" marB="91440"/>
                </a:tc>
                <a:tc>
                  <a:txBody>
                    <a:bodyPr/>
                    <a:lstStyle/>
                    <a:p>
                      <a:r>
                        <a:rPr lang="en-US" altLang="zh-CN" sz="2200" dirty="0">
                          <a:latin typeface="Calibri" panose="020F0502020204030204" pitchFamily="34" charset="0"/>
                          <a:cs typeface="Calibri" panose="020F0502020204030204" pitchFamily="34" charset="0"/>
                        </a:rPr>
                        <a:t>Handheld and </a:t>
                      </a:r>
                    </a:p>
                    <a:p>
                      <a:r>
                        <a:rPr lang="en-US" altLang="zh-CN" sz="2200" dirty="0">
                          <a:latin typeface="Calibri" panose="020F0502020204030204" pitchFamily="34" charset="0"/>
                          <a:cs typeface="Calibri" panose="020F0502020204030204" pitchFamily="34" charset="0"/>
                        </a:rPr>
                        <a:t>non-handheld UE </a:t>
                      </a:r>
                      <a:endParaRPr lang="zh-CN" altLang="en-US" sz="2200" dirty="0">
                        <a:latin typeface="Calibri" panose="020F0502020204030204" pitchFamily="34" charset="0"/>
                        <a:cs typeface="Calibri" panose="020F0502020204030204" pitchFamily="34" charset="0"/>
                      </a:endParaRPr>
                    </a:p>
                  </a:txBody>
                  <a:tcPr marL="182880" marR="182880" marT="91440" marB="91440"/>
                </a:tc>
                <a:extLst>
                  <a:ext uri="{0D108BD9-81ED-4DB2-BD59-A6C34878D82A}">
                    <a16:rowId xmlns:a16="http://schemas.microsoft.com/office/drawing/2014/main" val="1861197289"/>
                  </a:ext>
                </a:extLst>
              </a:tr>
            </a:tbl>
          </a:graphicData>
        </a:graphic>
      </p:graphicFrame>
      <p:graphicFrame>
        <p:nvGraphicFramePr>
          <p:cNvPr id="5" name="对象 4">
            <a:extLst>
              <a:ext uri="{FF2B5EF4-FFF2-40B4-BE49-F238E27FC236}">
                <a16:creationId xmlns:a16="http://schemas.microsoft.com/office/drawing/2014/main" id="{0C10BEA9-A9F4-4FFB-9F67-D289F38BEEB7}"/>
              </a:ext>
            </a:extLst>
          </p:cNvPr>
          <p:cNvGraphicFramePr>
            <a:graphicFrameLocks noChangeAspect="1"/>
          </p:cNvGraphicFramePr>
          <p:nvPr>
            <p:extLst>
              <p:ext uri="{D42A27DB-BD31-4B8C-83A1-F6EECF244321}">
                <p14:modId xmlns:p14="http://schemas.microsoft.com/office/powerpoint/2010/main" val="133875308"/>
              </p:ext>
            </p:extLst>
          </p:nvPr>
        </p:nvGraphicFramePr>
        <p:xfrm>
          <a:off x="20364091" y="1743719"/>
          <a:ext cx="2343509" cy="2123805"/>
        </p:xfrm>
        <a:graphic>
          <a:graphicData uri="http://schemas.openxmlformats.org/presentationml/2006/ole">
            <mc:AlternateContent xmlns:mc="http://schemas.openxmlformats.org/markup-compatibility/2006">
              <mc:Choice xmlns:v="urn:schemas-microsoft-com:vml" Requires="v">
                <p:oleObj spid="_x0000_s1046" name="Document" showAsIcon="1" r:id="rId4" imgW="914400" imgH="828720" progId="Word.Document.12">
                  <p:embed/>
                </p:oleObj>
              </mc:Choice>
              <mc:Fallback>
                <p:oleObj name="Document" showAsIcon="1" r:id="rId4" imgW="914400" imgH="828720" progId="Word.Document.12">
                  <p:embed/>
                  <p:pic>
                    <p:nvPicPr>
                      <p:cNvPr id="0" name=""/>
                      <p:cNvPicPr/>
                      <p:nvPr/>
                    </p:nvPicPr>
                    <p:blipFill>
                      <a:blip r:embed="rId5"/>
                      <a:stretch>
                        <a:fillRect/>
                      </a:stretch>
                    </p:blipFill>
                    <p:spPr>
                      <a:xfrm>
                        <a:off x="20364091" y="1743719"/>
                        <a:ext cx="2343509" cy="2123805"/>
                      </a:xfrm>
                      <a:prstGeom prst="rect">
                        <a:avLst/>
                      </a:prstGeom>
                    </p:spPr>
                  </p:pic>
                </p:oleObj>
              </mc:Fallback>
            </mc:AlternateContent>
          </a:graphicData>
        </a:graphic>
      </p:graphicFrame>
    </p:spTree>
    <p:extLst>
      <p:ext uri="{BB962C8B-B14F-4D97-AF65-F5344CB8AC3E}">
        <p14:creationId xmlns:p14="http://schemas.microsoft.com/office/powerpoint/2010/main" val="25144597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CC90801-C5B2-453F-9A14-2BDA5FB722BB}"/>
              </a:ext>
            </a:extLst>
          </p:cNvPr>
          <p:cNvSpPr>
            <a:spLocks noGrp="1"/>
          </p:cNvSpPr>
          <p:nvPr>
            <p:ph type="title"/>
          </p:nvPr>
        </p:nvSpPr>
        <p:spPr>
          <a:xfrm>
            <a:off x="1676400" y="730251"/>
            <a:ext cx="21031200" cy="2058106"/>
          </a:xfrm>
        </p:spPr>
        <p:txBody>
          <a:bodyPr/>
          <a:lstStyle/>
          <a:p>
            <a:r>
              <a:rPr lang="en-US" altLang="zh-CN" sz="6000" dirty="0"/>
              <a:t>SUL Tx switching period</a:t>
            </a:r>
            <a:endParaRPr lang="zh-CN" altLang="en-US" sz="6000" dirty="0"/>
          </a:p>
        </p:txBody>
      </p:sp>
      <p:sp>
        <p:nvSpPr>
          <p:cNvPr id="3" name="内容占位符 2">
            <a:extLst>
              <a:ext uri="{FF2B5EF4-FFF2-40B4-BE49-F238E27FC236}">
                <a16:creationId xmlns:a16="http://schemas.microsoft.com/office/drawing/2014/main" id="{B3ECDB8C-0F69-442E-93E8-3F4DF05021BF}"/>
              </a:ext>
            </a:extLst>
          </p:cNvPr>
          <p:cNvSpPr>
            <a:spLocks noGrp="1"/>
          </p:cNvSpPr>
          <p:nvPr>
            <p:ph idx="1"/>
          </p:nvPr>
        </p:nvSpPr>
        <p:spPr>
          <a:xfrm>
            <a:off x="1692543" y="3206200"/>
            <a:ext cx="14014378" cy="9266628"/>
          </a:xfrm>
        </p:spPr>
        <p:txBody>
          <a:bodyPr>
            <a:normAutofit fontScale="92500" lnSpcReduction="10000"/>
          </a:bodyPr>
          <a:lstStyle/>
          <a:p>
            <a:pPr>
              <a:lnSpc>
                <a:spcPct val="110000"/>
              </a:lnSpc>
            </a:pPr>
            <a:r>
              <a:rPr lang="en-US" altLang="zh-CN" dirty="0">
                <a:solidFill>
                  <a:schemeClr val="tx1">
                    <a:lumMod val="75000"/>
                    <a:lumOff val="25000"/>
                  </a:schemeClr>
                </a:solidFill>
                <a:latin typeface="Calibri" panose="020F0502020204030204" pitchFamily="34" charset="0"/>
                <a:cs typeface="Calibri" panose="020F0502020204030204" pitchFamily="34" charset="0"/>
              </a:rPr>
              <a:t>Motivation</a:t>
            </a:r>
          </a:p>
          <a:p>
            <a:pPr lvl="1">
              <a:lnSpc>
                <a:spcPct val="110000"/>
              </a:lnSpc>
            </a:pPr>
            <a:r>
              <a:rPr lang="en-US" altLang="zh-CN" sz="4000" dirty="0">
                <a:solidFill>
                  <a:schemeClr val="tx1">
                    <a:lumMod val="75000"/>
                    <a:lumOff val="25000"/>
                  </a:schemeClr>
                </a:solidFill>
                <a:latin typeface="Calibri" panose="020F0502020204030204" pitchFamily="34" charset="0"/>
                <a:cs typeface="Calibri" panose="020F0502020204030204" pitchFamily="34" charset="0"/>
              </a:rPr>
              <a:t>Large amount of </a:t>
            </a:r>
            <a:r>
              <a:rPr lang="en-US" altLang="zh-CN" sz="4000" b="1" dirty="0">
                <a:solidFill>
                  <a:srgbClr val="00B050"/>
                </a:solidFill>
                <a:latin typeface="Calibri" panose="020F0502020204030204" pitchFamily="34" charset="0"/>
                <a:cs typeface="Calibri" panose="020F0502020204030204" pitchFamily="34" charset="0"/>
              </a:rPr>
              <a:t>low price UEs</a:t>
            </a:r>
            <a:r>
              <a:rPr lang="en-US" altLang="zh-CN" sz="4000" b="1" dirty="0">
                <a:solidFill>
                  <a:schemeClr val="tx1">
                    <a:lumMod val="75000"/>
                    <a:lumOff val="25000"/>
                  </a:schemeClr>
                </a:solidFill>
                <a:latin typeface="Calibri" panose="020F0502020204030204" pitchFamily="34" charset="0"/>
                <a:cs typeface="Calibri" panose="020F0502020204030204" pitchFamily="34" charset="0"/>
              </a:rPr>
              <a:t> </a:t>
            </a:r>
            <a:r>
              <a:rPr lang="en-US" altLang="zh-CN" sz="4000" dirty="0">
                <a:solidFill>
                  <a:schemeClr val="tx1">
                    <a:lumMod val="75000"/>
                    <a:lumOff val="25000"/>
                  </a:schemeClr>
                </a:solidFill>
                <a:latin typeface="Calibri" panose="020F0502020204030204" pitchFamily="34" charset="0"/>
                <a:cs typeface="Calibri" panose="020F0502020204030204" pitchFamily="34" charset="0"/>
              </a:rPr>
              <a:t>on the market doesn’t support UL MIMO which </a:t>
            </a:r>
            <a:r>
              <a:rPr lang="en-US" altLang="zh-CN" sz="4000" b="1" dirty="0">
                <a:solidFill>
                  <a:srgbClr val="00B050"/>
                </a:solidFill>
                <a:latin typeface="Calibri" panose="020F0502020204030204" pitchFamily="34" charset="0"/>
                <a:cs typeface="Calibri" panose="020F0502020204030204" pitchFamily="34" charset="0"/>
              </a:rPr>
              <a:t>can only enable one PA at a time</a:t>
            </a:r>
            <a:r>
              <a:rPr lang="en-US" altLang="zh-CN" sz="4000" dirty="0">
                <a:solidFill>
                  <a:schemeClr val="tx1">
                    <a:lumMod val="75000"/>
                    <a:lumOff val="25000"/>
                  </a:schemeClr>
                </a:solidFill>
                <a:latin typeface="Calibri" panose="020F0502020204030204" pitchFamily="34" charset="0"/>
                <a:cs typeface="Calibri" panose="020F0502020204030204" pitchFamily="34" charset="0"/>
              </a:rPr>
              <a:t>. </a:t>
            </a:r>
          </a:p>
          <a:p>
            <a:pPr lvl="1">
              <a:lnSpc>
                <a:spcPct val="110000"/>
              </a:lnSpc>
            </a:pPr>
            <a:r>
              <a:rPr lang="en-US" altLang="zh-CN" sz="4000" dirty="0">
                <a:solidFill>
                  <a:schemeClr val="tx1">
                    <a:lumMod val="75000"/>
                    <a:lumOff val="25000"/>
                  </a:schemeClr>
                </a:solidFill>
                <a:latin typeface="Calibri" panose="020F0502020204030204" pitchFamily="34" charset="0"/>
                <a:cs typeface="Calibri" panose="020F0502020204030204" pitchFamily="34" charset="0"/>
              </a:rPr>
              <a:t>One power supplier is used for all the PAs in RFFE.</a:t>
            </a:r>
          </a:p>
          <a:p>
            <a:pPr lvl="1">
              <a:lnSpc>
                <a:spcPct val="110000"/>
              </a:lnSpc>
            </a:pPr>
            <a:r>
              <a:rPr lang="en-US" altLang="zh-CN" sz="4000" b="1" dirty="0">
                <a:solidFill>
                  <a:srgbClr val="00B050"/>
                </a:solidFill>
                <a:latin typeface="Calibri" panose="020F0502020204030204" pitchFamily="34" charset="0"/>
                <a:cs typeface="Calibri" panose="020F0502020204030204" pitchFamily="34" charset="0"/>
              </a:rPr>
              <a:t>Switch period is needed</a:t>
            </a:r>
            <a:r>
              <a:rPr lang="en-US" altLang="zh-CN" sz="4000" dirty="0">
                <a:solidFill>
                  <a:schemeClr val="tx1">
                    <a:lumMod val="75000"/>
                    <a:lumOff val="25000"/>
                  </a:schemeClr>
                </a:solidFill>
                <a:latin typeface="Calibri" panose="020F0502020204030204" pitchFamily="34" charset="0"/>
                <a:cs typeface="Calibri" panose="020F0502020204030204" pitchFamily="34" charset="0"/>
              </a:rPr>
              <a:t> for this UE if want </a:t>
            </a:r>
            <a:r>
              <a:rPr lang="en-US" altLang="zh-CN" sz="4000" b="1" dirty="0">
                <a:solidFill>
                  <a:srgbClr val="00B050"/>
                </a:solidFill>
                <a:latin typeface="Calibri" panose="020F0502020204030204" pitchFamily="34" charset="0"/>
                <a:cs typeface="Calibri" panose="020F0502020204030204" pitchFamily="34" charset="0"/>
              </a:rPr>
              <a:t>to support SUL </a:t>
            </a:r>
            <a:r>
              <a:rPr lang="en-US" altLang="zh-CN" sz="4000" dirty="0">
                <a:solidFill>
                  <a:schemeClr val="tx1">
                    <a:lumMod val="75000"/>
                    <a:lumOff val="25000"/>
                  </a:schemeClr>
                </a:solidFill>
                <a:latin typeface="Calibri" panose="020F0502020204030204" pitchFamily="34" charset="0"/>
                <a:cs typeface="Calibri" panose="020F0502020204030204" pitchFamily="34" charset="0"/>
              </a:rPr>
              <a:t>band for coverage enhancement.</a:t>
            </a:r>
          </a:p>
          <a:p>
            <a:pPr lvl="1">
              <a:lnSpc>
                <a:spcPct val="110000"/>
              </a:lnSpc>
            </a:pPr>
            <a:r>
              <a:rPr lang="en-US" altLang="zh-CN" sz="4000" dirty="0">
                <a:solidFill>
                  <a:schemeClr val="tx1">
                    <a:lumMod val="75000"/>
                    <a:lumOff val="25000"/>
                  </a:schemeClr>
                </a:solidFill>
                <a:latin typeface="Calibri" panose="020F0502020204030204" pitchFamily="34" charset="0"/>
                <a:cs typeface="Calibri" panose="020F0502020204030204" pitchFamily="34" charset="0"/>
              </a:rPr>
              <a:t>However, now spec mandatory 0us switch period which mandates UE to implement two independent Tx chains with at least two power suppliers.</a:t>
            </a:r>
          </a:p>
          <a:p>
            <a:pPr lvl="1">
              <a:lnSpc>
                <a:spcPct val="110000"/>
              </a:lnSpc>
            </a:pPr>
            <a:r>
              <a:rPr lang="en-US" altLang="zh-CN" sz="4000" dirty="0">
                <a:solidFill>
                  <a:schemeClr val="tx1">
                    <a:lumMod val="75000"/>
                    <a:lumOff val="25000"/>
                  </a:schemeClr>
                </a:solidFill>
                <a:latin typeface="Calibri" panose="020F0502020204030204" pitchFamily="34" charset="0"/>
                <a:cs typeface="Calibri" panose="020F0502020204030204" pitchFamily="34" charset="0"/>
              </a:rPr>
              <a:t>To improve UL coverage with SUL for these low price UEs, non-zero switch period needs to be introduced.</a:t>
            </a:r>
          </a:p>
          <a:p>
            <a:pPr>
              <a:lnSpc>
                <a:spcPct val="110000"/>
              </a:lnSpc>
            </a:pPr>
            <a:r>
              <a:rPr lang="en-US" altLang="zh-CN" dirty="0">
                <a:solidFill>
                  <a:schemeClr val="tx1">
                    <a:lumMod val="75000"/>
                    <a:lumOff val="25000"/>
                  </a:schemeClr>
                </a:solidFill>
                <a:latin typeface="Calibri" panose="020F0502020204030204" pitchFamily="34" charset="0"/>
                <a:cs typeface="Calibri" panose="020F0502020204030204" pitchFamily="34" charset="0"/>
              </a:rPr>
              <a:t>Objectives </a:t>
            </a:r>
          </a:p>
          <a:p>
            <a:pPr lvl="1">
              <a:lnSpc>
                <a:spcPct val="110000"/>
              </a:lnSpc>
            </a:pPr>
            <a:r>
              <a:rPr lang="en-US" altLang="zh-CN" sz="4000" dirty="0">
                <a:solidFill>
                  <a:schemeClr val="tx1">
                    <a:lumMod val="75000"/>
                    <a:lumOff val="25000"/>
                  </a:schemeClr>
                </a:solidFill>
                <a:latin typeface="Calibri" panose="020F0502020204030204" pitchFamily="34" charset="0"/>
                <a:cs typeface="Calibri" panose="020F0502020204030204" pitchFamily="34" charset="0"/>
              </a:rPr>
              <a:t>Introduce Tx switch period (35us, 140us, 210us) for SUL+NUL band combination in Rel-20.</a:t>
            </a:r>
          </a:p>
          <a:p>
            <a:pPr lvl="1">
              <a:lnSpc>
                <a:spcPct val="110000"/>
              </a:lnSpc>
            </a:pPr>
            <a:r>
              <a:rPr lang="en-US" altLang="zh-CN" sz="4000" dirty="0">
                <a:solidFill>
                  <a:schemeClr val="tx1">
                    <a:lumMod val="75000"/>
                    <a:lumOff val="25000"/>
                  </a:schemeClr>
                </a:solidFill>
                <a:latin typeface="Calibri" panose="020F0502020204030204" pitchFamily="34" charset="0"/>
                <a:cs typeface="Calibri" panose="020F0502020204030204" pitchFamily="34" charset="0"/>
              </a:rPr>
              <a:t>Study how to enable this feature in early releases, e.g. from R16.</a:t>
            </a:r>
            <a:endParaRPr lang="zh-CN" altLang="en-US" sz="4000" dirty="0">
              <a:solidFill>
                <a:schemeClr val="tx1">
                  <a:lumMod val="75000"/>
                  <a:lumOff val="25000"/>
                </a:schemeClr>
              </a:solidFill>
              <a:latin typeface="Calibri" panose="020F0502020204030204" pitchFamily="34" charset="0"/>
              <a:cs typeface="Calibri" panose="020F0502020204030204" pitchFamily="34" charset="0"/>
            </a:endParaRPr>
          </a:p>
        </p:txBody>
      </p:sp>
      <p:grpSp>
        <p:nvGrpSpPr>
          <p:cNvPr id="8" name="组合 7">
            <a:extLst>
              <a:ext uri="{FF2B5EF4-FFF2-40B4-BE49-F238E27FC236}">
                <a16:creationId xmlns:a16="http://schemas.microsoft.com/office/drawing/2014/main" id="{F1F9088A-D90A-4B50-932D-427AEB5DD8B1}"/>
              </a:ext>
            </a:extLst>
          </p:cNvPr>
          <p:cNvGrpSpPr/>
          <p:nvPr/>
        </p:nvGrpSpPr>
        <p:grpSpPr>
          <a:xfrm>
            <a:off x="16318847" y="3412685"/>
            <a:ext cx="5576330" cy="5755032"/>
            <a:chOff x="8261596" y="2185223"/>
            <a:chExt cx="2351235" cy="2387609"/>
          </a:xfrm>
        </p:grpSpPr>
        <p:sp>
          <p:nvSpPr>
            <p:cNvPr id="4" name="等腰三角形 3">
              <a:extLst>
                <a:ext uri="{FF2B5EF4-FFF2-40B4-BE49-F238E27FC236}">
                  <a16:creationId xmlns:a16="http://schemas.microsoft.com/office/drawing/2014/main" id="{1990F87E-5F85-404A-9917-EAD6DE2CC06C}"/>
                </a:ext>
              </a:extLst>
            </p:cNvPr>
            <p:cNvSpPr/>
            <p:nvPr/>
          </p:nvSpPr>
          <p:spPr>
            <a:xfrm rot="5400000">
              <a:off x="9603181" y="2613004"/>
              <a:ext cx="438726" cy="36483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dirty="0"/>
            </a:p>
          </p:txBody>
        </p:sp>
        <p:sp>
          <p:nvSpPr>
            <p:cNvPr id="5" name="等腰三角形 4">
              <a:extLst>
                <a:ext uri="{FF2B5EF4-FFF2-40B4-BE49-F238E27FC236}">
                  <a16:creationId xmlns:a16="http://schemas.microsoft.com/office/drawing/2014/main" id="{3C429C56-F9A9-4120-BFDC-5B048E254C42}"/>
                </a:ext>
              </a:extLst>
            </p:cNvPr>
            <p:cNvSpPr/>
            <p:nvPr/>
          </p:nvSpPr>
          <p:spPr>
            <a:xfrm rot="5400000">
              <a:off x="9603181" y="3839379"/>
              <a:ext cx="438726" cy="36483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p>
          </p:txBody>
        </p:sp>
        <p:cxnSp>
          <p:nvCxnSpPr>
            <p:cNvPr id="7" name="直接连接符 6">
              <a:extLst>
                <a:ext uri="{FF2B5EF4-FFF2-40B4-BE49-F238E27FC236}">
                  <a16:creationId xmlns:a16="http://schemas.microsoft.com/office/drawing/2014/main" id="{13F3674B-91CE-4B56-AB12-77C317304E0C}"/>
                </a:ext>
              </a:extLst>
            </p:cNvPr>
            <p:cNvCxnSpPr>
              <a:cxnSpLocks/>
              <a:endCxn id="4" idx="3"/>
            </p:cNvCxnSpPr>
            <p:nvPr/>
          </p:nvCxnSpPr>
          <p:spPr>
            <a:xfrm>
              <a:off x="8813471" y="2795422"/>
              <a:ext cx="82665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A9ABB2DA-642F-4E10-BA20-2029ACD380C2}"/>
                </a:ext>
              </a:extLst>
            </p:cNvPr>
            <p:cNvCxnSpPr>
              <a:cxnSpLocks/>
            </p:cNvCxnSpPr>
            <p:nvPr/>
          </p:nvCxnSpPr>
          <p:spPr>
            <a:xfrm>
              <a:off x="8813470" y="4021797"/>
              <a:ext cx="826655"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1" name="组合 20">
              <a:extLst>
                <a:ext uri="{FF2B5EF4-FFF2-40B4-BE49-F238E27FC236}">
                  <a16:creationId xmlns:a16="http://schemas.microsoft.com/office/drawing/2014/main" id="{0B033015-6530-4E39-B2D6-E1A0C8DD59B1}"/>
                </a:ext>
              </a:extLst>
            </p:cNvPr>
            <p:cNvGrpSpPr/>
            <p:nvPr/>
          </p:nvGrpSpPr>
          <p:grpSpPr>
            <a:xfrm>
              <a:off x="9926452" y="2423659"/>
              <a:ext cx="618837" cy="371763"/>
              <a:chOff x="5269345" y="3652985"/>
              <a:chExt cx="618837" cy="371763"/>
            </a:xfrm>
          </p:grpSpPr>
          <p:cxnSp>
            <p:nvCxnSpPr>
              <p:cNvPr id="10" name="直接连接符 9">
                <a:extLst>
                  <a:ext uri="{FF2B5EF4-FFF2-40B4-BE49-F238E27FC236}">
                    <a16:creationId xmlns:a16="http://schemas.microsoft.com/office/drawing/2014/main" id="{4334FE65-1558-4426-B5D4-E4106A925F9C}"/>
                  </a:ext>
                </a:extLst>
              </p:cNvPr>
              <p:cNvCxnSpPr>
                <a:cxnSpLocks/>
              </p:cNvCxnSpPr>
              <p:nvPr/>
            </p:nvCxnSpPr>
            <p:spPr>
              <a:xfrm>
                <a:off x="5269345" y="4024748"/>
                <a:ext cx="540328"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0" name="组合 19">
                <a:extLst>
                  <a:ext uri="{FF2B5EF4-FFF2-40B4-BE49-F238E27FC236}">
                    <a16:creationId xmlns:a16="http://schemas.microsoft.com/office/drawing/2014/main" id="{A83DC9A4-7AC0-4C6A-B707-D4AC0069E5F4}"/>
                  </a:ext>
                </a:extLst>
              </p:cNvPr>
              <p:cNvGrpSpPr/>
              <p:nvPr/>
            </p:nvGrpSpPr>
            <p:grpSpPr>
              <a:xfrm>
                <a:off x="5731164" y="3652985"/>
                <a:ext cx="157018" cy="371763"/>
                <a:chOff x="5731164" y="3652985"/>
                <a:chExt cx="157018" cy="371763"/>
              </a:xfrm>
            </p:grpSpPr>
            <p:cxnSp>
              <p:nvCxnSpPr>
                <p:cNvPr id="12" name="直接连接符 11">
                  <a:extLst>
                    <a:ext uri="{FF2B5EF4-FFF2-40B4-BE49-F238E27FC236}">
                      <a16:creationId xmlns:a16="http://schemas.microsoft.com/office/drawing/2014/main" id="{034150B5-BA2A-4126-9F42-E57394BF67A4}"/>
                    </a:ext>
                  </a:extLst>
                </p:cNvPr>
                <p:cNvCxnSpPr>
                  <a:cxnSpLocks/>
                </p:cNvCxnSpPr>
                <p:nvPr/>
              </p:nvCxnSpPr>
              <p:spPr>
                <a:xfrm flipV="1">
                  <a:off x="5809673" y="3652985"/>
                  <a:ext cx="0" cy="371763"/>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71F8DA4A-98B7-4E5C-82DC-61AB3F4D5C35}"/>
                    </a:ext>
                  </a:extLst>
                </p:cNvPr>
                <p:cNvCxnSpPr>
                  <a:cxnSpLocks/>
                </p:cNvCxnSpPr>
                <p:nvPr/>
              </p:nvCxnSpPr>
              <p:spPr>
                <a:xfrm flipH="1" flipV="1">
                  <a:off x="5731164" y="3722840"/>
                  <a:ext cx="78509" cy="105062"/>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D9CB6694-9F0A-48E9-A51D-5F148F069CD8}"/>
                    </a:ext>
                  </a:extLst>
                </p:cNvPr>
                <p:cNvCxnSpPr>
                  <a:cxnSpLocks/>
                </p:cNvCxnSpPr>
                <p:nvPr/>
              </p:nvCxnSpPr>
              <p:spPr>
                <a:xfrm flipV="1">
                  <a:off x="5809673" y="3722840"/>
                  <a:ext cx="78509" cy="105062"/>
                </a:xfrm>
                <a:prstGeom prst="line">
                  <a:avLst/>
                </a:prstGeom>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D5ACED45-22CB-4124-A7DA-76F469F230EE}"/>
                </a:ext>
              </a:extLst>
            </p:cNvPr>
            <p:cNvGrpSpPr/>
            <p:nvPr/>
          </p:nvGrpSpPr>
          <p:grpSpPr>
            <a:xfrm>
              <a:off x="9993994" y="3650034"/>
              <a:ext cx="618837" cy="371763"/>
              <a:chOff x="5269345" y="3652985"/>
              <a:chExt cx="618837" cy="371763"/>
            </a:xfrm>
          </p:grpSpPr>
          <p:cxnSp>
            <p:nvCxnSpPr>
              <p:cNvPr id="23" name="直接连接符 22">
                <a:extLst>
                  <a:ext uri="{FF2B5EF4-FFF2-40B4-BE49-F238E27FC236}">
                    <a16:creationId xmlns:a16="http://schemas.microsoft.com/office/drawing/2014/main" id="{7A928CCF-1E0A-40E1-93C3-AC2B3A2AD061}"/>
                  </a:ext>
                </a:extLst>
              </p:cNvPr>
              <p:cNvCxnSpPr>
                <a:cxnSpLocks/>
              </p:cNvCxnSpPr>
              <p:nvPr/>
            </p:nvCxnSpPr>
            <p:spPr>
              <a:xfrm>
                <a:off x="5269345" y="4024748"/>
                <a:ext cx="540328"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4" name="组合 23">
                <a:extLst>
                  <a:ext uri="{FF2B5EF4-FFF2-40B4-BE49-F238E27FC236}">
                    <a16:creationId xmlns:a16="http://schemas.microsoft.com/office/drawing/2014/main" id="{56DDAC80-F6CB-4A72-9E73-753F110E658B}"/>
                  </a:ext>
                </a:extLst>
              </p:cNvPr>
              <p:cNvGrpSpPr/>
              <p:nvPr/>
            </p:nvGrpSpPr>
            <p:grpSpPr>
              <a:xfrm>
                <a:off x="5731164" y="3652985"/>
                <a:ext cx="157018" cy="371763"/>
                <a:chOff x="5731164" y="3652985"/>
                <a:chExt cx="157018" cy="371763"/>
              </a:xfrm>
            </p:grpSpPr>
            <p:cxnSp>
              <p:nvCxnSpPr>
                <p:cNvPr id="25" name="直接连接符 24">
                  <a:extLst>
                    <a:ext uri="{FF2B5EF4-FFF2-40B4-BE49-F238E27FC236}">
                      <a16:creationId xmlns:a16="http://schemas.microsoft.com/office/drawing/2014/main" id="{803126A4-AA3B-4EE9-89BB-128B7F64C896}"/>
                    </a:ext>
                  </a:extLst>
                </p:cNvPr>
                <p:cNvCxnSpPr>
                  <a:cxnSpLocks/>
                </p:cNvCxnSpPr>
                <p:nvPr/>
              </p:nvCxnSpPr>
              <p:spPr>
                <a:xfrm flipV="1">
                  <a:off x="5809673" y="3652985"/>
                  <a:ext cx="0" cy="371763"/>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F9C57AA2-A7B7-44D3-9FCF-83D395F49418}"/>
                    </a:ext>
                  </a:extLst>
                </p:cNvPr>
                <p:cNvCxnSpPr>
                  <a:cxnSpLocks/>
                </p:cNvCxnSpPr>
                <p:nvPr/>
              </p:nvCxnSpPr>
              <p:spPr>
                <a:xfrm flipH="1" flipV="1">
                  <a:off x="5731164" y="3722840"/>
                  <a:ext cx="78509" cy="105062"/>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B155ECAD-63EC-4B7F-8E99-619F3D397858}"/>
                    </a:ext>
                  </a:extLst>
                </p:cNvPr>
                <p:cNvCxnSpPr>
                  <a:cxnSpLocks/>
                </p:cNvCxnSpPr>
                <p:nvPr/>
              </p:nvCxnSpPr>
              <p:spPr>
                <a:xfrm flipV="1">
                  <a:off x="5809673" y="3722840"/>
                  <a:ext cx="78509" cy="105062"/>
                </a:xfrm>
                <a:prstGeom prst="line">
                  <a:avLst/>
                </a:prstGeom>
              </p:spPr>
              <p:style>
                <a:lnRef idx="1">
                  <a:schemeClr val="accent1"/>
                </a:lnRef>
                <a:fillRef idx="0">
                  <a:schemeClr val="accent1"/>
                </a:fillRef>
                <a:effectRef idx="0">
                  <a:schemeClr val="accent1"/>
                </a:effectRef>
                <a:fontRef idx="minor">
                  <a:schemeClr val="tx1"/>
                </a:fontRef>
              </p:style>
            </p:cxnSp>
          </p:grpSp>
        </p:grpSp>
        <p:sp>
          <p:nvSpPr>
            <p:cNvPr id="28" name="矩形 27">
              <a:extLst>
                <a:ext uri="{FF2B5EF4-FFF2-40B4-BE49-F238E27FC236}">
                  <a16:creationId xmlns:a16="http://schemas.microsoft.com/office/drawing/2014/main" id="{C29E2FA8-00FC-400F-B7D5-4FDE34A0EE98}"/>
                </a:ext>
              </a:extLst>
            </p:cNvPr>
            <p:cNvSpPr/>
            <p:nvPr/>
          </p:nvSpPr>
          <p:spPr>
            <a:xfrm>
              <a:off x="8261596" y="3237738"/>
              <a:ext cx="826655" cy="37176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dirty="0"/>
                <a:t>DC power supply</a:t>
              </a:r>
              <a:endParaRPr lang="zh-CN" altLang="en-US" sz="6000" dirty="0"/>
            </a:p>
          </p:txBody>
        </p:sp>
        <p:cxnSp>
          <p:nvCxnSpPr>
            <p:cNvPr id="29" name="直接连接符 28">
              <a:extLst>
                <a:ext uri="{FF2B5EF4-FFF2-40B4-BE49-F238E27FC236}">
                  <a16:creationId xmlns:a16="http://schemas.microsoft.com/office/drawing/2014/main" id="{6C7C5A13-209A-4815-AAB4-43AD112CC53F}"/>
                </a:ext>
              </a:extLst>
            </p:cNvPr>
            <p:cNvCxnSpPr>
              <a:cxnSpLocks/>
            </p:cNvCxnSpPr>
            <p:nvPr/>
          </p:nvCxnSpPr>
          <p:spPr>
            <a:xfrm>
              <a:off x="9088251" y="3424777"/>
              <a:ext cx="43179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51D2CA7E-324D-454F-AFFD-36737C126362}"/>
                </a:ext>
              </a:extLst>
            </p:cNvPr>
            <p:cNvCxnSpPr>
              <a:cxnSpLocks/>
            </p:cNvCxnSpPr>
            <p:nvPr/>
          </p:nvCxnSpPr>
          <p:spPr>
            <a:xfrm flipV="1">
              <a:off x="9520047" y="3337665"/>
              <a:ext cx="120078" cy="87871"/>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87A1EA8F-87B7-48AF-AD10-191AE5BC8116}"/>
                </a:ext>
              </a:extLst>
            </p:cNvPr>
            <p:cNvCxnSpPr>
              <a:cxnSpLocks/>
            </p:cNvCxnSpPr>
            <p:nvPr/>
          </p:nvCxnSpPr>
          <p:spPr>
            <a:xfrm flipV="1">
              <a:off x="9580086" y="3231999"/>
              <a:ext cx="242458" cy="2277"/>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DEF253EE-4673-4776-84A8-DAED781B456C}"/>
                </a:ext>
              </a:extLst>
            </p:cNvPr>
            <p:cNvCxnSpPr>
              <a:cxnSpLocks/>
              <a:endCxn id="4" idx="5"/>
            </p:cNvCxnSpPr>
            <p:nvPr/>
          </p:nvCxnSpPr>
          <p:spPr>
            <a:xfrm flipV="1">
              <a:off x="9822544" y="2905104"/>
              <a:ext cx="0" cy="326896"/>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DC5CA394-BC19-46A4-96DF-4B9F75B492BB}"/>
                </a:ext>
              </a:extLst>
            </p:cNvPr>
            <p:cNvCxnSpPr>
              <a:cxnSpLocks/>
            </p:cNvCxnSpPr>
            <p:nvPr/>
          </p:nvCxnSpPr>
          <p:spPr>
            <a:xfrm flipV="1">
              <a:off x="9822544" y="3570377"/>
              <a:ext cx="0" cy="326896"/>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5845B6EB-804E-4367-88E9-8B68A9A24FF8}"/>
                </a:ext>
              </a:extLst>
            </p:cNvPr>
            <p:cNvCxnSpPr>
              <a:cxnSpLocks/>
            </p:cNvCxnSpPr>
            <p:nvPr/>
          </p:nvCxnSpPr>
          <p:spPr>
            <a:xfrm flipV="1">
              <a:off x="9580086" y="3559756"/>
              <a:ext cx="242458" cy="2277"/>
            </a:xfrm>
            <a:prstGeom prst="line">
              <a:avLst/>
            </a:prstGeom>
          </p:spPr>
          <p:style>
            <a:lnRef idx="1">
              <a:schemeClr val="accent1"/>
            </a:lnRef>
            <a:fillRef idx="0">
              <a:schemeClr val="accent1"/>
            </a:fillRef>
            <a:effectRef idx="0">
              <a:schemeClr val="accent1"/>
            </a:effectRef>
            <a:fontRef idx="minor">
              <a:schemeClr val="tx1"/>
            </a:fontRef>
          </p:style>
        </p:cxnSp>
        <p:sp>
          <p:nvSpPr>
            <p:cNvPr id="43" name="矩形 42">
              <a:extLst>
                <a:ext uri="{FF2B5EF4-FFF2-40B4-BE49-F238E27FC236}">
                  <a16:creationId xmlns:a16="http://schemas.microsoft.com/office/drawing/2014/main" id="{C9F1F067-D1FC-4C2F-A01B-5CF037ED2EFE}"/>
                </a:ext>
              </a:extLst>
            </p:cNvPr>
            <p:cNvSpPr/>
            <p:nvPr/>
          </p:nvSpPr>
          <p:spPr>
            <a:xfrm>
              <a:off x="9375419" y="2185223"/>
              <a:ext cx="888739" cy="421371"/>
            </a:xfrm>
            <a:prstGeom prst="rect">
              <a:avLst/>
            </a:prstGeom>
          </p:spPr>
          <p:txBody>
            <a:bodyPr wrap="square">
              <a:spAutoFit/>
            </a:bodyPr>
            <a:lstStyle/>
            <a:p>
              <a:r>
                <a:rPr lang="en-US" altLang="zh-CN" sz="2800" dirty="0">
                  <a:latin typeface="Calibri" panose="020F0502020204030204" pitchFamily="34" charset="0"/>
                  <a:cs typeface="Calibri" panose="020F0502020204030204" pitchFamily="34" charset="0"/>
                </a:rPr>
                <a:t>SUL band</a:t>
              </a:r>
              <a:r>
                <a:rPr lang="en-US" altLang="zh-CN" sz="6000" dirty="0"/>
                <a:t> </a:t>
              </a:r>
              <a:endParaRPr lang="zh-CN" altLang="en-US" sz="6000" dirty="0"/>
            </a:p>
          </p:txBody>
        </p:sp>
        <p:sp>
          <p:nvSpPr>
            <p:cNvPr id="44" name="矩形 43">
              <a:extLst>
                <a:ext uri="{FF2B5EF4-FFF2-40B4-BE49-F238E27FC236}">
                  <a16:creationId xmlns:a16="http://schemas.microsoft.com/office/drawing/2014/main" id="{EB987E7A-B626-4153-BA0E-82A7FABB489F}"/>
                </a:ext>
              </a:extLst>
            </p:cNvPr>
            <p:cNvSpPr/>
            <p:nvPr/>
          </p:nvSpPr>
          <p:spPr>
            <a:xfrm>
              <a:off x="9375419" y="4151461"/>
              <a:ext cx="1012847" cy="421371"/>
            </a:xfrm>
            <a:prstGeom prst="rect">
              <a:avLst/>
            </a:prstGeom>
          </p:spPr>
          <p:txBody>
            <a:bodyPr wrap="square">
              <a:spAutoFit/>
            </a:bodyPr>
            <a:lstStyle/>
            <a:p>
              <a:r>
                <a:rPr lang="en-US" altLang="zh-CN" sz="2800" dirty="0">
                  <a:latin typeface="Calibri" panose="020F0502020204030204" pitchFamily="34" charset="0"/>
                  <a:cs typeface="Calibri" panose="020F0502020204030204" pitchFamily="34" charset="0"/>
                </a:rPr>
                <a:t>NUL band</a:t>
              </a:r>
              <a:r>
                <a:rPr lang="en-US" altLang="zh-CN" sz="6000" dirty="0"/>
                <a:t> </a:t>
              </a:r>
              <a:endParaRPr lang="zh-CN" altLang="en-US" sz="6000" dirty="0"/>
            </a:p>
          </p:txBody>
        </p:sp>
      </p:grpSp>
      <p:pic>
        <p:nvPicPr>
          <p:cNvPr id="6" name="图片 5">
            <a:extLst>
              <a:ext uri="{FF2B5EF4-FFF2-40B4-BE49-F238E27FC236}">
                <a16:creationId xmlns:a16="http://schemas.microsoft.com/office/drawing/2014/main" id="{6312D854-F14F-4993-8D66-EFDA2B82DEB1}"/>
              </a:ext>
            </a:extLst>
          </p:cNvPr>
          <p:cNvPicPr>
            <a:picLocks noChangeAspect="1"/>
          </p:cNvPicPr>
          <p:nvPr/>
        </p:nvPicPr>
        <p:blipFill>
          <a:blip r:embed="rId2"/>
          <a:stretch>
            <a:fillRect/>
          </a:stretch>
        </p:blipFill>
        <p:spPr>
          <a:xfrm>
            <a:off x="15974139" y="9949968"/>
            <a:ext cx="6658650" cy="1184668"/>
          </a:xfrm>
          <a:prstGeom prst="rect">
            <a:avLst/>
          </a:prstGeom>
          <a:ln>
            <a:solidFill>
              <a:schemeClr val="tx1"/>
            </a:solidFill>
          </a:ln>
        </p:spPr>
      </p:pic>
    </p:spTree>
    <p:extLst>
      <p:ext uri="{BB962C8B-B14F-4D97-AF65-F5344CB8AC3E}">
        <p14:creationId xmlns:p14="http://schemas.microsoft.com/office/powerpoint/2010/main" val="17494799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CC90801-C5B2-453F-9A14-2BDA5FB722BB}"/>
              </a:ext>
            </a:extLst>
          </p:cNvPr>
          <p:cNvSpPr>
            <a:spLocks noGrp="1"/>
          </p:cNvSpPr>
          <p:nvPr>
            <p:ph type="title"/>
          </p:nvPr>
        </p:nvSpPr>
        <p:spPr>
          <a:xfrm>
            <a:off x="1676400" y="522531"/>
            <a:ext cx="21031200" cy="1509942"/>
          </a:xfrm>
        </p:spPr>
        <p:txBody>
          <a:bodyPr/>
          <a:lstStyle/>
          <a:p>
            <a:r>
              <a:rPr lang="en-US" altLang="zh-CN" sz="6000" dirty="0"/>
              <a:t>Flexible CBW</a:t>
            </a:r>
            <a:endParaRPr lang="zh-CN" altLang="en-US" sz="6000" dirty="0"/>
          </a:p>
        </p:txBody>
      </p:sp>
      <p:sp>
        <p:nvSpPr>
          <p:cNvPr id="3" name="内容占位符 2">
            <a:extLst>
              <a:ext uri="{FF2B5EF4-FFF2-40B4-BE49-F238E27FC236}">
                <a16:creationId xmlns:a16="http://schemas.microsoft.com/office/drawing/2014/main" id="{B3ECDB8C-0F69-442E-93E8-3F4DF05021BF}"/>
              </a:ext>
            </a:extLst>
          </p:cNvPr>
          <p:cNvSpPr>
            <a:spLocks noGrp="1"/>
          </p:cNvSpPr>
          <p:nvPr>
            <p:ph idx="1"/>
          </p:nvPr>
        </p:nvSpPr>
        <p:spPr>
          <a:xfrm>
            <a:off x="1233730" y="2386729"/>
            <a:ext cx="12937672" cy="10466624"/>
          </a:xfrm>
        </p:spPr>
        <p:txBody>
          <a:bodyPr>
            <a:normAutofit fontScale="77500" lnSpcReduction="20000"/>
          </a:bodyPr>
          <a:lstStyle/>
          <a:p>
            <a:pPr>
              <a:lnSpc>
                <a:spcPct val="120000"/>
              </a:lnSpc>
            </a:pPr>
            <a:r>
              <a:rPr lang="en-US" altLang="zh-CN" dirty="0">
                <a:solidFill>
                  <a:schemeClr val="tx1">
                    <a:lumMod val="75000"/>
                    <a:lumOff val="25000"/>
                  </a:schemeClr>
                </a:solidFill>
                <a:latin typeface="Calibri" panose="020F0502020204030204" pitchFamily="34" charset="0"/>
                <a:cs typeface="Calibri" panose="020F0502020204030204" pitchFamily="34" charset="0"/>
              </a:rPr>
              <a:t>Motivation</a:t>
            </a:r>
          </a:p>
          <a:p>
            <a:pPr lvl="1">
              <a:lnSpc>
                <a:spcPct val="120000"/>
              </a:lnSpc>
            </a:pPr>
            <a:r>
              <a:rPr lang="en-US" altLang="zh-CN" sz="4000" dirty="0">
                <a:solidFill>
                  <a:schemeClr val="tx1">
                    <a:lumMod val="75000"/>
                    <a:lumOff val="25000"/>
                  </a:schemeClr>
                </a:solidFill>
                <a:latin typeface="Calibri" panose="020F0502020204030204" pitchFamily="34" charset="0"/>
                <a:cs typeface="Calibri" panose="020F0502020204030204" pitchFamily="34" charset="0"/>
              </a:rPr>
              <a:t>Operators’ spectrum usually are not exactly the same as CBWs defined in RAN4</a:t>
            </a:r>
          </a:p>
          <a:p>
            <a:pPr lvl="1">
              <a:lnSpc>
                <a:spcPct val="120000"/>
              </a:lnSpc>
            </a:pPr>
            <a:r>
              <a:rPr lang="en-US" altLang="zh-CN" sz="4000" dirty="0">
                <a:solidFill>
                  <a:schemeClr val="tx1">
                    <a:lumMod val="75000"/>
                    <a:lumOff val="25000"/>
                  </a:schemeClr>
                </a:solidFill>
                <a:latin typeface="Calibri" panose="020F0502020204030204" pitchFamily="34" charset="0"/>
                <a:cs typeface="Calibri" panose="020F0502020204030204" pitchFamily="34" charset="0"/>
              </a:rPr>
              <a:t>In deployment, operators</a:t>
            </a:r>
          </a:p>
          <a:p>
            <a:pPr lvl="2">
              <a:lnSpc>
                <a:spcPct val="120000"/>
              </a:lnSpc>
            </a:pPr>
            <a:r>
              <a:rPr lang="en-US" altLang="zh-CN" sz="3200" dirty="0">
                <a:solidFill>
                  <a:schemeClr val="tx1">
                    <a:lumMod val="75000"/>
                    <a:lumOff val="25000"/>
                  </a:schemeClr>
                </a:solidFill>
                <a:latin typeface="Calibri" panose="020F0502020204030204" pitchFamily="34" charset="0"/>
                <a:cs typeface="Calibri" panose="020F0502020204030204" pitchFamily="34" charset="0"/>
              </a:rPr>
              <a:t>either use smaller CBW and waste spectrum, </a:t>
            </a:r>
          </a:p>
          <a:p>
            <a:pPr lvl="2">
              <a:lnSpc>
                <a:spcPct val="120000"/>
              </a:lnSpc>
            </a:pPr>
            <a:r>
              <a:rPr lang="en-US" altLang="zh-CN" sz="3200" dirty="0">
                <a:solidFill>
                  <a:schemeClr val="tx1">
                    <a:lumMod val="75000"/>
                    <a:lumOff val="25000"/>
                  </a:schemeClr>
                </a:solidFill>
                <a:latin typeface="Calibri" panose="020F0502020204030204" pitchFamily="34" charset="0"/>
                <a:cs typeface="Calibri" panose="020F0502020204030204" pitchFamily="34" charset="0"/>
              </a:rPr>
              <a:t>or use larger CBW but suffering interference, </a:t>
            </a:r>
          </a:p>
          <a:p>
            <a:pPr lvl="2">
              <a:lnSpc>
                <a:spcPct val="120000"/>
              </a:lnSpc>
            </a:pPr>
            <a:r>
              <a:rPr lang="en-US" altLang="zh-CN" sz="3200" dirty="0">
                <a:solidFill>
                  <a:schemeClr val="tx1">
                    <a:lumMod val="75000"/>
                    <a:lumOff val="25000"/>
                  </a:schemeClr>
                </a:solidFill>
                <a:latin typeface="Calibri" panose="020F0502020204030204" pitchFamily="34" charset="0"/>
                <a:cs typeface="Calibri" panose="020F0502020204030204" pitchFamily="34" charset="0"/>
              </a:rPr>
              <a:t>or use overlapping CA/CBW but it cannot be applied when the spectrum is not large enough (e.g. &lt;10MHz)</a:t>
            </a:r>
          </a:p>
          <a:p>
            <a:pPr lvl="1">
              <a:lnSpc>
                <a:spcPct val="120000"/>
              </a:lnSpc>
            </a:pPr>
            <a:r>
              <a:rPr lang="en-US" altLang="zh-CN" sz="4000" dirty="0">
                <a:solidFill>
                  <a:schemeClr val="tx1">
                    <a:lumMod val="75000"/>
                    <a:lumOff val="25000"/>
                  </a:schemeClr>
                </a:solidFill>
                <a:latin typeface="Calibri" panose="020F0502020204030204" pitchFamily="34" charset="0"/>
                <a:cs typeface="Calibri" panose="020F0502020204030204" pitchFamily="34" charset="0"/>
              </a:rPr>
              <a:t>New CBW is requested from time to time but with many controversial debates</a:t>
            </a:r>
          </a:p>
          <a:p>
            <a:pPr lvl="1">
              <a:lnSpc>
                <a:spcPct val="120000"/>
              </a:lnSpc>
            </a:pPr>
            <a:r>
              <a:rPr lang="en-US" altLang="zh-CN" sz="4000" dirty="0">
                <a:solidFill>
                  <a:schemeClr val="tx1">
                    <a:lumMod val="75000"/>
                    <a:lumOff val="25000"/>
                  </a:schemeClr>
                </a:solidFill>
                <a:latin typeface="Calibri" panose="020F0502020204030204" pitchFamily="34" charset="0"/>
                <a:cs typeface="Calibri" panose="020F0502020204030204" pitchFamily="34" charset="0"/>
              </a:rPr>
              <a:t>An alternative approach is to introduce flexible CBWs, i.e. </a:t>
            </a:r>
            <a:r>
              <a:rPr lang="en-US" altLang="zh-CN" sz="4000" b="1" dirty="0">
                <a:solidFill>
                  <a:srgbClr val="00B050"/>
                </a:solidFill>
                <a:latin typeface="Calibri" panose="020F0502020204030204" pitchFamily="34" charset="0"/>
                <a:cs typeface="Calibri" panose="020F0502020204030204" pitchFamily="34" charset="0"/>
              </a:rPr>
              <a:t>CBW is based on the spectrum that operators have in reality</a:t>
            </a:r>
            <a:r>
              <a:rPr lang="en-US" altLang="zh-CN" sz="4000" dirty="0">
                <a:solidFill>
                  <a:schemeClr val="tx1">
                    <a:lumMod val="75000"/>
                    <a:lumOff val="25000"/>
                  </a:schemeClr>
                </a:solidFill>
                <a:latin typeface="Calibri" panose="020F0502020204030204" pitchFamily="34" charset="0"/>
                <a:cs typeface="Calibri" panose="020F0502020204030204" pitchFamily="34" charset="0"/>
              </a:rPr>
              <a:t>. No waste of any spectrum.</a:t>
            </a:r>
          </a:p>
          <a:p>
            <a:pPr>
              <a:lnSpc>
                <a:spcPct val="120000"/>
              </a:lnSpc>
            </a:pPr>
            <a:r>
              <a:rPr lang="en-US" altLang="zh-CN" dirty="0">
                <a:solidFill>
                  <a:schemeClr val="tx1">
                    <a:lumMod val="75000"/>
                    <a:lumOff val="25000"/>
                  </a:schemeClr>
                </a:solidFill>
                <a:latin typeface="Calibri" panose="020F0502020204030204" pitchFamily="34" charset="0"/>
                <a:cs typeface="Calibri" panose="020F0502020204030204" pitchFamily="34" charset="0"/>
              </a:rPr>
              <a:t>Objectives </a:t>
            </a:r>
            <a:endParaRPr lang="en-US" altLang="zh-CN" sz="4000" dirty="0">
              <a:solidFill>
                <a:schemeClr val="tx1">
                  <a:lumMod val="75000"/>
                  <a:lumOff val="25000"/>
                </a:schemeClr>
              </a:solidFill>
              <a:latin typeface="Calibri" panose="020F0502020204030204" pitchFamily="34" charset="0"/>
              <a:cs typeface="Calibri" panose="020F0502020204030204" pitchFamily="34" charset="0"/>
            </a:endParaRPr>
          </a:p>
          <a:p>
            <a:pPr lvl="1">
              <a:lnSpc>
                <a:spcPct val="120000"/>
              </a:lnSpc>
            </a:pPr>
            <a:r>
              <a:rPr lang="en-US" altLang="zh-CN" sz="4000" dirty="0">
                <a:solidFill>
                  <a:schemeClr val="tx1">
                    <a:lumMod val="75000"/>
                    <a:lumOff val="25000"/>
                  </a:schemeClr>
                </a:solidFill>
                <a:latin typeface="Calibri" panose="020F0502020204030204" pitchFamily="34" charset="0"/>
                <a:cs typeface="Calibri" panose="020F0502020204030204" pitchFamily="34" charset="0"/>
              </a:rPr>
              <a:t>Study and specify guard bands and max transmission bandwidth for flexible CBWs in TN and NTN</a:t>
            </a:r>
          </a:p>
          <a:p>
            <a:pPr lvl="1">
              <a:lnSpc>
                <a:spcPct val="120000"/>
              </a:lnSpc>
            </a:pPr>
            <a:r>
              <a:rPr lang="en-US" altLang="zh-CN" sz="4000" dirty="0">
                <a:solidFill>
                  <a:schemeClr val="tx1">
                    <a:lumMod val="75000"/>
                    <a:lumOff val="25000"/>
                  </a:schemeClr>
                </a:solidFill>
                <a:latin typeface="Calibri" panose="020F0502020204030204" pitchFamily="34" charset="0"/>
                <a:cs typeface="Calibri" panose="020F0502020204030204" pitchFamily="34" charset="0"/>
              </a:rPr>
              <a:t>Investigate system parameter and RF requirement impacts, make necessary adjustment</a:t>
            </a:r>
            <a:endParaRPr lang="en-US" altLang="zh-CN" sz="3200" dirty="0">
              <a:solidFill>
                <a:schemeClr val="tx1">
                  <a:lumMod val="75000"/>
                  <a:lumOff val="25000"/>
                </a:schemeClr>
              </a:solidFill>
              <a:latin typeface="Calibri" panose="020F0502020204030204" pitchFamily="34" charset="0"/>
              <a:cs typeface="Calibri" panose="020F0502020204030204" pitchFamily="34" charset="0"/>
            </a:endParaRPr>
          </a:p>
          <a:p>
            <a:pPr lvl="1">
              <a:lnSpc>
                <a:spcPct val="120000"/>
              </a:lnSpc>
            </a:pPr>
            <a:r>
              <a:rPr lang="en-US" altLang="zh-CN" sz="4000" dirty="0">
                <a:solidFill>
                  <a:schemeClr val="tx1">
                    <a:lumMod val="75000"/>
                    <a:lumOff val="25000"/>
                  </a:schemeClr>
                </a:solidFill>
                <a:latin typeface="Calibri" panose="020F0502020204030204" pitchFamily="34" charset="0"/>
                <a:cs typeface="Calibri" panose="020F0502020204030204" pitchFamily="34" charset="0"/>
              </a:rPr>
              <a:t>Investigate the impacts to RAN1 and RAN2</a:t>
            </a:r>
          </a:p>
          <a:p>
            <a:pPr lvl="1">
              <a:lnSpc>
                <a:spcPct val="120000"/>
              </a:lnSpc>
            </a:pPr>
            <a:r>
              <a:rPr lang="en-US" altLang="zh-CN" sz="4000" dirty="0">
                <a:solidFill>
                  <a:schemeClr val="tx1">
                    <a:lumMod val="75000"/>
                    <a:lumOff val="25000"/>
                  </a:schemeClr>
                </a:solidFill>
                <a:latin typeface="Calibri" panose="020F0502020204030204" pitchFamily="34" charset="0"/>
                <a:cs typeface="Calibri" panose="020F0502020204030204" pitchFamily="34" charset="0"/>
              </a:rPr>
              <a:t>Make sure UE test burden is within a reasonable level, e.g. only test the already defined CBWs (3/5/7/10…)</a:t>
            </a:r>
          </a:p>
        </p:txBody>
      </p:sp>
      <p:graphicFrame>
        <p:nvGraphicFramePr>
          <p:cNvPr id="32" name="表格 31">
            <a:extLst>
              <a:ext uri="{FF2B5EF4-FFF2-40B4-BE49-F238E27FC236}">
                <a16:creationId xmlns:a16="http://schemas.microsoft.com/office/drawing/2014/main" id="{4CEE4403-A534-4862-98A3-B0CD78BFDAFC}"/>
              </a:ext>
            </a:extLst>
          </p:cNvPr>
          <p:cNvGraphicFramePr>
            <a:graphicFrameLocks noGrp="1"/>
          </p:cNvGraphicFramePr>
          <p:nvPr>
            <p:extLst>
              <p:ext uri="{D42A27DB-BD31-4B8C-83A1-F6EECF244321}">
                <p14:modId xmlns:p14="http://schemas.microsoft.com/office/powerpoint/2010/main" val="2786631182"/>
              </p:ext>
            </p:extLst>
          </p:nvPr>
        </p:nvGraphicFramePr>
        <p:xfrm>
          <a:off x="14767294" y="2834713"/>
          <a:ext cx="8694532" cy="4893138"/>
        </p:xfrm>
        <a:graphic>
          <a:graphicData uri="http://schemas.openxmlformats.org/drawingml/2006/table">
            <a:tbl>
              <a:tblPr firstRow="1" firstCol="1" bandRow="1">
                <a:tableStyleId>{5C22544A-7EE6-4342-B048-85BDC9FD1C3A}</a:tableStyleId>
              </a:tblPr>
              <a:tblGrid>
                <a:gridCol w="1707246">
                  <a:extLst>
                    <a:ext uri="{9D8B030D-6E8A-4147-A177-3AD203B41FA5}">
                      <a16:colId xmlns:a16="http://schemas.microsoft.com/office/drawing/2014/main" val="1109598941"/>
                    </a:ext>
                  </a:extLst>
                </a:gridCol>
                <a:gridCol w="4591248">
                  <a:extLst>
                    <a:ext uri="{9D8B030D-6E8A-4147-A177-3AD203B41FA5}">
                      <a16:colId xmlns:a16="http://schemas.microsoft.com/office/drawing/2014/main" val="466625589"/>
                    </a:ext>
                  </a:extLst>
                </a:gridCol>
                <a:gridCol w="2396038">
                  <a:extLst>
                    <a:ext uri="{9D8B030D-6E8A-4147-A177-3AD203B41FA5}">
                      <a16:colId xmlns:a16="http://schemas.microsoft.com/office/drawing/2014/main" val="3958662414"/>
                    </a:ext>
                  </a:extLst>
                </a:gridCol>
              </a:tblGrid>
              <a:tr h="731520">
                <a:tc>
                  <a:txBody>
                    <a:bodyPr/>
                    <a:lstStyle/>
                    <a:p>
                      <a:pPr algn="l">
                        <a:spcAft>
                          <a:spcPts val="0"/>
                        </a:spcAft>
                      </a:pPr>
                      <a:r>
                        <a:rPr lang="en-GB" sz="2400" dirty="0">
                          <a:effectLst/>
                          <a:latin typeface="Calibri" panose="020F0502020204030204" pitchFamily="34" charset="0"/>
                          <a:cs typeface="Calibri" panose="020F0502020204030204" pitchFamily="34" charset="0"/>
                        </a:rPr>
                        <a:t>Range of bandwidth</a:t>
                      </a:r>
                      <a:endParaRPr lang="zh-CN" sz="2400" dirty="0">
                        <a:effectLst/>
                        <a:latin typeface="Calibri" panose="020F0502020204030204" pitchFamily="34" charset="0"/>
                        <a:ea typeface="宋体" panose="02010600030101010101" pitchFamily="2" charset="-122"/>
                        <a:cs typeface="Calibri" panose="020F0502020204030204" pitchFamily="34" charset="0"/>
                      </a:endParaRPr>
                    </a:p>
                  </a:txBody>
                  <a:tcPr marL="47760" marR="47760" marT="0" marB="0" anchor="ctr">
                    <a:solidFill>
                      <a:schemeClr val="accent3">
                        <a:lumMod val="50000"/>
                      </a:schemeClr>
                    </a:solidFill>
                  </a:tcPr>
                </a:tc>
                <a:tc>
                  <a:txBody>
                    <a:bodyPr/>
                    <a:lstStyle/>
                    <a:p>
                      <a:pPr algn="l">
                        <a:spcAft>
                          <a:spcPts val="0"/>
                        </a:spcAft>
                      </a:pPr>
                      <a:r>
                        <a:rPr lang="en-GB" sz="2400" dirty="0">
                          <a:solidFill>
                            <a:schemeClr val="bg1"/>
                          </a:solidFill>
                          <a:effectLst/>
                          <a:latin typeface="Calibri" panose="020F0502020204030204" pitchFamily="34" charset="0"/>
                          <a:cs typeface="Calibri" panose="020F0502020204030204" pitchFamily="34" charset="0"/>
                        </a:rPr>
                        <a:t>Irregular spectrum hold by operators (MHz)</a:t>
                      </a:r>
                      <a:endParaRPr lang="zh-CN" sz="2400" dirty="0">
                        <a:solidFill>
                          <a:schemeClr val="bg1"/>
                        </a:solidFill>
                        <a:effectLst/>
                        <a:latin typeface="Calibri" panose="020F0502020204030204" pitchFamily="34" charset="0"/>
                        <a:ea typeface="宋体" panose="02010600030101010101" pitchFamily="2" charset="-122"/>
                        <a:cs typeface="Calibri" panose="020F0502020204030204" pitchFamily="34" charset="0"/>
                      </a:endParaRPr>
                    </a:p>
                  </a:txBody>
                  <a:tcPr marL="47760" marR="47760" marT="0" marB="0" anchor="ctr">
                    <a:solidFill>
                      <a:schemeClr val="accent3">
                        <a:lumMod val="50000"/>
                      </a:schemeClr>
                    </a:solidFill>
                  </a:tcPr>
                </a:tc>
                <a:tc>
                  <a:txBody>
                    <a:bodyPr/>
                    <a:lstStyle/>
                    <a:p>
                      <a:pPr algn="l">
                        <a:spcAft>
                          <a:spcPts val="0"/>
                        </a:spcAft>
                      </a:pPr>
                      <a:r>
                        <a:rPr lang="en-US" altLang="zh-CN" sz="2400" dirty="0">
                          <a:solidFill>
                            <a:schemeClr val="bg1"/>
                          </a:solidFill>
                          <a:effectLst/>
                          <a:latin typeface="Calibri" panose="020F0502020204030204" pitchFamily="34" charset="0"/>
                          <a:ea typeface="宋体" panose="02010600030101010101" pitchFamily="2" charset="-122"/>
                          <a:cs typeface="Calibri" panose="020F0502020204030204" pitchFamily="34" charset="0"/>
                        </a:rPr>
                        <a:t>Applicable 3GPP CBW</a:t>
                      </a:r>
                      <a:endParaRPr lang="zh-CN" sz="2400" dirty="0">
                        <a:solidFill>
                          <a:schemeClr val="bg1"/>
                        </a:solidFill>
                        <a:effectLst/>
                        <a:latin typeface="Calibri" panose="020F0502020204030204" pitchFamily="34" charset="0"/>
                        <a:ea typeface="宋体" panose="02010600030101010101" pitchFamily="2" charset="-122"/>
                        <a:cs typeface="Calibri" panose="020F0502020204030204" pitchFamily="34" charset="0"/>
                      </a:endParaRPr>
                    </a:p>
                  </a:txBody>
                  <a:tcPr marL="47760" marR="47760" marT="0" marB="0" anchor="ctr">
                    <a:solidFill>
                      <a:schemeClr val="accent3">
                        <a:lumMod val="50000"/>
                      </a:schemeClr>
                    </a:solidFill>
                  </a:tcPr>
                </a:tc>
                <a:extLst>
                  <a:ext uri="{0D108BD9-81ED-4DB2-BD59-A6C34878D82A}">
                    <a16:rowId xmlns:a16="http://schemas.microsoft.com/office/drawing/2014/main" val="238671976"/>
                  </a:ext>
                </a:extLst>
              </a:tr>
              <a:tr h="1463040">
                <a:tc>
                  <a:txBody>
                    <a:bodyPr/>
                    <a:lstStyle/>
                    <a:p>
                      <a:pPr algn="l">
                        <a:spcAft>
                          <a:spcPts val="0"/>
                        </a:spcAft>
                      </a:pPr>
                      <a:r>
                        <a:rPr lang="en-GB" sz="2400" dirty="0">
                          <a:effectLst/>
                          <a:latin typeface="Calibri" panose="020F0502020204030204" pitchFamily="34" charset="0"/>
                          <a:cs typeface="Calibri" panose="020F0502020204030204" pitchFamily="34" charset="0"/>
                        </a:rPr>
                        <a:t>&lt;5MHz</a:t>
                      </a:r>
                      <a:endParaRPr lang="zh-CN" sz="2400" dirty="0">
                        <a:effectLst/>
                        <a:latin typeface="Calibri" panose="020F0502020204030204" pitchFamily="34" charset="0"/>
                        <a:ea typeface="宋体" panose="02010600030101010101" pitchFamily="2" charset="-122"/>
                        <a:cs typeface="Calibri" panose="020F0502020204030204" pitchFamily="34" charset="0"/>
                      </a:endParaRPr>
                    </a:p>
                  </a:txBody>
                  <a:tcPr marL="47760" marR="47760" marT="0" marB="0">
                    <a:solidFill>
                      <a:schemeClr val="accent3">
                        <a:lumMod val="50000"/>
                      </a:schemeClr>
                    </a:solidFill>
                  </a:tcPr>
                </a:tc>
                <a:tc>
                  <a:txBody>
                    <a:bodyPr/>
                    <a:lstStyle/>
                    <a:p>
                      <a:pPr algn="l">
                        <a:spcAft>
                          <a:spcPts val="0"/>
                        </a:spcAft>
                      </a:pPr>
                      <a:r>
                        <a:rPr lang="en-GB" sz="2400" dirty="0">
                          <a:solidFill>
                            <a:schemeClr val="tx1"/>
                          </a:solidFill>
                          <a:effectLst/>
                          <a:latin typeface="Calibri" panose="020F0502020204030204" pitchFamily="34" charset="0"/>
                          <a:cs typeface="Calibri" panose="020F0502020204030204" pitchFamily="34" charset="0"/>
                        </a:rPr>
                        <a:t>1, </a:t>
                      </a:r>
                      <a:endParaRPr lang="zh-CN" sz="2400" dirty="0">
                        <a:solidFill>
                          <a:schemeClr val="tx1"/>
                        </a:solidFill>
                        <a:effectLst/>
                        <a:latin typeface="Calibri" panose="020F0502020204030204" pitchFamily="34" charset="0"/>
                        <a:cs typeface="Calibri" panose="020F0502020204030204" pitchFamily="34" charset="0"/>
                      </a:endParaRPr>
                    </a:p>
                    <a:p>
                      <a:pPr algn="l">
                        <a:spcAft>
                          <a:spcPts val="0"/>
                        </a:spcAft>
                      </a:pPr>
                      <a:r>
                        <a:rPr lang="en-GB" sz="2400" dirty="0">
                          <a:solidFill>
                            <a:schemeClr val="tx1"/>
                          </a:solidFill>
                          <a:effectLst/>
                          <a:latin typeface="Calibri" panose="020F0502020204030204" pitchFamily="34" charset="0"/>
                          <a:cs typeface="Calibri" panose="020F0502020204030204" pitchFamily="34" charset="0"/>
                        </a:rPr>
                        <a:t>2.4, 2.46, 2.49, 2.5, 2.51, 2.6, </a:t>
                      </a:r>
                      <a:endParaRPr lang="zh-CN" sz="2400" dirty="0">
                        <a:solidFill>
                          <a:schemeClr val="tx1"/>
                        </a:solidFill>
                        <a:effectLst/>
                        <a:latin typeface="Calibri" panose="020F0502020204030204" pitchFamily="34" charset="0"/>
                        <a:cs typeface="Calibri" panose="020F0502020204030204" pitchFamily="34" charset="0"/>
                      </a:endParaRPr>
                    </a:p>
                    <a:p>
                      <a:pPr algn="l">
                        <a:spcAft>
                          <a:spcPts val="0"/>
                        </a:spcAft>
                      </a:pPr>
                      <a:r>
                        <a:rPr lang="en-GB" sz="2400" dirty="0">
                          <a:solidFill>
                            <a:schemeClr val="tx1"/>
                          </a:solidFill>
                          <a:effectLst/>
                          <a:latin typeface="Calibri" panose="020F0502020204030204" pitchFamily="34" charset="0"/>
                          <a:cs typeface="Calibri" panose="020F0502020204030204" pitchFamily="34" charset="0"/>
                        </a:rPr>
                        <a:t>3.4, 3.69, 3.7, 3.75, 3.8, </a:t>
                      </a:r>
                      <a:endParaRPr lang="zh-CN" sz="2400" dirty="0">
                        <a:solidFill>
                          <a:schemeClr val="tx1"/>
                        </a:solidFill>
                        <a:effectLst/>
                        <a:latin typeface="Calibri" panose="020F0502020204030204" pitchFamily="34" charset="0"/>
                        <a:cs typeface="Calibri" panose="020F0502020204030204" pitchFamily="34" charset="0"/>
                      </a:endParaRPr>
                    </a:p>
                    <a:p>
                      <a:pPr algn="l">
                        <a:spcAft>
                          <a:spcPts val="0"/>
                        </a:spcAft>
                      </a:pPr>
                      <a:r>
                        <a:rPr lang="en-GB" sz="2400" dirty="0">
                          <a:solidFill>
                            <a:schemeClr val="tx1"/>
                          </a:solidFill>
                          <a:effectLst/>
                          <a:latin typeface="Calibri" panose="020F0502020204030204" pitchFamily="34" charset="0"/>
                          <a:cs typeface="Calibri" panose="020F0502020204030204" pitchFamily="34" charset="0"/>
                        </a:rPr>
                        <a:t>4, 4.2, 4.4, 4.6, 4.8, 4.9, 4.92</a:t>
                      </a:r>
                      <a:endParaRPr lang="zh-CN" sz="2400" dirty="0">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a:txBody>
                  <a:tcPr marL="47760" marR="47760" marT="0" marB="0"/>
                </a:tc>
                <a:tc>
                  <a:txBody>
                    <a:bodyPr/>
                    <a:lstStyle/>
                    <a:p>
                      <a:pPr marL="0" marR="0" lvl="0" indent="0" algn="l" defTabSz="825500" eaLnBrk="1" fontAlgn="auto" latinLnBrk="0" hangingPunct="1">
                        <a:lnSpc>
                          <a:spcPct val="100000"/>
                        </a:lnSpc>
                        <a:spcBef>
                          <a:spcPts val="0"/>
                        </a:spcBef>
                        <a:spcAft>
                          <a:spcPts val="0"/>
                        </a:spcAft>
                        <a:buClrTx/>
                        <a:buSzTx/>
                        <a:buFontTx/>
                        <a:buNone/>
                        <a:tabLst/>
                        <a:defRPr/>
                      </a:pPr>
                      <a:r>
                        <a:rPr lang="en-GB" altLang="zh-CN" sz="2400" dirty="0">
                          <a:effectLst/>
                          <a:latin typeface="Calibri" panose="020F0502020204030204" pitchFamily="34" charset="0"/>
                          <a:cs typeface="Calibri" panose="020F0502020204030204" pitchFamily="34" charset="0"/>
                        </a:rPr>
                        <a:t>No 3GPP CBW can be applied</a:t>
                      </a:r>
                      <a:endParaRPr lang="zh-CN" altLang="zh-CN" sz="2400" dirty="0">
                        <a:effectLst/>
                        <a:latin typeface="Calibri" panose="020F0502020204030204" pitchFamily="34" charset="0"/>
                        <a:ea typeface="宋体" panose="02010600030101010101" pitchFamily="2" charset="-122"/>
                        <a:cs typeface="Calibri" panose="020F0502020204030204" pitchFamily="34" charset="0"/>
                      </a:endParaRPr>
                    </a:p>
                    <a:p>
                      <a:pPr algn="l">
                        <a:spcAft>
                          <a:spcPts val="0"/>
                        </a:spcAft>
                      </a:pPr>
                      <a:endParaRPr lang="zh-CN" sz="2400" dirty="0">
                        <a:effectLst/>
                        <a:latin typeface="Calibri" panose="020F0502020204030204" pitchFamily="34" charset="0"/>
                        <a:ea typeface="宋体" panose="02010600030101010101" pitchFamily="2" charset="-122"/>
                        <a:cs typeface="Calibri" panose="020F0502020204030204" pitchFamily="34" charset="0"/>
                      </a:endParaRPr>
                    </a:p>
                  </a:txBody>
                  <a:tcPr marL="47760" marR="47760" marT="0" marB="0"/>
                </a:tc>
                <a:extLst>
                  <a:ext uri="{0D108BD9-81ED-4DB2-BD59-A6C34878D82A}">
                    <a16:rowId xmlns:a16="http://schemas.microsoft.com/office/drawing/2014/main" val="2752867521"/>
                  </a:ext>
                </a:extLst>
              </a:tr>
              <a:tr h="2194560">
                <a:tc>
                  <a:txBody>
                    <a:bodyPr/>
                    <a:lstStyle/>
                    <a:p>
                      <a:pPr algn="l">
                        <a:spcAft>
                          <a:spcPts val="0"/>
                        </a:spcAft>
                      </a:pPr>
                      <a:r>
                        <a:rPr lang="en-GB" sz="2400" dirty="0">
                          <a:effectLst/>
                          <a:latin typeface="Calibri" panose="020F0502020204030204" pitchFamily="34" charset="0"/>
                          <a:cs typeface="Calibri" panose="020F0502020204030204" pitchFamily="34" charset="0"/>
                        </a:rPr>
                        <a:t>[5MHz, 10MHz)</a:t>
                      </a:r>
                      <a:endParaRPr lang="zh-CN" sz="2400" dirty="0">
                        <a:effectLst/>
                        <a:latin typeface="Calibri" panose="020F0502020204030204" pitchFamily="34" charset="0"/>
                        <a:ea typeface="宋体" panose="02010600030101010101" pitchFamily="2" charset="-122"/>
                        <a:cs typeface="Calibri" panose="020F0502020204030204" pitchFamily="34" charset="0"/>
                      </a:endParaRPr>
                    </a:p>
                  </a:txBody>
                  <a:tcPr marL="47760" marR="47760" marT="0" marB="0">
                    <a:solidFill>
                      <a:schemeClr val="accent3">
                        <a:lumMod val="50000"/>
                      </a:schemeClr>
                    </a:solidFill>
                  </a:tcPr>
                </a:tc>
                <a:tc>
                  <a:txBody>
                    <a:bodyPr/>
                    <a:lstStyle/>
                    <a:p>
                      <a:pPr algn="l">
                        <a:spcAft>
                          <a:spcPts val="0"/>
                        </a:spcAft>
                      </a:pPr>
                      <a:r>
                        <a:rPr lang="en-GB" sz="2400" dirty="0">
                          <a:effectLst/>
                          <a:latin typeface="Calibri" panose="020F0502020204030204" pitchFamily="34" charset="0"/>
                          <a:cs typeface="Calibri" panose="020F0502020204030204" pitchFamily="34" charset="0"/>
                        </a:rPr>
                        <a:t>5.03, 5.2, 5.4, 5.5, 5.6, 5.8, </a:t>
                      </a:r>
                      <a:endParaRPr lang="zh-CN" sz="2400" dirty="0">
                        <a:effectLst/>
                        <a:latin typeface="Calibri" panose="020F0502020204030204" pitchFamily="34" charset="0"/>
                        <a:cs typeface="Calibri" panose="020F0502020204030204" pitchFamily="34" charset="0"/>
                      </a:endParaRPr>
                    </a:p>
                    <a:p>
                      <a:pPr algn="l">
                        <a:spcAft>
                          <a:spcPts val="0"/>
                        </a:spcAft>
                      </a:pPr>
                      <a:r>
                        <a:rPr lang="en-GB" sz="2400" dirty="0">
                          <a:effectLst/>
                          <a:latin typeface="Calibri" panose="020F0502020204030204" pitchFamily="34" charset="0"/>
                          <a:cs typeface="Calibri" panose="020F0502020204030204" pitchFamily="34" charset="0"/>
                        </a:rPr>
                        <a:t>6, 6.2, 6.25, 6.3, 6.4, 6.5, 6.6, 6.8, </a:t>
                      </a:r>
                      <a:endParaRPr lang="zh-CN" sz="2400" dirty="0">
                        <a:effectLst/>
                        <a:latin typeface="Calibri" panose="020F0502020204030204" pitchFamily="34" charset="0"/>
                        <a:cs typeface="Calibri" panose="020F0502020204030204" pitchFamily="34" charset="0"/>
                      </a:endParaRPr>
                    </a:p>
                    <a:p>
                      <a:pPr algn="l">
                        <a:spcAft>
                          <a:spcPts val="0"/>
                        </a:spcAft>
                      </a:pPr>
                      <a:r>
                        <a:rPr lang="en-GB" sz="2400" dirty="0">
                          <a:effectLst/>
                          <a:latin typeface="Calibri" panose="020F0502020204030204" pitchFamily="34" charset="0"/>
                          <a:cs typeface="Calibri" panose="020F0502020204030204" pitchFamily="34" charset="0"/>
                        </a:rPr>
                        <a:t>7, 7.2, 7.5, 7.6, 7.8, </a:t>
                      </a:r>
                      <a:endParaRPr lang="zh-CN" sz="2400" dirty="0">
                        <a:effectLst/>
                        <a:latin typeface="Calibri" panose="020F0502020204030204" pitchFamily="34" charset="0"/>
                        <a:cs typeface="Calibri" panose="020F0502020204030204" pitchFamily="34" charset="0"/>
                      </a:endParaRPr>
                    </a:p>
                    <a:p>
                      <a:pPr algn="l">
                        <a:spcAft>
                          <a:spcPts val="0"/>
                        </a:spcAft>
                      </a:pPr>
                      <a:r>
                        <a:rPr lang="en-GB" sz="2400" dirty="0">
                          <a:effectLst/>
                          <a:latin typeface="Calibri" panose="020F0502020204030204" pitchFamily="34" charset="0"/>
                          <a:cs typeface="Calibri" panose="020F0502020204030204" pitchFamily="34" charset="0"/>
                        </a:rPr>
                        <a:t>8, 8.2, 8.3, 8.4, 8.6, 8.8, </a:t>
                      </a:r>
                      <a:endParaRPr lang="zh-CN" sz="2400" dirty="0">
                        <a:effectLst/>
                        <a:latin typeface="Calibri" panose="020F0502020204030204" pitchFamily="34" charset="0"/>
                        <a:cs typeface="Calibri" panose="020F0502020204030204" pitchFamily="34" charset="0"/>
                      </a:endParaRPr>
                    </a:p>
                    <a:p>
                      <a:pPr algn="l">
                        <a:spcAft>
                          <a:spcPts val="0"/>
                        </a:spcAft>
                      </a:pPr>
                      <a:r>
                        <a:rPr lang="en-GB" sz="2400" dirty="0">
                          <a:effectLst/>
                          <a:latin typeface="Calibri" panose="020F0502020204030204" pitchFamily="34" charset="0"/>
                          <a:cs typeface="Calibri" panose="020F0502020204030204" pitchFamily="34" charset="0"/>
                        </a:rPr>
                        <a:t>9, 9.1, 9.2, 9.3, 9.34, 9.6, 9.7, 9.8, 9.9</a:t>
                      </a:r>
                      <a:endParaRPr lang="zh-CN" sz="2400" dirty="0">
                        <a:effectLst/>
                        <a:latin typeface="Calibri" panose="020F0502020204030204" pitchFamily="34" charset="0"/>
                        <a:ea typeface="宋体" panose="02010600030101010101" pitchFamily="2" charset="-122"/>
                        <a:cs typeface="Calibri" panose="020F0502020204030204" pitchFamily="34" charset="0"/>
                      </a:endParaRPr>
                    </a:p>
                  </a:txBody>
                  <a:tcPr marL="47760" marR="47760" marT="0" marB="0"/>
                </a:tc>
                <a:tc>
                  <a:txBody>
                    <a:bodyPr/>
                    <a:lstStyle/>
                    <a:p>
                      <a:pPr algn="l">
                        <a:spcAft>
                          <a:spcPts val="0"/>
                        </a:spcAft>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5MHz</a:t>
                      </a:r>
                    </a:p>
                    <a:p>
                      <a:pPr algn="l">
                        <a:spcAft>
                          <a:spcPts val="0"/>
                        </a:spcAft>
                      </a:pPr>
                      <a:r>
                        <a:rPr lang="en-US" altLang="zh-CN" sz="2400" b="1" dirty="0">
                          <a:solidFill>
                            <a:srgbClr val="FF0000"/>
                          </a:solidFill>
                          <a:effectLst/>
                          <a:latin typeface="Calibri" panose="020F0502020204030204" pitchFamily="34" charset="0"/>
                          <a:ea typeface="宋体" panose="02010600030101010101" pitchFamily="2" charset="-122"/>
                          <a:cs typeface="Calibri" panose="020F0502020204030204" pitchFamily="34" charset="0"/>
                        </a:rPr>
                        <a:t>(Many spectrums are wasted !)</a:t>
                      </a:r>
                      <a:endParaRPr lang="zh-CN" sz="2400" b="1" dirty="0">
                        <a:solidFill>
                          <a:srgbClr val="FF0000"/>
                        </a:solidFill>
                        <a:effectLst/>
                        <a:latin typeface="Calibri" panose="020F0502020204030204" pitchFamily="34" charset="0"/>
                        <a:ea typeface="宋体" panose="02010600030101010101" pitchFamily="2" charset="-122"/>
                        <a:cs typeface="Calibri" panose="020F0502020204030204" pitchFamily="34" charset="0"/>
                      </a:endParaRPr>
                    </a:p>
                  </a:txBody>
                  <a:tcPr marL="47760" marR="47760" marT="0" marB="0"/>
                </a:tc>
                <a:extLst>
                  <a:ext uri="{0D108BD9-81ED-4DB2-BD59-A6C34878D82A}">
                    <a16:rowId xmlns:a16="http://schemas.microsoft.com/office/drawing/2014/main" val="2390496731"/>
                  </a:ext>
                </a:extLst>
              </a:tr>
              <a:tr h="504018">
                <a:tc>
                  <a:txBody>
                    <a:bodyPr/>
                    <a:lstStyle/>
                    <a:p>
                      <a:pPr algn="l">
                        <a:spcAft>
                          <a:spcPts val="0"/>
                        </a:spcAft>
                      </a:pPr>
                      <a:r>
                        <a:rPr lang="en-US" altLang="zh-CN" sz="2800" dirty="0">
                          <a:effectLst/>
                          <a:latin typeface="Calibri" panose="020F0502020204030204" pitchFamily="34" charset="0"/>
                          <a:ea typeface="宋体" panose="02010600030101010101" pitchFamily="2" charset="-122"/>
                          <a:cs typeface="Calibri" panose="020F0502020204030204" pitchFamily="34" charset="0"/>
                        </a:rPr>
                        <a:t>…</a:t>
                      </a:r>
                      <a:endParaRPr lang="zh-CN" sz="2800" dirty="0">
                        <a:effectLst/>
                        <a:latin typeface="Calibri" panose="020F0502020204030204" pitchFamily="34" charset="0"/>
                        <a:ea typeface="宋体" panose="02010600030101010101" pitchFamily="2" charset="-122"/>
                        <a:cs typeface="Calibri" panose="020F0502020204030204" pitchFamily="34" charset="0"/>
                      </a:endParaRPr>
                    </a:p>
                  </a:txBody>
                  <a:tcPr marL="47760" marR="47760" marT="0" marB="0">
                    <a:solidFill>
                      <a:schemeClr val="accent3">
                        <a:lumMod val="50000"/>
                      </a:schemeClr>
                    </a:solidFill>
                  </a:tcPr>
                </a:tc>
                <a:tc>
                  <a:txBody>
                    <a:bodyPr/>
                    <a:lstStyle/>
                    <a:p>
                      <a:pPr algn="l">
                        <a:spcAft>
                          <a:spcPts val="0"/>
                        </a:spcAft>
                      </a:pPr>
                      <a:r>
                        <a:rPr lang="en-US" altLang="zh-CN" sz="2800" dirty="0">
                          <a:effectLst/>
                          <a:latin typeface="Calibri" panose="020F0502020204030204" pitchFamily="34" charset="0"/>
                          <a:ea typeface="宋体" panose="02010600030101010101" pitchFamily="2" charset="-122"/>
                          <a:cs typeface="Calibri" panose="020F0502020204030204" pitchFamily="34" charset="0"/>
                        </a:rPr>
                        <a:t>…</a:t>
                      </a:r>
                      <a:endParaRPr lang="zh-CN" sz="2800" dirty="0">
                        <a:effectLst/>
                        <a:latin typeface="Calibri" panose="020F0502020204030204" pitchFamily="34" charset="0"/>
                        <a:ea typeface="宋体" panose="02010600030101010101" pitchFamily="2" charset="-122"/>
                        <a:cs typeface="Calibri" panose="020F0502020204030204" pitchFamily="34" charset="0"/>
                      </a:endParaRPr>
                    </a:p>
                  </a:txBody>
                  <a:tcPr marL="47760" marR="47760" marT="0" marB="0"/>
                </a:tc>
                <a:tc>
                  <a:txBody>
                    <a:bodyPr/>
                    <a:lstStyle/>
                    <a:p>
                      <a:pPr algn="l">
                        <a:spcAft>
                          <a:spcPts val="0"/>
                        </a:spcAft>
                      </a:pPr>
                      <a:r>
                        <a:rPr lang="en-US" altLang="zh-CN" sz="2800" dirty="0">
                          <a:effectLst/>
                          <a:latin typeface="Calibri" panose="020F0502020204030204" pitchFamily="34" charset="0"/>
                          <a:ea typeface="宋体" panose="02010600030101010101" pitchFamily="2" charset="-122"/>
                          <a:cs typeface="Calibri" panose="020F0502020204030204" pitchFamily="34" charset="0"/>
                        </a:rPr>
                        <a:t>…</a:t>
                      </a:r>
                      <a:endParaRPr lang="zh-CN" sz="2800" dirty="0">
                        <a:effectLst/>
                        <a:latin typeface="Calibri" panose="020F0502020204030204" pitchFamily="34" charset="0"/>
                        <a:ea typeface="宋体" panose="02010600030101010101" pitchFamily="2" charset="-122"/>
                        <a:cs typeface="Calibri" panose="020F0502020204030204" pitchFamily="34" charset="0"/>
                      </a:endParaRPr>
                    </a:p>
                  </a:txBody>
                  <a:tcPr marL="47760" marR="47760" marT="0" marB="0"/>
                </a:tc>
                <a:extLst>
                  <a:ext uri="{0D108BD9-81ED-4DB2-BD59-A6C34878D82A}">
                    <a16:rowId xmlns:a16="http://schemas.microsoft.com/office/drawing/2014/main" val="4179480809"/>
                  </a:ext>
                </a:extLst>
              </a:tr>
            </a:tbl>
          </a:graphicData>
        </a:graphic>
      </p:graphicFrame>
      <p:grpSp>
        <p:nvGrpSpPr>
          <p:cNvPr id="34" name="组合 33">
            <a:extLst>
              <a:ext uri="{FF2B5EF4-FFF2-40B4-BE49-F238E27FC236}">
                <a16:creationId xmlns:a16="http://schemas.microsoft.com/office/drawing/2014/main" id="{A134258E-B39C-4120-A3A0-D4086FDB0D4B}"/>
              </a:ext>
            </a:extLst>
          </p:cNvPr>
          <p:cNvGrpSpPr/>
          <p:nvPr/>
        </p:nvGrpSpPr>
        <p:grpSpPr>
          <a:xfrm>
            <a:off x="15165640" y="8653761"/>
            <a:ext cx="7474589" cy="3904809"/>
            <a:chOff x="17332769" y="7473603"/>
            <a:chExt cx="6840882" cy="3554897"/>
          </a:xfrm>
        </p:grpSpPr>
        <p:sp>
          <p:nvSpPr>
            <p:cNvPr id="35" name="矩形 34">
              <a:extLst>
                <a:ext uri="{FF2B5EF4-FFF2-40B4-BE49-F238E27FC236}">
                  <a16:creationId xmlns:a16="http://schemas.microsoft.com/office/drawing/2014/main" id="{CE9940EC-BCA6-4CAA-A9EC-8D04881B75B7}"/>
                </a:ext>
              </a:extLst>
            </p:cNvPr>
            <p:cNvSpPr/>
            <p:nvPr/>
          </p:nvSpPr>
          <p:spPr>
            <a:xfrm>
              <a:off x="17444409" y="8080195"/>
              <a:ext cx="1400239" cy="740208"/>
            </a:xfrm>
            <a:prstGeom prst="rect">
              <a:avLst/>
            </a:prstGeom>
            <a:solidFill>
              <a:schemeClr val="accent3">
                <a:lumMod val="5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a:solidFill>
                    <a:srgbClr val="FFFFFF"/>
                  </a:solidFill>
                  <a:latin typeface="Helvetica Neue Medium"/>
                </a:rPr>
                <a:t>Min CBW</a:t>
              </a:r>
            </a:p>
          </p:txBody>
        </p:sp>
        <p:sp>
          <p:nvSpPr>
            <p:cNvPr id="36" name="矩形 35">
              <a:extLst>
                <a:ext uri="{FF2B5EF4-FFF2-40B4-BE49-F238E27FC236}">
                  <a16:creationId xmlns:a16="http://schemas.microsoft.com/office/drawing/2014/main" id="{F0E4562D-33A0-46E5-A3CC-46B48C1F2125}"/>
                </a:ext>
              </a:extLst>
            </p:cNvPr>
            <p:cNvSpPr/>
            <p:nvPr/>
          </p:nvSpPr>
          <p:spPr>
            <a:xfrm>
              <a:off x="17432931" y="9898395"/>
              <a:ext cx="6021047" cy="662555"/>
            </a:xfrm>
            <a:prstGeom prst="rect">
              <a:avLst/>
            </a:prstGeom>
            <a:solidFill>
              <a:schemeClr val="accent3">
                <a:lumMod val="5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a:solidFill>
                    <a:srgbClr val="FFFFFF"/>
                  </a:solidFill>
                  <a:latin typeface="Helvetica Neue Medium"/>
                </a:rPr>
                <a:t>Max CBW</a:t>
              </a:r>
            </a:p>
          </p:txBody>
        </p:sp>
        <p:cxnSp>
          <p:nvCxnSpPr>
            <p:cNvPr id="37" name="直接箭头连接符 36">
              <a:extLst>
                <a:ext uri="{FF2B5EF4-FFF2-40B4-BE49-F238E27FC236}">
                  <a16:creationId xmlns:a16="http://schemas.microsoft.com/office/drawing/2014/main" id="{74A8BD0B-0574-4989-A9CA-FD37CFF58ACA}"/>
                </a:ext>
              </a:extLst>
            </p:cNvPr>
            <p:cNvCxnSpPr>
              <a:cxnSpLocks/>
            </p:cNvCxnSpPr>
            <p:nvPr/>
          </p:nvCxnSpPr>
          <p:spPr>
            <a:xfrm>
              <a:off x="17332769" y="10560950"/>
              <a:ext cx="684088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直接箭头连接符 38">
              <a:extLst>
                <a:ext uri="{FF2B5EF4-FFF2-40B4-BE49-F238E27FC236}">
                  <a16:creationId xmlns:a16="http://schemas.microsoft.com/office/drawing/2014/main" id="{5E2E3122-C893-47E1-8848-6F52682A2DB1}"/>
                </a:ext>
              </a:extLst>
            </p:cNvPr>
            <p:cNvCxnSpPr>
              <a:cxnSpLocks/>
            </p:cNvCxnSpPr>
            <p:nvPr/>
          </p:nvCxnSpPr>
          <p:spPr>
            <a:xfrm flipV="1">
              <a:off x="17432933" y="7473603"/>
              <a:ext cx="11476" cy="324054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0" name="矩形 39">
              <a:extLst>
                <a:ext uri="{FF2B5EF4-FFF2-40B4-BE49-F238E27FC236}">
                  <a16:creationId xmlns:a16="http://schemas.microsoft.com/office/drawing/2014/main" id="{284D1796-0BD4-4E71-8976-490ECA049815}"/>
                </a:ext>
              </a:extLst>
            </p:cNvPr>
            <p:cNvSpPr/>
            <p:nvPr/>
          </p:nvSpPr>
          <p:spPr>
            <a:xfrm>
              <a:off x="23450336" y="10608205"/>
              <a:ext cx="691297" cy="420295"/>
            </a:xfrm>
            <a:prstGeom prst="rect">
              <a:avLst/>
            </a:prstGeom>
          </p:spPr>
          <p:txBody>
            <a:bodyPr wrap="none">
              <a:spAutoFit/>
            </a:bodyPr>
            <a:lstStyle/>
            <a:p>
              <a:r>
                <a:rPr lang="en-US" altLang="zh-CN" sz="2400" dirty="0">
                  <a:latin typeface="Calibri" panose="020F0502020204030204" pitchFamily="34" charset="0"/>
                  <a:cs typeface="Calibri" panose="020F0502020204030204" pitchFamily="34" charset="0"/>
                </a:rPr>
                <a:t>Freq</a:t>
              </a:r>
              <a:endParaRPr lang="zh-CN" altLang="en-US" sz="2400" dirty="0"/>
            </a:p>
          </p:txBody>
        </p:sp>
        <p:sp>
          <p:nvSpPr>
            <p:cNvPr id="45" name="矩形 44">
              <a:extLst>
                <a:ext uri="{FF2B5EF4-FFF2-40B4-BE49-F238E27FC236}">
                  <a16:creationId xmlns:a16="http://schemas.microsoft.com/office/drawing/2014/main" id="{B2DBDD1B-51AA-4A79-B3AD-50BB9535AE33}"/>
                </a:ext>
              </a:extLst>
            </p:cNvPr>
            <p:cNvSpPr/>
            <p:nvPr/>
          </p:nvSpPr>
          <p:spPr>
            <a:xfrm>
              <a:off x="17444409" y="8995124"/>
              <a:ext cx="3458494" cy="726649"/>
            </a:xfrm>
            <a:prstGeom prst="rect">
              <a:avLst/>
            </a:prstGeom>
            <a:solidFill>
              <a:srgbClr val="00B050"/>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a:solidFill>
                    <a:srgbClr val="FFFFFF"/>
                  </a:solidFill>
                  <a:latin typeface="Helvetica Neue Medium"/>
                </a:rPr>
                <a:t>Any CBW between min and max can be supported</a:t>
              </a:r>
              <a:endParaRPr lang="zh-CN" altLang="en-US" sz="2000" dirty="0">
                <a:solidFill>
                  <a:srgbClr val="FFFFFF"/>
                </a:solidFill>
                <a:latin typeface="Helvetica Neue Medium"/>
              </a:endParaRPr>
            </a:p>
          </p:txBody>
        </p:sp>
        <p:cxnSp>
          <p:nvCxnSpPr>
            <p:cNvPr id="46" name="直接箭头连接符 45">
              <a:extLst>
                <a:ext uri="{FF2B5EF4-FFF2-40B4-BE49-F238E27FC236}">
                  <a16:creationId xmlns:a16="http://schemas.microsoft.com/office/drawing/2014/main" id="{5989B5B4-D1C5-4E0B-9917-9F7460318CC1}"/>
                </a:ext>
              </a:extLst>
            </p:cNvPr>
            <p:cNvCxnSpPr>
              <a:cxnSpLocks/>
            </p:cNvCxnSpPr>
            <p:nvPr/>
          </p:nvCxnSpPr>
          <p:spPr>
            <a:xfrm>
              <a:off x="19464624" y="8342815"/>
              <a:ext cx="2964539" cy="120311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805105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CC90801-C5B2-453F-9A14-2BDA5FB722BB}"/>
              </a:ext>
            </a:extLst>
          </p:cNvPr>
          <p:cNvSpPr>
            <a:spLocks noGrp="1"/>
          </p:cNvSpPr>
          <p:nvPr>
            <p:ph type="title"/>
          </p:nvPr>
        </p:nvSpPr>
        <p:spPr>
          <a:xfrm>
            <a:off x="1676400" y="730251"/>
            <a:ext cx="21031200" cy="1563770"/>
          </a:xfrm>
        </p:spPr>
        <p:txBody>
          <a:bodyPr>
            <a:normAutofit/>
          </a:bodyPr>
          <a:lstStyle/>
          <a:p>
            <a:r>
              <a:rPr lang="en-US" altLang="zh-CN" sz="6000" dirty="0"/>
              <a:t>Band / band combination simplification</a:t>
            </a:r>
          </a:p>
        </p:txBody>
      </p:sp>
      <p:sp>
        <p:nvSpPr>
          <p:cNvPr id="38" name="内容占位符 2">
            <a:extLst>
              <a:ext uri="{FF2B5EF4-FFF2-40B4-BE49-F238E27FC236}">
                <a16:creationId xmlns:a16="http://schemas.microsoft.com/office/drawing/2014/main" id="{E835844B-E223-4210-AFDA-02F092E1F792}"/>
              </a:ext>
            </a:extLst>
          </p:cNvPr>
          <p:cNvSpPr>
            <a:spLocks noGrp="1"/>
          </p:cNvSpPr>
          <p:nvPr>
            <p:ph idx="1"/>
          </p:nvPr>
        </p:nvSpPr>
        <p:spPr>
          <a:xfrm>
            <a:off x="1676402" y="3109030"/>
            <a:ext cx="12218468" cy="8937702"/>
          </a:xfrm>
          <a:ln>
            <a:noFill/>
          </a:ln>
        </p:spPr>
        <p:txBody>
          <a:bodyPr>
            <a:normAutofit lnSpcReduction="10000"/>
          </a:bodyPr>
          <a:lstStyle/>
          <a:p>
            <a:pPr>
              <a:lnSpc>
                <a:spcPct val="100000"/>
              </a:lnSpc>
            </a:pPr>
            <a:r>
              <a:rPr lang="en-US" altLang="zh-CN" sz="4000" dirty="0">
                <a:solidFill>
                  <a:schemeClr val="tx1">
                    <a:lumMod val="75000"/>
                    <a:lumOff val="25000"/>
                  </a:schemeClr>
                </a:solidFill>
                <a:latin typeface="Calibri" panose="020F0502020204030204" pitchFamily="34" charset="0"/>
                <a:cs typeface="Calibri" panose="020F0502020204030204" pitchFamily="34" charset="0"/>
              </a:rPr>
              <a:t>Motivation</a:t>
            </a:r>
          </a:p>
          <a:p>
            <a:pPr lvl="1">
              <a:lnSpc>
                <a:spcPct val="100000"/>
              </a:lnSpc>
            </a:pPr>
            <a:r>
              <a:rPr lang="en-US" altLang="zh-CN" sz="3600" dirty="0">
                <a:solidFill>
                  <a:schemeClr val="tx1">
                    <a:lumMod val="75000"/>
                    <a:lumOff val="25000"/>
                  </a:schemeClr>
                </a:solidFill>
                <a:latin typeface="Calibri" panose="020F0502020204030204" pitchFamily="34" charset="0"/>
                <a:cs typeface="Calibri" panose="020F0502020204030204" pitchFamily="34" charset="0"/>
              </a:rPr>
              <a:t>NR has defined 70+ partially overlapping FR1 bands &amp; tens of thousands of CA/DC/EN-DC band combinations caused very high complexity and cost of the network and UE.</a:t>
            </a:r>
          </a:p>
          <a:p>
            <a:pPr lvl="1">
              <a:lnSpc>
                <a:spcPct val="100000"/>
              </a:lnSpc>
            </a:pPr>
            <a:r>
              <a:rPr lang="en-US" altLang="zh-CN" sz="3600" dirty="0">
                <a:solidFill>
                  <a:schemeClr val="tx1">
                    <a:lumMod val="75000"/>
                    <a:lumOff val="25000"/>
                  </a:schemeClr>
                </a:solidFill>
                <a:latin typeface="Calibri" panose="020F0502020204030204" pitchFamily="34" charset="0"/>
                <a:cs typeface="Calibri" panose="020F0502020204030204" pitchFamily="34" charset="0"/>
              </a:rPr>
              <a:t>This trend is unsustainable in the future.</a:t>
            </a:r>
          </a:p>
          <a:p>
            <a:pPr marL="914400" lvl="1" indent="0">
              <a:lnSpc>
                <a:spcPct val="100000"/>
              </a:lnSpc>
              <a:buNone/>
            </a:pPr>
            <a:endParaRPr lang="en-US" altLang="zh-CN" sz="3600" dirty="0">
              <a:solidFill>
                <a:schemeClr val="tx1">
                  <a:lumMod val="75000"/>
                  <a:lumOff val="25000"/>
                </a:schemeClr>
              </a:solidFill>
              <a:latin typeface="Calibri" panose="020F0502020204030204" pitchFamily="34" charset="0"/>
              <a:cs typeface="Calibri" panose="020F0502020204030204" pitchFamily="34" charset="0"/>
            </a:endParaRPr>
          </a:p>
          <a:p>
            <a:pPr>
              <a:lnSpc>
                <a:spcPct val="100000"/>
              </a:lnSpc>
            </a:pPr>
            <a:r>
              <a:rPr lang="en-US" altLang="zh-CN" sz="4400" dirty="0">
                <a:solidFill>
                  <a:schemeClr val="tx1">
                    <a:lumMod val="75000"/>
                    <a:lumOff val="25000"/>
                  </a:schemeClr>
                </a:solidFill>
                <a:latin typeface="Calibri" panose="020F0502020204030204" pitchFamily="34" charset="0"/>
                <a:cs typeface="Calibri" panose="020F0502020204030204" pitchFamily="34" charset="0"/>
              </a:rPr>
              <a:t>Objective</a:t>
            </a:r>
          </a:p>
          <a:p>
            <a:pPr lvl="1">
              <a:lnSpc>
                <a:spcPct val="100000"/>
              </a:lnSpc>
            </a:pPr>
            <a:r>
              <a:rPr lang="en-US" altLang="zh-CN" sz="3600" dirty="0">
                <a:solidFill>
                  <a:schemeClr val="tx1">
                    <a:lumMod val="75000"/>
                    <a:lumOff val="25000"/>
                  </a:schemeClr>
                </a:solidFill>
                <a:latin typeface="Calibri" panose="020F0502020204030204" pitchFamily="34" charset="0"/>
                <a:cs typeface="Calibri" panose="020F0502020204030204" pitchFamily="34" charset="0"/>
              </a:rPr>
              <a:t>Study the feasibility and how to </a:t>
            </a:r>
            <a:r>
              <a:rPr lang="en-US" altLang="zh-CN" sz="3600" b="1" dirty="0">
                <a:solidFill>
                  <a:srgbClr val="00B050"/>
                </a:solidFill>
                <a:latin typeface="Calibri" panose="020F0502020204030204" pitchFamily="34" charset="0"/>
                <a:cs typeface="Calibri" panose="020F0502020204030204" pitchFamily="34" charset="0"/>
              </a:rPr>
              <a:t>harmonize band definition for new spectrum</a:t>
            </a:r>
            <a:r>
              <a:rPr lang="en-US" altLang="zh-CN" sz="3600" dirty="0">
                <a:solidFill>
                  <a:schemeClr val="tx1">
                    <a:lumMod val="75000"/>
                    <a:lumOff val="25000"/>
                  </a:schemeClr>
                </a:solidFill>
                <a:latin typeface="Calibri" panose="020F0502020204030204" pitchFamily="34" charset="0"/>
                <a:cs typeface="Calibri" panose="020F0502020204030204" pitchFamily="34" charset="0"/>
              </a:rPr>
              <a:t> e.g. 6GHz, 7GHz and 8GHz</a:t>
            </a:r>
          </a:p>
          <a:p>
            <a:pPr lvl="1">
              <a:lnSpc>
                <a:spcPct val="100000"/>
              </a:lnSpc>
            </a:pPr>
            <a:r>
              <a:rPr lang="en-US" altLang="zh-CN" sz="3600" dirty="0">
                <a:solidFill>
                  <a:schemeClr val="tx1">
                    <a:lumMod val="75000"/>
                    <a:lumOff val="25000"/>
                  </a:schemeClr>
                </a:solidFill>
                <a:latin typeface="Calibri" panose="020F0502020204030204" pitchFamily="34" charset="0"/>
                <a:cs typeface="Calibri" panose="020F0502020204030204" pitchFamily="34" charset="0"/>
              </a:rPr>
              <a:t>Study the feasibility and how to </a:t>
            </a:r>
            <a:r>
              <a:rPr lang="en-US" altLang="zh-CN" sz="3600" b="1" dirty="0">
                <a:solidFill>
                  <a:srgbClr val="00B050"/>
                </a:solidFill>
                <a:latin typeface="Calibri" panose="020F0502020204030204" pitchFamily="34" charset="0"/>
                <a:cs typeface="Calibri" panose="020F0502020204030204" pitchFamily="34" charset="0"/>
              </a:rPr>
              <a:t>harmonize the re-farming spectrums</a:t>
            </a:r>
            <a:r>
              <a:rPr lang="en-US" altLang="zh-CN" sz="3600" dirty="0">
                <a:solidFill>
                  <a:schemeClr val="tx1">
                    <a:lumMod val="75000"/>
                    <a:lumOff val="25000"/>
                  </a:schemeClr>
                </a:solidFill>
                <a:latin typeface="Calibri" panose="020F0502020204030204" pitchFamily="34" charset="0"/>
                <a:cs typeface="Calibri" panose="020F0502020204030204" pitchFamily="34" charset="0"/>
              </a:rPr>
              <a:t> to form new large bands wherever feasible</a:t>
            </a:r>
          </a:p>
          <a:p>
            <a:pPr lvl="1">
              <a:lnSpc>
                <a:spcPct val="100000"/>
              </a:lnSpc>
            </a:pPr>
            <a:r>
              <a:rPr lang="en-US" altLang="zh-CN" sz="3600" dirty="0">
                <a:solidFill>
                  <a:schemeClr val="tx1">
                    <a:lumMod val="75000"/>
                    <a:lumOff val="25000"/>
                  </a:schemeClr>
                </a:solidFill>
                <a:latin typeface="Calibri" panose="020F0502020204030204" pitchFamily="34" charset="0"/>
                <a:cs typeface="Calibri" panose="020F0502020204030204" pitchFamily="34" charset="0"/>
              </a:rPr>
              <a:t>Study the feasibility of introducing </a:t>
            </a:r>
            <a:r>
              <a:rPr lang="en-US" altLang="zh-CN" sz="3600" b="1" dirty="0">
                <a:solidFill>
                  <a:srgbClr val="00B050"/>
                </a:solidFill>
                <a:latin typeface="Calibri" panose="020F0502020204030204" pitchFamily="34" charset="0"/>
                <a:cs typeface="Calibri" panose="020F0502020204030204" pitchFamily="34" charset="0"/>
              </a:rPr>
              <a:t>“band group” based band combinations</a:t>
            </a:r>
            <a:r>
              <a:rPr lang="en-US" altLang="zh-CN" sz="3600" dirty="0">
                <a:solidFill>
                  <a:schemeClr val="tx1">
                    <a:lumMod val="75000"/>
                    <a:lumOff val="25000"/>
                  </a:schemeClr>
                </a:solidFill>
                <a:latin typeface="Calibri" panose="020F0502020204030204" pitchFamily="34" charset="0"/>
                <a:cs typeface="Calibri" panose="020F0502020204030204" pitchFamily="34" charset="0"/>
              </a:rPr>
              <a:t>, e.g. Low band group + Mid/high band group</a:t>
            </a:r>
          </a:p>
        </p:txBody>
      </p:sp>
      <p:pic>
        <p:nvPicPr>
          <p:cNvPr id="4" name="图片 3">
            <a:extLst>
              <a:ext uri="{FF2B5EF4-FFF2-40B4-BE49-F238E27FC236}">
                <a16:creationId xmlns:a16="http://schemas.microsoft.com/office/drawing/2014/main" id="{AECC228F-C838-4FCB-8627-BFE74931C324}"/>
              </a:ext>
            </a:extLst>
          </p:cNvPr>
          <p:cNvPicPr>
            <a:picLocks noChangeAspect="1"/>
          </p:cNvPicPr>
          <p:nvPr/>
        </p:nvPicPr>
        <p:blipFill>
          <a:blip r:embed="rId2"/>
          <a:stretch>
            <a:fillRect/>
          </a:stretch>
        </p:blipFill>
        <p:spPr>
          <a:xfrm>
            <a:off x="14667443" y="3109030"/>
            <a:ext cx="8416494" cy="4444806"/>
          </a:xfrm>
          <a:prstGeom prst="rect">
            <a:avLst/>
          </a:prstGeom>
          <a:effectLst>
            <a:outerShdw blurRad="50800" dist="38100" dir="5400000" algn="t" rotWithShape="0">
              <a:prstClr val="black">
                <a:alpha val="40000"/>
              </a:prstClr>
            </a:outerShdw>
          </a:effectLst>
        </p:spPr>
      </p:pic>
      <p:sp>
        <p:nvSpPr>
          <p:cNvPr id="6" name="箭头: 右 5">
            <a:extLst>
              <a:ext uri="{FF2B5EF4-FFF2-40B4-BE49-F238E27FC236}">
                <a16:creationId xmlns:a16="http://schemas.microsoft.com/office/drawing/2014/main" id="{95357C3E-9A50-4B96-93C0-ED75310A6BF0}"/>
              </a:ext>
            </a:extLst>
          </p:cNvPr>
          <p:cNvSpPr/>
          <p:nvPr/>
        </p:nvSpPr>
        <p:spPr>
          <a:xfrm rot="5400000">
            <a:off x="21705255" y="8474101"/>
            <a:ext cx="1193412" cy="506800"/>
          </a:xfrm>
          <a:prstGeom prst="rightArrow">
            <a:avLst/>
          </a:prstGeom>
          <a:solidFill>
            <a:schemeClr val="accent3">
              <a:lumMod val="75000"/>
            </a:schemeClr>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noAutofit/>
          </a:bodyPr>
          <a:lstStyle/>
          <a:p>
            <a:pPr defTabSz="1651000"/>
            <a:endParaRPr lang="zh-CN" altLang="en-US" sz="6400" b="0">
              <a:solidFill>
                <a:srgbClr val="FFFFFF"/>
              </a:solidFill>
              <a:latin typeface="+mn-lt"/>
              <a:ea typeface="+mn-ea"/>
              <a:cs typeface="+mn-cs"/>
              <a:sym typeface="Helvetica Neue Medium"/>
            </a:endParaRPr>
          </a:p>
        </p:txBody>
      </p:sp>
      <p:sp>
        <p:nvSpPr>
          <p:cNvPr id="7" name="矩形 6">
            <a:extLst>
              <a:ext uri="{FF2B5EF4-FFF2-40B4-BE49-F238E27FC236}">
                <a16:creationId xmlns:a16="http://schemas.microsoft.com/office/drawing/2014/main" id="{68A8D69B-856A-4A81-95B7-D112B3A0C275}"/>
              </a:ext>
            </a:extLst>
          </p:cNvPr>
          <p:cNvSpPr/>
          <p:nvPr/>
        </p:nvSpPr>
        <p:spPr>
          <a:xfrm>
            <a:off x="16176205" y="7672303"/>
            <a:ext cx="5676362" cy="646331"/>
          </a:xfrm>
          <a:prstGeom prst="rect">
            <a:avLst/>
          </a:prstGeom>
        </p:spPr>
        <p:txBody>
          <a:bodyPr wrap="square">
            <a:spAutoFit/>
          </a:bodyPr>
          <a:lstStyle/>
          <a:p>
            <a:r>
              <a:rPr lang="en-US" altLang="zh-CN" sz="3600" b="0" dirty="0">
                <a:latin typeface="Calibri" panose="020F0502020204030204" pitchFamily="34" charset="0"/>
                <a:cs typeface="Calibri" panose="020F0502020204030204" pitchFamily="34" charset="0"/>
              </a:rPr>
              <a:t>Fragmented bands in NR</a:t>
            </a:r>
            <a:endParaRPr lang="zh-CN" altLang="en-US" sz="3600" b="0" dirty="0">
              <a:latin typeface="Calibri" panose="020F0502020204030204" pitchFamily="34" charset="0"/>
              <a:cs typeface="Calibri" panose="020F0502020204030204" pitchFamily="34" charset="0"/>
            </a:endParaRPr>
          </a:p>
        </p:txBody>
      </p:sp>
      <p:sp>
        <p:nvSpPr>
          <p:cNvPr id="8" name="矩形 7">
            <a:extLst>
              <a:ext uri="{FF2B5EF4-FFF2-40B4-BE49-F238E27FC236}">
                <a16:creationId xmlns:a16="http://schemas.microsoft.com/office/drawing/2014/main" id="{A772980E-4FA0-47D2-8516-2C214F6A77D2}"/>
              </a:ext>
            </a:extLst>
          </p:cNvPr>
          <p:cNvSpPr/>
          <p:nvPr/>
        </p:nvSpPr>
        <p:spPr>
          <a:xfrm>
            <a:off x="16274202" y="9180547"/>
            <a:ext cx="5676362" cy="646331"/>
          </a:xfrm>
          <a:prstGeom prst="rect">
            <a:avLst/>
          </a:prstGeom>
        </p:spPr>
        <p:txBody>
          <a:bodyPr wrap="square">
            <a:spAutoFit/>
          </a:bodyPr>
          <a:lstStyle/>
          <a:p>
            <a:r>
              <a:rPr lang="en-US" altLang="zh-CN" sz="3600" b="0" dirty="0">
                <a:latin typeface="Calibri" panose="020F0502020204030204" pitchFamily="34" charset="0"/>
                <a:cs typeface="Calibri" panose="020F0502020204030204" pitchFamily="34" charset="0"/>
              </a:rPr>
              <a:t>Harmonized bands</a:t>
            </a:r>
            <a:endParaRPr lang="zh-CN" altLang="en-US" sz="3600" b="0" dirty="0">
              <a:latin typeface="Calibri" panose="020F0502020204030204" pitchFamily="34" charset="0"/>
              <a:cs typeface="Calibri" panose="020F0502020204030204" pitchFamily="34" charset="0"/>
            </a:endParaRPr>
          </a:p>
        </p:txBody>
      </p:sp>
      <p:sp>
        <p:nvSpPr>
          <p:cNvPr id="3" name="矩形 2">
            <a:extLst>
              <a:ext uri="{FF2B5EF4-FFF2-40B4-BE49-F238E27FC236}">
                <a16:creationId xmlns:a16="http://schemas.microsoft.com/office/drawing/2014/main" id="{7193BAD2-2A21-4C0C-80C4-390AA301F948}"/>
              </a:ext>
            </a:extLst>
          </p:cNvPr>
          <p:cNvSpPr/>
          <p:nvPr/>
        </p:nvSpPr>
        <p:spPr>
          <a:xfrm>
            <a:off x="14684695" y="9993303"/>
            <a:ext cx="8361860" cy="984733"/>
          </a:xfrm>
          <a:prstGeom prst="rect">
            <a:avLst/>
          </a:prstGeom>
          <a:solidFill>
            <a:schemeClr val="accent3">
              <a:lumMod val="50000"/>
            </a:schemeClr>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pPr>
            <a:r>
              <a:rPr kumimoji="0" lang="en-US" altLang="zh-CN" sz="3200" b="0" i="0" u="none" strike="noStrike" cap="none" spc="0" normalizeH="0" baseline="0" dirty="0">
                <a:ln>
                  <a:noFill/>
                </a:ln>
                <a:solidFill>
                  <a:srgbClr val="FFFFFF"/>
                </a:solidFill>
                <a:effectLst/>
                <a:uFillTx/>
                <a:latin typeface="+mn-lt"/>
                <a:ea typeface="+mn-ea"/>
                <a:cs typeface="+mn-cs"/>
                <a:sym typeface="Helvetica Neue Medium"/>
              </a:rPr>
              <a:t>New band X (1.5-2GHz)</a:t>
            </a:r>
            <a:endParaRPr kumimoji="0" lang="zh-CN" altLang="en-US" sz="3200" b="0" i="0" u="none" strike="noStrike" cap="none" spc="0" normalizeH="0" baseline="0" dirty="0">
              <a:ln>
                <a:noFill/>
              </a:ln>
              <a:solidFill>
                <a:srgbClr val="FFFFFF"/>
              </a:solidFill>
              <a:effectLst/>
              <a:uFillTx/>
              <a:latin typeface="+mn-lt"/>
              <a:ea typeface="+mn-ea"/>
              <a:cs typeface="+mn-cs"/>
              <a:sym typeface="Helvetica Neue Medium"/>
            </a:endParaRPr>
          </a:p>
        </p:txBody>
      </p:sp>
      <p:cxnSp>
        <p:nvCxnSpPr>
          <p:cNvPr id="13" name="直接连接符 12">
            <a:extLst>
              <a:ext uri="{FF2B5EF4-FFF2-40B4-BE49-F238E27FC236}">
                <a16:creationId xmlns:a16="http://schemas.microsoft.com/office/drawing/2014/main" id="{FDE4CB20-428F-4DF2-A033-F9B9074F840D}"/>
              </a:ext>
            </a:extLst>
          </p:cNvPr>
          <p:cNvCxnSpPr>
            <a:cxnSpLocks/>
          </p:cNvCxnSpPr>
          <p:nvPr/>
        </p:nvCxnSpPr>
        <p:spPr>
          <a:xfrm>
            <a:off x="14684695" y="7672303"/>
            <a:ext cx="0" cy="4732482"/>
          </a:xfrm>
          <a:prstGeom prst="line">
            <a:avLst/>
          </a:prstGeom>
          <a:noFill/>
          <a:ln w="25400" cap="flat">
            <a:solidFill>
              <a:srgbClr val="000000"/>
            </a:solidFill>
            <a:prstDash val="solid"/>
            <a:miter lim="400000"/>
          </a:ln>
        </p:spPr>
        <p:style>
          <a:lnRef idx="0">
            <a:scrgbClr r="0" g="0" b="0"/>
          </a:lnRef>
          <a:fillRef idx="0">
            <a:scrgbClr r="0" g="0" b="0"/>
          </a:fillRef>
          <a:effectRef idx="0">
            <a:scrgbClr r="0" g="0" b="0"/>
          </a:effectRef>
          <a:fontRef idx="none"/>
        </p:style>
      </p:cxnSp>
      <p:cxnSp>
        <p:nvCxnSpPr>
          <p:cNvPr id="15" name="直接连接符 14">
            <a:extLst>
              <a:ext uri="{FF2B5EF4-FFF2-40B4-BE49-F238E27FC236}">
                <a16:creationId xmlns:a16="http://schemas.microsoft.com/office/drawing/2014/main" id="{311FF3DA-F2E8-4BAD-BF4D-0890768669DE}"/>
              </a:ext>
            </a:extLst>
          </p:cNvPr>
          <p:cNvCxnSpPr>
            <a:cxnSpLocks/>
          </p:cNvCxnSpPr>
          <p:nvPr/>
        </p:nvCxnSpPr>
        <p:spPr>
          <a:xfrm>
            <a:off x="23046555" y="7658706"/>
            <a:ext cx="37382" cy="4746079"/>
          </a:xfrm>
          <a:prstGeom prst="line">
            <a:avLst/>
          </a:prstGeom>
          <a:noFill/>
          <a:ln w="25400" cap="flat">
            <a:solidFill>
              <a:srgbClr val="000000"/>
            </a:solidFill>
            <a:prstDash val="solid"/>
            <a:miter lim="400000"/>
          </a:ln>
        </p:spPr>
        <p:style>
          <a:lnRef idx="0">
            <a:scrgbClr r="0" g="0" b="0"/>
          </a:lnRef>
          <a:fillRef idx="0">
            <a:scrgbClr r="0" g="0" b="0"/>
          </a:fillRef>
          <a:effectRef idx="0">
            <a:scrgbClr r="0" g="0" b="0"/>
          </a:effectRef>
          <a:fontRef idx="none"/>
        </p:style>
      </p:cxnSp>
      <p:sp>
        <p:nvSpPr>
          <p:cNvPr id="16" name="矩形 15">
            <a:extLst>
              <a:ext uri="{FF2B5EF4-FFF2-40B4-BE49-F238E27FC236}">
                <a16:creationId xmlns:a16="http://schemas.microsoft.com/office/drawing/2014/main" id="{16FB11E5-9AC0-4BF6-AE40-B64E0A6A6037}"/>
              </a:ext>
            </a:extLst>
          </p:cNvPr>
          <p:cNvSpPr/>
          <p:nvPr/>
        </p:nvSpPr>
        <p:spPr>
          <a:xfrm>
            <a:off x="14701948" y="11166869"/>
            <a:ext cx="4342295" cy="984733"/>
          </a:xfrm>
          <a:prstGeom prst="rect">
            <a:avLst/>
          </a:prstGeom>
          <a:solidFill>
            <a:srgbClr val="2DC84D"/>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noAutofit/>
          </a:bodyPr>
          <a:lstStyle/>
          <a:p>
            <a:r>
              <a:rPr lang="en-US" altLang="zh-CN" sz="2800" b="0" dirty="0">
                <a:solidFill>
                  <a:srgbClr val="FFFFFF"/>
                </a:solidFill>
                <a:sym typeface="Helvetica Neue Medium"/>
              </a:rPr>
              <a:t>New</a:t>
            </a:r>
            <a:r>
              <a:rPr kumimoji="0" lang="en-US" altLang="zh-CN" sz="2800" b="0" i="0" u="none" strike="noStrike" cap="none" spc="0" normalizeH="0" baseline="0" dirty="0">
                <a:ln>
                  <a:noFill/>
                </a:ln>
                <a:solidFill>
                  <a:srgbClr val="FFFFFF"/>
                </a:solidFill>
                <a:effectLst/>
                <a:uFillTx/>
                <a:latin typeface="+mn-lt"/>
                <a:ea typeface="+mn-ea"/>
                <a:cs typeface="+mn-cs"/>
                <a:sym typeface="Helvetica Neue Medium"/>
              </a:rPr>
              <a:t> band Y (1.5-1.8GHz)</a:t>
            </a:r>
            <a:endParaRPr kumimoji="0" lang="zh-CN" altLang="en-US" sz="28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17" name="矩形 16">
            <a:extLst>
              <a:ext uri="{FF2B5EF4-FFF2-40B4-BE49-F238E27FC236}">
                <a16:creationId xmlns:a16="http://schemas.microsoft.com/office/drawing/2014/main" id="{7F059BC1-D5F8-4EC2-B971-8F8FE7FBA180}"/>
              </a:ext>
            </a:extLst>
          </p:cNvPr>
          <p:cNvSpPr/>
          <p:nvPr/>
        </p:nvSpPr>
        <p:spPr>
          <a:xfrm>
            <a:off x="19026991" y="11166437"/>
            <a:ext cx="4019564" cy="984733"/>
          </a:xfrm>
          <a:prstGeom prst="rect">
            <a:avLst/>
          </a:prstGeom>
          <a:solidFill>
            <a:srgbClr val="009A46"/>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noAutofit/>
          </a:bodyPr>
          <a:lstStyle/>
          <a:p>
            <a:r>
              <a:rPr lang="en-US" altLang="zh-CN" sz="2800" b="0" dirty="0">
                <a:solidFill>
                  <a:srgbClr val="FFFFFF"/>
                </a:solidFill>
                <a:sym typeface="Helvetica Neue Medium"/>
              </a:rPr>
              <a:t>New</a:t>
            </a:r>
            <a:r>
              <a:rPr kumimoji="0" lang="en-US" altLang="zh-CN" sz="2800" b="0" i="0" u="none" strike="noStrike" cap="none" spc="0" normalizeH="0" baseline="0" dirty="0">
                <a:ln>
                  <a:noFill/>
                </a:ln>
                <a:solidFill>
                  <a:srgbClr val="FFFFFF"/>
                </a:solidFill>
                <a:effectLst/>
                <a:uFillTx/>
                <a:latin typeface="+mn-lt"/>
                <a:ea typeface="+mn-ea"/>
                <a:cs typeface="+mn-cs"/>
                <a:sym typeface="Helvetica Neue Medium"/>
              </a:rPr>
              <a:t> band Z (1.8-2GHz)</a:t>
            </a:r>
            <a:endParaRPr kumimoji="0" lang="zh-CN" altLang="en-US" sz="2800" b="0" i="0" u="none" strike="noStrike" cap="none" spc="0" normalizeH="0" baseline="0" dirty="0">
              <a:ln>
                <a:noFill/>
              </a:ln>
              <a:solidFill>
                <a:srgbClr val="FFFFFF"/>
              </a:solidFill>
              <a:effectLst/>
              <a:uFillTx/>
              <a:latin typeface="+mn-lt"/>
              <a:ea typeface="+mn-ea"/>
              <a:cs typeface="+mn-cs"/>
              <a:sym typeface="Helvetica Neue Medium"/>
            </a:endParaRPr>
          </a:p>
        </p:txBody>
      </p:sp>
    </p:spTree>
    <p:extLst>
      <p:ext uri="{BB962C8B-B14F-4D97-AF65-F5344CB8AC3E}">
        <p14:creationId xmlns:p14="http://schemas.microsoft.com/office/powerpoint/2010/main" val="1140691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FEE6535-D506-4CCE-A57D-55C60EFE9455}"/>
              </a:ext>
            </a:extLst>
          </p:cNvPr>
          <p:cNvSpPr>
            <a:spLocks noGrp="1"/>
          </p:cNvSpPr>
          <p:nvPr>
            <p:ph type="title"/>
          </p:nvPr>
        </p:nvSpPr>
        <p:spPr>
          <a:xfrm>
            <a:off x="1483743" y="627526"/>
            <a:ext cx="22134537" cy="1789103"/>
          </a:xfrm>
        </p:spPr>
        <p:txBody>
          <a:bodyPr/>
          <a:lstStyle/>
          <a:p>
            <a:r>
              <a:rPr lang="en-US" altLang="zh-CN" sz="6000" dirty="0"/>
              <a:t>RedCap UE supporting RLM/BFD relaxation</a:t>
            </a:r>
            <a:endParaRPr lang="zh-CN" altLang="en-US" sz="6000" dirty="0"/>
          </a:p>
        </p:txBody>
      </p:sp>
      <p:sp>
        <p:nvSpPr>
          <p:cNvPr id="3" name="内容占位符 2">
            <a:extLst>
              <a:ext uri="{FF2B5EF4-FFF2-40B4-BE49-F238E27FC236}">
                <a16:creationId xmlns:a16="http://schemas.microsoft.com/office/drawing/2014/main" id="{BD37319F-2D00-48E1-AAB3-8F3EC277B8CF}"/>
              </a:ext>
            </a:extLst>
          </p:cNvPr>
          <p:cNvSpPr>
            <a:spLocks noGrp="1"/>
          </p:cNvSpPr>
          <p:nvPr>
            <p:ph idx="1"/>
          </p:nvPr>
        </p:nvSpPr>
        <p:spPr>
          <a:xfrm>
            <a:off x="1690777" y="3019245"/>
            <a:ext cx="20668891" cy="9296580"/>
          </a:xfrm>
        </p:spPr>
        <p:txBody>
          <a:bodyPr/>
          <a:lstStyle/>
          <a:p>
            <a:pPr>
              <a:lnSpc>
                <a:spcPct val="110000"/>
              </a:lnSpc>
            </a:pPr>
            <a:r>
              <a:rPr lang="en-US" altLang="zh-CN" dirty="0">
                <a:latin typeface="Calibri" panose="020F0502020204030204" pitchFamily="34" charset="0"/>
                <a:cs typeface="Calibri" panose="020F0502020204030204" pitchFamily="34" charset="0"/>
              </a:rPr>
              <a:t>Motivation</a:t>
            </a:r>
          </a:p>
          <a:p>
            <a:pPr lvl="1">
              <a:lnSpc>
                <a:spcPct val="110000"/>
              </a:lnSpc>
            </a:pPr>
            <a:r>
              <a:rPr lang="en-US" altLang="zh-CN" sz="4000" dirty="0">
                <a:latin typeface="Calibri" panose="020F0502020204030204" pitchFamily="34" charset="0"/>
                <a:cs typeface="Calibri" panose="020F0502020204030204" pitchFamily="34" charset="0"/>
              </a:rPr>
              <a:t>The RLM/BFD relaxation has been defined as one of the power saving approaches for NR normal UE in R17.</a:t>
            </a:r>
          </a:p>
          <a:p>
            <a:pPr lvl="1">
              <a:lnSpc>
                <a:spcPct val="110000"/>
              </a:lnSpc>
            </a:pPr>
            <a:r>
              <a:rPr lang="en-US" altLang="zh-CN" sz="4000" dirty="0">
                <a:latin typeface="Calibri" panose="020F0502020204030204" pitchFamily="34" charset="0"/>
                <a:cs typeface="Calibri" panose="020F0502020204030204" pitchFamily="34" charset="0"/>
              </a:rPr>
              <a:t>These features actually are also very useful for Redcap UE to further reduce the power consumption with the consideration of, e.g., CSI-RS and SSB based, 1Rx and 2Rx.</a:t>
            </a:r>
          </a:p>
          <a:p>
            <a:pPr>
              <a:lnSpc>
                <a:spcPct val="110000"/>
              </a:lnSpc>
            </a:pPr>
            <a:r>
              <a:rPr lang="en-US" altLang="zh-CN" dirty="0">
                <a:latin typeface="Calibri" panose="020F0502020204030204" pitchFamily="34" charset="0"/>
                <a:cs typeface="Calibri" panose="020F0502020204030204" pitchFamily="34" charset="0"/>
              </a:rPr>
              <a:t>Objectives </a:t>
            </a:r>
            <a:endParaRPr lang="en-US" altLang="zh-CN" sz="4000" dirty="0">
              <a:latin typeface="Calibri" panose="020F0502020204030204" pitchFamily="34" charset="0"/>
              <a:cs typeface="Calibri" panose="020F0502020204030204" pitchFamily="34" charset="0"/>
            </a:endParaRPr>
          </a:p>
          <a:p>
            <a:pPr lvl="1">
              <a:lnSpc>
                <a:spcPct val="110000"/>
              </a:lnSpc>
            </a:pPr>
            <a:r>
              <a:rPr lang="en-US" altLang="zh-CN" sz="4000" dirty="0">
                <a:latin typeface="Calibri" panose="020F0502020204030204" pitchFamily="34" charset="0"/>
                <a:cs typeface="Calibri" panose="020F0502020204030204" pitchFamily="34" charset="0"/>
              </a:rPr>
              <a:t>Specify RRM</a:t>
            </a:r>
            <a:r>
              <a:rPr lang="zh-CN" altLang="en-US" sz="4000" dirty="0">
                <a:latin typeface="Calibri" panose="020F0502020204030204" pitchFamily="34" charset="0"/>
                <a:cs typeface="Calibri" panose="020F0502020204030204" pitchFamily="34" charset="0"/>
              </a:rPr>
              <a:t> </a:t>
            </a:r>
            <a:r>
              <a:rPr lang="en-US" altLang="zh-CN" sz="4000" dirty="0">
                <a:latin typeface="Calibri" panose="020F0502020204030204" pitchFamily="34" charset="0"/>
                <a:cs typeface="Calibri" panose="020F0502020204030204" pitchFamily="34" charset="0"/>
              </a:rPr>
              <a:t>requirements for</a:t>
            </a:r>
            <a:r>
              <a:rPr lang="zh-CN" altLang="en-US" sz="4000" dirty="0">
                <a:latin typeface="Calibri" panose="020F0502020204030204" pitchFamily="34" charset="0"/>
                <a:cs typeface="Calibri" panose="020F0502020204030204" pitchFamily="34" charset="0"/>
              </a:rPr>
              <a:t> </a:t>
            </a:r>
            <a:r>
              <a:rPr lang="en-US" altLang="zh-CN" sz="4000" dirty="0">
                <a:latin typeface="Calibri" panose="020F0502020204030204" pitchFamily="34" charset="0"/>
                <a:cs typeface="Calibri" panose="020F0502020204030204" pitchFamily="34" charset="0"/>
              </a:rPr>
              <a:t>Redcap UE to support RLM/BFD relaxation</a:t>
            </a:r>
          </a:p>
          <a:p>
            <a:pPr lvl="2">
              <a:lnSpc>
                <a:spcPct val="110000"/>
              </a:lnSpc>
            </a:pPr>
            <a:r>
              <a:rPr lang="en-US" altLang="zh-CN" sz="3600" dirty="0">
                <a:latin typeface="Calibri" panose="020F0502020204030204" pitchFamily="34" charset="0"/>
                <a:cs typeface="Calibri" panose="020F0502020204030204" pitchFamily="34" charset="0"/>
              </a:rPr>
              <a:t>Consider CSI-RS based and SSB based relaxation</a:t>
            </a:r>
          </a:p>
          <a:p>
            <a:pPr lvl="2">
              <a:lnSpc>
                <a:spcPct val="110000"/>
              </a:lnSpc>
            </a:pPr>
            <a:r>
              <a:rPr lang="en-US" altLang="zh-CN" sz="3600" dirty="0">
                <a:latin typeface="Calibri" panose="020F0502020204030204" pitchFamily="34" charset="0"/>
                <a:cs typeface="Calibri" panose="020F0502020204030204" pitchFamily="34" charset="0"/>
              </a:rPr>
              <a:t>Consider both 1Rx and 2Rx</a:t>
            </a:r>
          </a:p>
          <a:p>
            <a:endParaRPr lang="zh-CN" altLang="en-US" dirty="0"/>
          </a:p>
        </p:txBody>
      </p:sp>
    </p:spTree>
    <p:extLst>
      <p:ext uri="{BB962C8B-B14F-4D97-AF65-F5344CB8AC3E}">
        <p14:creationId xmlns:p14="http://schemas.microsoft.com/office/powerpoint/2010/main" val="15495314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FEE6535-D506-4CCE-A57D-55C60EFE9455}"/>
              </a:ext>
            </a:extLst>
          </p:cNvPr>
          <p:cNvSpPr>
            <a:spLocks noGrp="1"/>
          </p:cNvSpPr>
          <p:nvPr>
            <p:ph type="title"/>
          </p:nvPr>
        </p:nvSpPr>
        <p:spPr>
          <a:xfrm>
            <a:off x="1483743" y="627526"/>
            <a:ext cx="22134537" cy="1789103"/>
          </a:xfrm>
        </p:spPr>
        <p:txBody>
          <a:bodyPr/>
          <a:lstStyle/>
          <a:p>
            <a:r>
              <a:rPr lang="en-US" altLang="zh-CN" sz="6000" dirty="0"/>
              <a:t>Enhanced RRM requirements for NES</a:t>
            </a:r>
            <a:endParaRPr lang="zh-CN" altLang="en-US" sz="6000" dirty="0"/>
          </a:p>
        </p:txBody>
      </p:sp>
      <p:sp>
        <p:nvSpPr>
          <p:cNvPr id="3" name="内容占位符 2">
            <a:extLst>
              <a:ext uri="{FF2B5EF4-FFF2-40B4-BE49-F238E27FC236}">
                <a16:creationId xmlns:a16="http://schemas.microsoft.com/office/drawing/2014/main" id="{BD37319F-2D00-48E1-AAB3-8F3EC277B8CF}"/>
              </a:ext>
            </a:extLst>
          </p:cNvPr>
          <p:cNvSpPr>
            <a:spLocks noGrp="1"/>
          </p:cNvSpPr>
          <p:nvPr>
            <p:ph idx="1"/>
          </p:nvPr>
        </p:nvSpPr>
        <p:spPr>
          <a:xfrm>
            <a:off x="1207698" y="3019244"/>
            <a:ext cx="14123927" cy="9575317"/>
          </a:xfrm>
        </p:spPr>
        <p:txBody>
          <a:bodyPr>
            <a:normAutofit fontScale="92500" lnSpcReduction="10000"/>
          </a:bodyPr>
          <a:lstStyle/>
          <a:p>
            <a:pPr lvl="0">
              <a:lnSpc>
                <a:spcPct val="110000"/>
              </a:lnSpc>
            </a:pPr>
            <a:r>
              <a:rPr lang="en-US" altLang="zh-CN" sz="4000" dirty="0">
                <a:latin typeface="Calibri" panose="020F0502020204030204" pitchFamily="34" charset="0"/>
                <a:cs typeface="Calibri" panose="020F0502020204030204" pitchFamily="34" charset="0"/>
              </a:rPr>
              <a:t>Motivation</a:t>
            </a:r>
          </a:p>
          <a:p>
            <a:pPr lvl="1">
              <a:lnSpc>
                <a:spcPct val="110000"/>
              </a:lnSpc>
            </a:pPr>
            <a:r>
              <a:rPr lang="en-US" altLang="zh-CN" sz="3600" dirty="0">
                <a:latin typeface="Calibri" panose="020F0502020204030204" pitchFamily="34" charset="0"/>
                <a:cs typeface="Calibri" panose="020F0502020204030204" pitchFamily="34" charset="0"/>
              </a:rPr>
              <a:t>OD-SSB and always on-SSB can be configured with different periodicities and different carriers in RAN1. </a:t>
            </a:r>
          </a:p>
          <a:p>
            <a:pPr lvl="1">
              <a:lnSpc>
                <a:spcPct val="110000"/>
              </a:lnSpc>
            </a:pPr>
            <a:r>
              <a:rPr lang="en-US" altLang="zh-CN" sz="3600" dirty="0">
                <a:latin typeface="Calibri" panose="020F0502020204030204" pitchFamily="34" charset="0"/>
                <a:cs typeface="Calibri" panose="020F0502020204030204" pitchFamily="34" charset="0"/>
              </a:rPr>
              <a:t>RAN4 is discussing this scenario under Rel-19 NES WI, however, due to time limitation if not be specified can be considered in Rel-20.</a:t>
            </a:r>
          </a:p>
          <a:p>
            <a:pPr lvl="1">
              <a:lnSpc>
                <a:spcPct val="110000"/>
              </a:lnSpc>
            </a:pPr>
            <a:r>
              <a:rPr lang="en-US" altLang="zh-CN" sz="3600" dirty="0">
                <a:latin typeface="Calibri" panose="020F0502020204030204" pitchFamily="34" charset="0"/>
                <a:cs typeface="Calibri" panose="020F0502020204030204" pitchFamily="34" charset="0"/>
              </a:rPr>
              <a:t>To support the </a:t>
            </a:r>
            <a:r>
              <a:rPr lang="en-US" altLang="zh-CN" sz="3600" b="1" dirty="0">
                <a:solidFill>
                  <a:srgbClr val="009A46"/>
                </a:solidFill>
                <a:latin typeface="Calibri" panose="020F0502020204030204" pitchFamily="34" charset="0"/>
                <a:cs typeface="Calibri" panose="020F0502020204030204" pitchFamily="34" charset="0"/>
              </a:rPr>
              <a:t>combined OD-SSB and always on-SSB based L3 measurement</a:t>
            </a:r>
            <a:r>
              <a:rPr lang="en-US" altLang="zh-CN" sz="3600" dirty="0">
                <a:latin typeface="Calibri" panose="020F0502020204030204" pitchFamily="34" charset="0"/>
                <a:cs typeface="Calibri" panose="020F0502020204030204" pitchFamily="34" charset="0"/>
              </a:rPr>
              <a:t>: </a:t>
            </a:r>
          </a:p>
          <a:p>
            <a:pPr lvl="2">
              <a:lnSpc>
                <a:spcPct val="110000"/>
              </a:lnSpc>
            </a:pPr>
            <a:r>
              <a:rPr lang="en-US" altLang="zh-CN" sz="3200" dirty="0">
                <a:latin typeface="Calibri" panose="020F0502020204030204" pitchFamily="34" charset="0"/>
                <a:cs typeface="Calibri" panose="020F0502020204030204" pitchFamily="34" charset="0"/>
              </a:rPr>
              <a:t>One potential solution from time domain:</a:t>
            </a:r>
          </a:p>
          <a:p>
            <a:pPr lvl="3">
              <a:lnSpc>
                <a:spcPct val="110000"/>
              </a:lnSpc>
            </a:pPr>
            <a:r>
              <a:rPr lang="en-US" altLang="zh-CN" sz="2800" dirty="0">
                <a:latin typeface="Calibri" panose="020F0502020204030204" pitchFamily="34" charset="0"/>
                <a:cs typeface="Calibri" panose="020F0502020204030204" pitchFamily="34" charset="0"/>
              </a:rPr>
              <a:t>NES cell configure </a:t>
            </a:r>
            <a:r>
              <a:rPr lang="en-US" altLang="zh-CN" sz="2800" b="1" dirty="0">
                <a:solidFill>
                  <a:srgbClr val="009A46"/>
                </a:solidFill>
                <a:latin typeface="Calibri" panose="020F0502020204030204" pitchFamily="34" charset="0"/>
                <a:cs typeface="Calibri" panose="020F0502020204030204" pitchFamily="34" charset="0"/>
              </a:rPr>
              <a:t>multiple SMTCs on the same frequency</a:t>
            </a:r>
            <a:r>
              <a:rPr lang="en-US" altLang="zh-CN" sz="2800" dirty="0">
                <a:latin typeface="Calibri" panose="020F0502020204030204" pitchFamily="34" charset="0"/>
                <a:cs typeface="Calibri" panose="020F0502020204030204" pitchFamily="34" charset="0"/>
              </a:rPr>
              <a:t>, when OD-SSB and always on-SSB are not under the same periodicity</a:t>
            </a:r>
          </a:p>
          <a:p>
            <a:pPr lvl="2">
              <a:lnSpc>
                <a:spcPct val="110000"/>
              </a:lnSpc>
            </a:pPr>
            <a:r>
              <a:rPr lang="en-US" altLang="zh-CN" sz="3200" dirty="0">
                <a:latin typeface="Calibri" panose="020F0502020204030204" pitchFamily="34" charset="0"/>
                <a:cs typeface="Calibri" panose="020F0502020204030204" pitchFamily="34" charset="0"/>
              </a:rPr>
              <a:t>The other potential solution from frequency domain:</a:t>
            </a:r>
          </a:p>
          <a:p>
            <a:pPr lvl="3">
              <a:lnSpc>
                <a:spcPct val="110000"/>
              </a:lnSpc>
            </a:pPr>
            <a:r>
              <a:rPr lang="en-US" altLang="zh-CN" sz="2800" b="1" dirty="0">
                <a:solidFill>
                  <a:srgbClr val="009A46"/>
                </a:solidFill>
                <a:latin typeface="Calibri" panose="020F0502020204030204" pitchFamily="34" charset="0"/>
                <a:cs typeface="Calibri" panose="020F0502020204030204" pitchFamily="34" charset="0"/>
              </a:rPr>
              <a:t>Use additional searcher or only measure one CC in a band when configured with multiple CCs </a:t>
            </a:r>
            <a:r>
              <a:rPr lang="en-US" altLang="zh-CN" sz="2800" dirty="0">
                <a:latin typeface="Calibri" panose="020F0502020204030204" pitchFamily="34" charset="0"/>
                <a:cs typeface="Calibri" panose="020F0502020204030204" pitchFamily="34" charset="0"/>
              </a:rPr>
              <a:t>to speed up OD-SSB based L3 measurements in multi-carrier operation.</a:t>
            </a:r>
            <a:endParaRPr lang="en-US" altLang="zh-CN" sz="3600" dirty="0">
              <a:latin typeface="Calibri" panose="020F0502020204030204" pitchFamily="34" charset="0"/>
              <a:cs typeface="Calibri" panose="020F0502020204030204" pitchFamily="34" charset="0"/>
            </a:endParaRPr>
          </a:p>
          <a:p>
            <a:pPr lvl="0">
              <a:lnSpc>
                <a:spcPct val="110000"/>
              </a:lnSpc>
            </a:pPr>
            <a:r>
              <a:rPr lang="en-US" altLang="zh-CN" sz="4000" dirty="0">
                <a:latin typeface="Calibri" panose="020F0502020204030204" pitchFamily="34" charset="0"/>
                <a:cs typeface="Calibri" panose="020F0502020204030204" pitchFamily="34" charset="0"/>
              </a:rPr>
              <a:t>Objectives </a:t>
            </a:r>
          </a:p>
          <a:p>
            <a:pPr lvl="1">
              <a:lnSpc>
                <a:spcPct val="110000"/>
              </a:lnSpc>
            </a:pPr>
            <a:r>
              <a:rPr lang="en-US" altLang="zh-CN" sz="3600" dirty="0">
                <a:latin typeface="Calibri" panose="020F0502020204030204" pitchFamily="34" charset="0"/>
                <a:cs typeface="Calibri" panose="020F0502020204030204" pitchFamily="34" charset="0"/>
              </a:rPr>
              <a:t>Support multiple SMTCs in parallel for combined always on-SSB and OD-SSB based L3 measurement</a:t>
            </a:r>
          </a:p>
          <a:p>
            <a:pPr lvl="1">
              <a:lnSpc>
                <a:spcPct val="110000"/>
              </a:lnSpc>
            </a:pPr>
            <a:r>
              <a:rPr lang="en-US" altLang="zh-CN" sz="3600" dirty="0">
                <a:latin typeface="Calibri" panose="020F0502020204030204" pitchFamily="34" charset="0"/>
                <a:cs typeface="Calibri" panose="020F0502020204030204" pitchFamily="34" charset="0"/>
              </a:rPr>
              <a:t>Support OD-SSB based fast L3 measurement with enhanced CSSF </a:t>
            </a:r>
          </a:p>
          <a:p>
            <a:pPr lvl="1">
              <a:lnSpc>
                <a:spcPct val="110000"/>
              </a:lnSpc>
            </a:pPr>
            <a:r>
              <a:rPr lang="en-US" altLang="zh-CN" sz="3600" dirty="0">
                <a:latin typeface="Calibri" panose="020F0502020204030204" pitchFamily="34" charset="0"/>
                <a:cs typeface="Calibri" panose="020F0502020204030204" pitchFamily="34" charset="0"/>
              </a:rPr>
              <a:t>Specify corresponding RRM requirements, and if needed, introduce network configuration and UE capability</a:t>
            </a:r>
            <a:endParaRPr lang="zh-CN" altLang="en-US" dirty="0"/>
          </a:p>
        </p:txBody>
      </p:sp>
      <p:grpSp>
        <p:nvGrpSpPr>
          <p:cNvPr id="45" name="组合 44">
            <a:extLst>
              <a:ext uri="{FF2B5EF4-FFF2-40B4-BE49-F238E27FC236}">
                <a16:creationId xmlns:a16="http://schemas.microsoft.com/office/drawing/2014/main" id="{A2CFC941-2E59-463B-BC8C-50199DC2A220}"/>
              </a:ext>
            </a:extLst>
          </p:cNvPr>
          <p:cNvGrpSpPr/>
          <p:nvPr/>
        </p:nvGrpSpPr>
        <p:grpSpPr>
          <a:xfrm>
            <a:off x="16056891" y="3828469"/>
            <a:ext cx="6484989" cy="4800994"/>
            <a:chOff x="7740594" y="1945497"/>
            <a:chExt cx="4420094" cy="3839861"/>
          </a:xfrm>
        </p:grpSpPr>
        <p:sp>
          <p:nvSpPr>
            <p:cNvPr id="46" name="文本框 45">
              <a:extLst>
                <a:ext uri="{FF2B5EF4-FFF2-40B4-BE49-F238E27FC236}">
                  <a16:creationId xmlns:a16="http://schemas.microsoft.com/office/drawing/2014/main" id="{F31352C2-EDEB-4CE5-88A5-0E8994CA7103}"/>
                </a:ext>
              </a:extLst>
            </p:cNvPr>
            <p:cNvSpPr txBox="1"/>
            <p:nvPr/>
          </p:nvSpPr>
          <p:spPr>
            <a:xfrm>
              <a:off x="11424036" y="1945497"/>
              <a:ext cx="684806" cy="246162"/>
            </a:xfrm>
            <a:prstGeom prst="rect">
              <a:avLst/>
            </a:prstGeom>
            <a:noFill/>
          </p:spPr>
          <p:txBody>
            <a:bodyPr wrap="square" rtlCol="0">
              <a:spAutoFit/>
            </a:bodyPr>
            <a:lstStyle/>
            <a:p>
              <a:r>
                <a:rPr lang="en-US" altLang="zh-CN" sz="1400" dirty="0"/>
                <a:t>OD-SSB</a:t>
              </a:r>
              <a:endParaRPr lang="zh-CN" altLang="en-US" sz="1400" dirty="0"/>
            </a:p>
          </p:txBody>
        </p:sp>
        <p:sp>
          <p:nvSpPr>
            <p:cNvPr id="47" name="文本框 46">
              <a:extLst>
                <a:ext uri="{FF2B5EF4-FFF2-40B4-BE49-F238E27FC236}">
                  <a16:creationId xmlns:a16="http://schemas.microsoft.com/office/drawing/2014/main" id="{453169E9-F124-4C88-B7FF-8D438CF78449}"/>
                </a:ext>
              </a:extLst>
            </p:cNvPr>
            <p:cNvSpPr txBox="1"/>
            <p:nvPr/>
          </p:nvSpPr>
          <p:spPr>
            <a:xfrm>
              <a:off x="11417079" y="2269769"/>
              <a:ext cx="684806" cy="246162"/>
            </a:xfrm>
            <a:prstGeom prst="rect">
              <a:avLst/>
            </a:prstGeom>
            <a:noFill/>
          </p:spPr>
          <p:txBody>
            <a:bodyPr wrap="square" rtlCol="0">
              <a:spAutoFit/>
            </a:bodyPr>
            <a:lstStyle/>
            <a:p>
              <a:r>
                <a:rPr lang="en-US" altLang="zh-CN" sz="1400" dirty="0"/>
                <a:t>AO-SSB</a:t>
              </a:r>
              <a:endParaRPr lang="zh-CN" altLang="en-US" sz="1400" dirty="0"/>
            </a:p>
          </p:txBody>
        </p:sp>
        <p:grpSp>
          <p:nvGrpSpPr>
            <p:cNvPr id="48" name="组合 47">
              <a:extLst>
                <a:ext uri="{FF2B5EF4-FFF2-40B4-BE49-F238E27FC236}">
                  <a16:creationId xmlns:a16="http://schemas.microsoft.com/office/drawing/2014/main" id="{67F30E2A-C91B-4C73-B476-1424EE64951A}"/>
                </a:ext>
              </a:extLst>
            </p:cNvPr>
            <p:cNvGrpSpPr/>
            <p:nvPr/>
          </p:nvGrpSpPr>
          <p:grpSpPr>
            <a:xfrm>
              <a:off x="7740594" y="1978599"/>
              <a:ext cx="4420094" cy="3806759"/>
              <a:chOff x="7740594" y="1978599"/>
              <a:chExt cx="4420094" cy="3806759"/>
            </a:xfrm>
          </p:grpSpPr>
          <p:sp>
            <p:nvSpPr>
              <p:cNvPr id="49" name="矩形 48">
                <a:extLst>
                  <a:ext uri="{FF2B5EF4-FFF2-40B4-BE49-F238E27FC236}">
                    <a16:creationId xmlns:a16="http://schemas.microsoft.com/office/drawing/2014/main" id="{BEDA175F-DE17-4923-ABC2-CE5BDF6A8248}"/>
                  </a:ext>
                </a:extLst>
              </p:cNvPr>
              <p:cNvSpPr/>
              <p:nvPr/>
            </p:nvSpPr>
            <p:spPr>
              <a:xfrm>
                <a:off x="8376699" y="2920117"/>
                <a:ext cx="83489" cy="4134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50" name="矩形 49">
                <a:extLst>
                  <a:ext uri="{FF2B5EF4-FFF2-40B4-BE49-F238E27FC236}">
                    <a16:creationId xmlns:a16="http://schemas.microsoft.com/office/drawing/2014/main" id="{648963E2-946C-4375-A885-A7CE4BD179B4}"/>
                  </a:ext>
                </a:extLst>
              </p:cNvPr>
              <p:cNvSpPr/>
              <p:nvPr/>
            </p:nvSpPr>
            <p:spPr>
              <a:xfrm>
                <a:off x="8855765" y="2920117"/>
                <a:ext cx="83489" cy="4134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51" name="矩形 50">
                <a:extLst>
                  <a:ext uri="{FF2B5EF4-FFF2-40B4-BE49-F238E27FC236}">
                    <a16:creationId xmlns:a16="http://schemas.microsoft.com/office/drawing/2014/main" id="{098C46E6-21CC-484C-B25A-42A8720FB26C}"/>
                  </a:ext>
                </a:extLst>
              </p:cNvPr>
              <p:cNvSpPr/>
              <p:nvPr/>
            </p:nvSpPr>
            <p:spPr>
              <a:xfrm>
                <a:off x="9334831" y="2920117"/>
                <a:ext cx="83489" cy="4134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52" name="矩形 51">
                <a:extLst>
                  <a:ext uri="{FF2B5EF4-FFF2-40B4-BE49-F238E27FC236}">
                    <a16:creationId xmlns:a16="http://schemas.microsoft.com/office/drawing/2014/main" id="{98CEE664-B521-4679-A713-734E265121EC}"/>
                  </a:ext>
                </a:extLst>
              </p:cNvPr>
              <p:cNvSpPr/>
              <p:nvPr/>
            </p:nvSpPr>
            <p:spPr>
              <a:xfrm>
                <a:off x="9813897" y="2920117"/>
                <a:ext cx="83489" cy="4134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53" name="矩形 52">
                <a:extLst>
                  <a:ext uri="{FF2B5EF4-FFF2-40B4-BE49-F238E27FC236}">
                    <a16:creationId xmlns:a16="http://schemas.microsoft.com/office/drawing/2014/main" id="{18E06171-32E2-4F3D-8B95-7986F83AE1BA}"/>
                  </a:ext>
                </a:extLst>
              </p:cNvPr>
              <p:cNvSpPr/>
              <p:nvPr/>
            </p:nvSpPr>
            <p:spPr>
              <a:xfrm>
                <a:off x="10290975" y="2920117"/>
                <a:ext cx="83489" cy="4134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54" name="矩形 53">
                <a:extLst>
                  <a:ext uri="{FF2B5EF4-FFF2-40B4-BE49-F238E27FC236}">
                    <a16:creationId xmlns:a16="http://schemas.microsoft.com/office/drawing/2014/main" id="{EF0B76F7-B6A9-4A56-B1EB-D4F1329CF87D}"/>
                  </a:ext>
                </a:extLst>
              </p:cNvPr>
              <p:cNvSpPr/>
              <p:nvPr/>
            </p:nvSpPr>
            <p:spPr>
              <a:xfrm>
                <a:off x="10770041" y="2920117"/>
                <a:ext cx="83489" cy="4134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55" name="矩形 54">
                <a:extLst>
                  <a:ext uri="{FF2B5EF4-FFF2-40B4-BE49-F238E27FC236}">
                    <a16:creationId xmlns:a16="http://schemas.microsoft.com/office/drawing/2014/main" id="{49B4E070-F498-4056-A8F9-579DFAD48917}"/>
                  </a:ext>
                </a:extLst>
              </p:cNvPr>
              <p:cNvSpPr/>
              <p:nvPr/>
            </p:nvSpPr>
            <p:spPr>
              <a:xfrm>
                <a:off x="11249107" y="2920117"/>
                <a:ext cx="83489" cy="4134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56" name="矩形 55">
                <a:extLst>
                  <a:ext uri="{FF2B5EF4-FFF2-40B4-BE49-F238E27FC236}">
                    <a16:creationId xmlns:a16="http://schemas.microsoft.com/office/drawing/2014/main" id="{33F6CFFC-DB89-4860-95C9-F17A075517D7}"/>
                  </a:ext>
                </a:extLst>
              </p:cNvPr>
              <p:cNvSpPr/>
              <p:nvPr/>
            </p:nvSpPr>
            <p:spPr>
              <a:xfrm>
                <a:off x="8551628" y="2920117"/>
                <a:ext cx="83489" cy="413468"/>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58" name="矩形 57">
                <a:extLst>
                  <a:ext uri="{FF2B5EF4-FFF2-40B4-BE49-F238E27FC236}">
                    <a16:creationId xmlns:a16="http://schemas.microsoft.com/office/drawing/2014/main" id="{10A29F77-0BC2-461A-ACAA-9FF58023038C}"/>
                  </a:ext>
                </a:extLst>
              </p:cNvPr>
              <p:cNvSpPr/>
              <p:nvPr/>
            </p:nvSpPr>
            <p:spPr>
              <a:xfrm>
                <a:off x="9509760" y="2920117"/>
                <a:ext cx="83489" cy="413468"/>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60" name="矩形 59">
                <a:extLst>
                  <a:ext uri="{FF2B5EF4-FFF2-40B4-BE49-F238E27FC236}">
                    <a16:creationId xmlns:a16="http://schemas.microsoft.com/office/drawing/2014/main" id="{98A8395C-4AF8-4538-9439-82BA0EF8D8A8}"/>
                  </a:ext>
                </a:extLst>
              </p:cNvPr>
              <p:cNvSpPr/>
              <p:nvPr/>
            </p:nvSpPr>
            <p:spPr>
              <a:xfrm>
                <a:off x="10465904" y="2920117"/>
                <a:ext cx="83489" cy="413468"/>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62" name="矩形 61">
                <a:extLst>
                  <a:ext uri="{FF2B5EF4-FFF2-40B4-BE49-F238E27FC236}">
                    <a16:creationId xmlns:a16="http://schemas.microsoft.com/office/drawing/2014/main" id="{36CED1CB-454F-406A-942C-789F21F5B953}"/>
                  </a:ext>
                </a:extLst>
              </p:cNvPr>
              <p:cNvSpPr/>
              <p:nvPr/>
            </p:nvSpPr>
            <p:spPr>
              <a:xfrm>
                <a:off x="11424036" y="2920117"/>
                <a:ext cx="83489" cy="413468"/>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63" name="矩形 62">
                <a:extLst>
                  <a:ext uri="{FF2B5EF4-FFF2-40B4-BE49-F238E27FC236}">
                    <a16:creationId xmlns:a16="http://schemas.microsoft.com/office/drawing/2014/main" id="{36C84BDC-7296-4BE6-B639-35BE06F28064}"/>
                  </a:ext>
                </a:extLst>
              </p:cNvPr>
              <p:cNvSpPr/>
              <p:nvPr/>
            </p:nvSpPr>
            <p:spPr>
              <a:xfrm>
                <a:off x="8440309" y="4343682"/>
                <a:ext cx="83489" cy="4134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64" name="矩形 63">
                <a:extLst>
                  <a:ext uri="{FF2B5EF4-FFF2-40B4-BE49-F238E27FC236}">
                    <a16:creationId xmlns:a16="http://schemas.microsoft.com/office/drawing/2014/main" id="{AFF19BD0-F46C-4442-AFC9-BDA3E39CF892}"/>
                  </a:ext>
                </a:extLst>
              </p:cNvPr>
              <p:cNvSpPr/>
              <p:nvPr/>
            </p:nvSpPr>
            <p:spPr>
              <a:xfrm>
                <a:off x="8919375" y="4343682"/>
                <a:ext cx="83489" cy="4134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65" name="矩形 64">
                <a:extLst>
                  <a:ext uri="{FF2B5EF4-FFF2-40B4-BE49-F238E27FC236}">
                    <a16:creationId xmlns:a16="http://schemas.microsoft.com/office/drawing/2014/main" id="{DD4F3FA0-4C77-46FF-B64E-69EAC91BB036}"/>
                  </a:ext>
                </a:extLst>
              </p:cNvPr>
              <p:cNvSpPr/>
              <p:nvPr/>
            </p:nvSpPr>
            <p:spPr>
              <a:xfrm>
                <a:off x="9398441" y="4343682"/>
                <a:ext cx="83489" cy="4134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66" name="矩形 65">
                <a:extLst>
                  <a:ext uri="{FF2B5EF4-FFF2-40B4-BE49-F238E27FC236}">
                    <a16:creationId xmlns:a16="http://schemas.microsoft.com/office/drawing/2014/main" id="{31F5C8ED-59D3-462F-B0DA-832E4EB6B345}"/>
                  </a:ext>
                </a:extLst>
              </p:cNvPr>
              <p:cNvSpPr/>
              <p:nvPr/>
            </p:nvSpPr>
            <p:spPr>
              <a:xfrm>
                <a:off x="9877507" y="4343682"/>
                <a:ext cx="83489" cy="4134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67" name="矩形 66">
                <a:extLst>
                  <a:ext uri="{FF2B5EF4-FFF2-40B4-BE49-F238E27FC236}">
                    <a16:creationId xmlns:a16="http://schemas.microsoft.com/office/drawing/2014/main" id="{3FF96A82-7EF6-441A-AEF8-419C68EED6D0}"/>
                  </a:ext>
                </a:extLst>
              </p:cNvPr>
              <p:cNvSpPr/>
              <p:nvPr/>
            </p:nvSpPr>
            <p:spPr>
              <a:xfrm>
                <a:off x="10354585" y="4343682"/>
                <a:ext cx="83489" cy="4134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68" name="矩形 67">
                <a:extLst>
                  <a:ext uri="{FF2B5EF4-FFF2-40B4-BE49-F238E27FC236}">
                    <a16:creationId xmlns:a16="http://schemas.microsoft.com/office/drawing/2014/main" id="{26F61EC9-5A6D-442A-A730-A98B6F6CE662}"/>
                  </a:ext>
                </a:extLst>
              </p:cNvPr>
              <p:cNvSpPr/>
              <p:nvPr/>
            </p:nvSpPr>
            <p:spPr>
              <a:xfrm>
                <a:off x="10833651" y="4343682"/>
                <a:ext cx="83489" cy="4134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69" name="矩形 68">
                <a:extLst>
                  <a:ext uri="{FF2B5EF4-FFF2-40B4-BE49-F238E27FC236}">
                    <a16:creationId xmlns:a16="http://schemas.microsoft.com/office/drawing/2014/main" id="{517F47DB-582C-4815-B217-4AD2D76D4C23}"/>
                  </a:ext>
                </a:extLst>
              </p:cNvPr>
              <p:cNvSpPr/>
              <p:nvPr/>
            </p:nvSpPr>
            <p:spPr>
              <a:xfrm>
                <a:off x="11312717" y="4343682"/>
                <a:ext cx="83489" cy="4134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70" name="矩形 69">
                <a:extLst>
                  <a:ext uri="{FF2B5EF4-FFF2-40B4-BE49-F238E27FC236}">
                    <a16:creationId xmlns:a16="http://schemas.microsoft.com/office/drawing/2014/main" id="{308DCBA0-6805-4C93-ABE5-02086B3DF3C4}"/>
                  </a:ext>
                </a:extLst>
              </p:cNvPr>
              <p:cNvSpPr/>
              <p:nvPr/>
            </p:nvSpPr>
            <p:spPr>
              <a:xfrm>
                <a:off x="8615238" y="4865446"/>
                <a:ext cx="83489" cy="413468"/>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71" name="矩形 70">
                <a:extLst>
                  <a:ext uri="{FF2B5EF4-FFF2-40B4-BE49-F238E27FC236}">
                    <a16:creationId xmlns:a16="http://schemas.microsoft.com/office/drawing/2014/main" id="{0CEF5D27-5668-4633-9C54-982B2CF29DEE}"/>
                  </a:ext>
                </a:extLst>
              </p:cNvPr>
              <p:cNvSpPr/>
              <p:nvPr/>
            </p:nvSpPr>
            <p:spPr>
              <a:xfrm>
                <a:off x="9573370" y="4865446"/>
                <a:ext cx="83489" cy="413468"/>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72" name="矩形 71">
                <a:extLst>
                  <a:ext uri="{FF2B5EF4-FFF2-40B4-BE49-F238E27FC236}">
                    <a16:creationId xmlns:a16="http://schemas.microsoft.com/office/drawing/2014/main" id="{86B382F9-DE65-4C7D-82B7-2DE369AC5953}"/>
                  </a:ext>
                </a:extLst>
              </p:cNvPr>
              <p:cNvSpPr/>
              <p:nvPr/>
            </p:nvSpPr>
            <p:spPr>
              <a:xfrm>
                <a:off x="10529514" y="4865446"/>
                <a:ext cx="83489" cy="413468"/>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73" name="矩形 72">
                <a:extLst>
                  <a:ext uri="{FF2B5EF4-FFF2-40B4-BE49-F238E27FC236}">
                    <a16:creationId xmlns:a16="http://schemas.microsoft.com/office/drawing/2014/main" id="{28858705-F19B-41A5-AFC3-7C78A02F5A41}"/>
                  </a:ext>
                </a:extLst>
              </p:cNvPr>
              <p:cNvSpPr/>
              <p:nvPr/>
            </p:nvSpPr>
            <p:spPr>
              <a:xfrm>
                <a:off x="11487646" y="4865446"/>
                <a:ext cx="83489" cy="413468"/>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74" name="文本框 73">
                <a:extLst>
                  <a:ext uri="{FF2B5EF4-FFF2-40B4-BE49-F238E27FC236}">
                    <a16:creationId xmlns:a16="http://schemas.microsoft.com/office/drawing/2014/main" id="{FD582482-58C4-45B0-872C-A339E6ADA9F0}"/>
                  </a:ext>
                </a:extLst>
              </p:cNvPr>
              <p:cNvSpPr txBox="1"/>
              <p:nvPr/>
            </p:nvSpPr>
            <p:spPr>
              <a:xfrm>
                <a:off x="9211585" y="5465348"/>
                <a:ext cx="1415332" cy="320010"/>
              </a:xfrm>
              <a:prstGeom prst="rect">
                <a:avLst/>
              </a:prstGeom>
              <a:noFill/>
            </p:spPr>
            <p:txBody>
              <a:bodyPr wrap="square" rtlCol="0">
                <a:spAutoFit/>
              </a:bodyPr>
              <a:lstStyle/>
              <a:p>
                <a:r>
                  <a:rPr lang="en-US" altLang="zh-CN" sz="2000" dirty="0"/>
                  <a:t>Case 2</a:t>
                </a:r>
                <a:endParaRPr lang="zh-CN" altLang="en-US" sz="2000" dirty="0"/>
              </a:p>
            </p:txBody>
          </p:sp>
          <p:sp>
            <p:nvSpPr>
              <p:cNvPr id="75" name="文本框 74">
                <a:extLst>
                  <a:ext uri="{FF2B5EF4-FFF2-40B4-BE49-F238E27FC236}">
                    <a16:creationId xmlns:a16="http://schemas.microsoft.com/office/drawing/2014/main" id="{6E33D832-4028-442E-86C8-1F274EF30991}"/>
                  </a:ext>
                </a:extLst>
              </p:cNvPr>
              <p:cNvSpPr txBox="1"/>
              <p:nvPr/>
            </p:nvSpPr>
            <p:spPr>
              <a:xfrm>
                <a:off x="9169841" y="3493660"/>
                <a:ext cx="1415332" cy="320010"/>
              </a:xfrm>
              <a:prstGeom prst="rect">
                <a:avLst/>
              </a:prstGeom>
              <a:noFill/>
            </p:spPr>
            <p:txBody>
              <a:bodyPr wrap="square" rtlCol="0">
                <a:spAutoFit/>
              </a:bodyPr>
              <a:lstStyle/>
              <a:p>
                <a:r>
                  <a:rPr lang="en-US" altLang="zh-CN" sz="2000" dirty="0"/>
                  <a:t>Case 1</a:t>
                </a:r>
                <a:endParaRPr lang="zh-CN" altLang="en-US" sz="2000" dirty="0"/>
              </a:p>
            </p:txBody>
          </p:sp>
          <p:sp>
            <p:nvSpPr>
              <p:cNvPr id="76" name="矩形 75">
                <a:extLst>
                  <a:ext uri="{FF2B5EF4-FFF2-40B4-BE49-F238E27FC236}">
                    <a16:creationId xmlns:a16="http://schemas.microsoft.com/office/drawing/2014/main" id="{DD3FA2CD-07AE-4CBE-BCA6-AABF290D3485}"/>
                  </a:ext>
                </a:extLst>
              </p:cNvPr>
              <p:cNvSpPr/>
              <p:nvPr/>
            </p:nvSpPr>
            <p:spPr>
              <a:xfrm>
                <a:off x="11378813" y="1978599"/>
                <a:ext cx="76532" cy="198948"/>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77" name="矩形 76">
                <a:extLst>
                  <a:ext uri="{FF2B5EF4-FFF2-40B4-BE49-F238E27FC236}">
                    <a16:creationId xmlns:a16="http://schemas.microsoft.com/office/drawing/2014/main" id="{CDA0BCA6-6C0B-4CFF-BC61-EA6C3148C07F}"/>
                  </a:ext>
                </a:extLst>
              </p:cNvPr>
              <p:cNvSpPr/>
              <p:nvPr/>
            </p:nvSpPr>
            <p:spPr>
              <a:xfrm>
                <a:off x="11378813" y="2278283"/>
                <a:ext cx="90446" cy="1764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78" name="矩形 77">
                <a:extLst>
                  <a:ext uri="{FF2B5EF4-FFF2-40B4-BE49-F238E27FC236}">
                    <a16:creationId xmlns:a16="http://schemas.microsoft.com/office/drawing/2014/main" id="{79544A89-81CE-4935-94AB-3B11B9E38CB5}"/>
                  </a:ext>
                </a:extLst>
              </p:cNvPr>
              <p:cNvSpPr/>
              <p:nvPr/>
            </p:nvSpPr>
            <p:spPr>
              <a:xfrm>
                <a:off x="11789794" y="4343682"/>
                <a:ext cx="83489" cy="4134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79" name="文本框 78">
                <a:extLst>
                  <a:ext uri="{FF2B5EF4-FFF2-40B4-BE49-F238E27FC236}">
                    <a16:creationId xmlns:a16="http://schemas.microsoft.com/office/drawing/2014/main" id="{9E8716F2-1079-4756-A5FB-8F9500ADD976}"/>
                  </a:ext>
                </a:extLst>
              </p:cNvPr>
              <p:cNvSpPr txBox="1"/>
              <p:nvPr/>
            </p:nvSpPr>
            <p:spPr>
              <a:xfrm>
                <a:off x="7800726" y="2906573"/>
                <a:ext cx="523793" cy="320010"/>
              </a:xfrm>
              <a:prstGeom prst="rect">
                <a:avLst/>
              </a:prstGeom>
              <a:noFill/>
            </p:spPr>
            <p:txBody>
              <a:bodyPr wrap="square" rtlCol="0">
                <a:spAutoFit/>
              </a:bodyPr>
              <a:lstStyle/>
              <a:p>
                <a:r>
                  <a:rPr lang="en-US" altLang="zh-CN" sz="2000" dirty="0"/>
                  <a:t>f1</a:t>
                </a:r>
                <a:endParaRPr lang="zh-CN" altLang="en-US" sz="2000" dirty="0"/>
              </a:p>
            </p:txBody>
          </p:sp>
          <p:sp>
            <p:nvSpPr>
              <p:cNvPr id="80" name="文本框 79">
                <a:extLst>
                  <a:ext uri="{FF2B5EF4-FFF2-40B4-BE49-F238E27FC236}">
                    <a16:creationId xmlns:a16="http://schemas.microsoft.com/office/drawing/2014/main" id="{56009A03-980A-4910-84F3-2FC0D0C328C5}"/>
                  </a:ext>
                </a:extLst>
              </p:cNvPr>
              <p:cNvSpPr txBox="1"/>
              <p:nvPr/>
            </p:nvSpPr>
            <p:spPr>
              <a:xfrm>
                <a:off x="7761466" y="4411302"/>
                <a:ext cx="615233" cy="320010"/>
              </a:xfrm>
              <a:prstGeom prst="rect">
                <a:avLst/>
              </a:prstGeom>
              <a:noFill/>
            </p:spPr>
            <p:txBody>
              <a:bodyPr wrap="square" rtlCol="0">
                <a:spAutoFit/>
              </a:bodyPr>
              <a:lstStyle/>
              <a:p>
                <a:r>
                  <a:rPr lang="en-US" altLang="zh-CN" sz="2000" dirty="0"/>
                  <a:t>f1</a:t>
                </a:r>
                <a:endParaRPr lang="zh-CN" altLang="en-US" sz="2000" dirty="0"/>
              </a:p>
            </p:txBody>
          </p:sp>
          <p:sp>
            <p:nvSpPr>
              <p:cNvPr id="81" name="文本框 80">
                <a:extLst>
                  <a:ext uri="{FF2B5EF4-FFF2-40B4-BE49-F238E27FC236}">
                    <a16:creationId xmlns:a16="http://schemas.microsoft.com/office/drawing/2014/main" id="{56088318-1841-464D-9BDC-9A68FB7EA23A}"/>
                  </a:ext>
                </a:extLst>
              </p:cNvPr>
              <p:cNvSpPr txBox="1"/>
              <p:nvPr/>
            </p:nvSpPr>
            <p:spPr>
              <a:xfrm>
                <a:off x="7740594" y="4911482"/>
                <a:ext cx="636105" cy="320010"/>
              </a:xfrm>
              <a:prstGeom prst="rect">
                <a:avLst/>
              </a:prstGeom>
              <a:noFill/>
            </p:spPr>
            <p:txBody>
              <a:bodyPr wrap="square" rtlCol="0">
                <a:spAutoFit/>
              </a:bodyPr>
              <a:lstStyle/>
              <a:p>
                <a:r>
                  <a:rPr lang="en-US" altLang="zh-CN" sz="2000" dirty="0"/>
                  <a:t>f2</a:t>
                </a:r>
                <a:endParaRPr lang="zh-CN" altLang="en-US" sz="2000" dirty="0"/>
              </a:p>
            </p:txBody>
          </p:sp>
          <p:cxnSp>
            <p:nvCxnSpPr>
              <p:cNvPr id="82" name="直接箭头连接符 81">
                <a:extLst>
                  <a:ext uri="{FF2B5EF4-FFF2-40B4-BE49-F238E27FC236}">
                    <a16:creationId xmlns:a16="http://schemas.microsoft.com/office/drawing/2014/main" id="{F7AEF97D-3A68-403C-9DA7-953A3F6EBD92}"/>
                  </a:ext>
                </a:extLst>
              </p:cNvPr>
              <p:cNvCxnSpPr/>
              <p:nvPr/>
            </p:nvCxnSpPr>
            <p:spPr>
              <a:xfrm>
                <a:off x="8062623" y="3429000"/>
                <a:ext cx="392794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3" name="直接箭头连接符 82">
                <a:extLst>
                  <a:ext uri="{FF2B5EF4-FFF2-40B4-BE49-F238E27FC236}">
                    <a16:creationId xmlns:a16="http://schemas.microsoft.com/office/drawing/2014/main" id="{EE7F5DFC-D422-4272-98AE-3ABFBE2EB066}"/>
                  </a:ext>
                </a:extLst>
              </p:cNvPr>
              <p:cNvCxnSpPr/>
              <p:nvPr/>
            </p:nvCxnSpPr>
            <p:spPr>
              <a:xfrm>
                <a:off x="8108343" y="5369118"/>
                <a:ext cx="392794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4" name="文本框 83">
                <a:extLst>
                  <a:ext uri="{FF2B5EF4-FFF2-40B4-BE49-F238E27FC236}">
                    <a16:creationId xmlns:a16="http://schemas.microsoft.com/office/drawing/2014/main" id="{5D649BE8-F83A-4462-A481-8B00480FF4F0}"/>
                  </a:ext>
                </a:extLst>
              </p:cNvPr>
              <p:cNvSpPr txBox="1"/>
              <p:nvPr/>
            </p:nvSpPr>
            <p:spPr>
              <a:xfrm>
                <a:off x="11760472" y="3397430"/>
                <a:ext cx="400216" cy="320010"/>
              </a:xfrm>
              <a:prstGeom prst="rect">
                <a:avLst/>
              </a:prstGeom>
              <a:noFill/>
            </p:spPr>
            <p:txBody>
              <a:bodyPr wrap="square" rtlCol="0">
                <a:spAutoFit/>
              </a:bodyPr>
              <a:lstStyle/>
              <a:p>
                <a:r>
                  <a:rPr lang="en-US" altLang="zh-CN" sz="2000" dirty="0"/>
                  <a:t>t</a:t>
                </a:r>
                <a:endParaRPr lang="zh-CN" altLang="en-US" sz="2000" dirty="0"/>
              </a:p>
            </p:txBody>
          </p:sp>
          <p:sp>
            <p:nvSpPr>
              <p:cNvPr id="85" name="文本框 84">
                <a:extLst>
                  <a:ext uri="{FF2B5EF4-FFF2-40B4-BE49-F238E27FC236}">
                    <a16:creationId xmlns:a16="http://schemas.microsoft.com/office/drawing/2014/main" id="{580802FB-9B4D-4BE3-9564-AC3D85D0C02F}"/>
                  </a:ext>
                </a:extLst>
              </p:cNvPr>
              <p:cNvSpPr txBox="1"/>
              <p:nvPr/>
            </p:nvSpPr>
            <p:spPr>
              <a:xfrm>
                <a:off x="11760472" y="5307736"/>
                <a:ext cx="400216" cy="320010"/>
              </a:xfrm>
              <a:prstGeom prst="rect">
                <a:avLst/>
              </a:prstGeom>
              <a:noFill/>
            </p:spPr>
            <p:txBody>
              <a:bodyPr wrap="square" rtlCol="0">
                <a:spAutoFit/>
              </a:bodyPr>
              <a:lstStyle/>
              <a:p>
                <a:r>
                  <a:rPr lang="en-US" altLang="zh-CN" sz="2000" dirty="0"/>
                  <a:t>t</a:t>
                </a:r>
                <a:endParaRPr lang="zh-CN" altLang="en-US" sz="2000" dirty="0"/>
              </a:p>
            </p:txBody>
          </p:sp>
        </p:grpSp>
      </p:grpSp>
    </p:spTree>
    <p:extLst>
      <p:ext uri="{BB962C8B-B14F-4D97-AF65-F5344CB8AC3E}">
        <p14:creationId xmlns:p14="http://schemas.microsoft.com/office/powerpoint/2010/main" val="3663784628"/>
      </p:ext>
    </p:extLst>
  </p:cSld>
  <p:clrMapOvr>
    <a:masterClrMapping/>
  </p:clrMapOvr>
</p:sld>
</file>

<file path=ppt/theme/theme1.xml><?xml version="1.0" encoding="utf-8"?>
<a:theme xmlns:a="http://schemas.openxmlformats.org/drawingml/2006/main" name="White 白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4479</TotalTime>
  <Words>1459</Words>
  <Application>Microsoft Office PowerPoint</Application>
  <PresentationFormat>自定义</PresentationFormat>
  <Paragraphs>171</Paragraphs>
  <Slides>10</Slides>
  <Notes>2</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10</vt:i4>
      </vt:variant>
    </vt:vector>
  </HeadingPairs>
  <TitlesOfParts>
    <vt:vector size="24" baseType="lpstr">
      <vt:lpstr>Helvetica Neue</vt:lpstr>
      <vt:lpstr>Helvetica Neue Medium</vt:lpstr>
      <vt:lpstr>OPPOSans B</vt:lpstr>
      <vt:lpstr>OPPOSans M</vt:lpstr>
      <vt:lpstr>OPPOSans R</vt:lpstr>
      <vt:lpstr>等线</vt:lpstr>
      <vt:lpstr>宋体</vt:lpstr>
      <vt:lpstr>Arial</vt:lpstr>
      <vt:lpstr>Calibri</vt:lpstr>
      <vt:lpstr>Helvetica</vt:lpstr>
      <vt:lpstr>Times New Roman</vt:lpstr>
      <vt:lpstr>Wingdings</vt:lpstr>
      <vt:lpstr>White 白底</vt:lpstr>
      <vt:lpstr>Document</vt:lpstr>
      <vt:lpstr>View on RAN4 R20  Agenda Item:  15.3 Source:         OPPO Document for:       Approval</vt:lpstr>
      <vt:lpstr>General view on RAN4 Rel-20</vt:lpstr>
      <vt:lpstr>Potential enhance areas in Rel-20</vt:lpstr>
      <vt:lpstr>PC1.5 for single CC in TN/NTN</vt:lpstr>
      <vt:lpstr>SUL Tx switching period</vt:lpstr>
      <vt:lpstr>Flexible CBW</vt:lpstr>
      <vt:lpstr>Band / band combination simplification</vt:lpstr>
      <vt:lpstr>RedCap UE supporting RLM/BFD relaxation</vt:lpstr>
      <vt:lpstr>Enhanced RRM requirements for NES</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Zhongda Du</dc:creator>
  <cp:lastModifiedBy>OPPO-JQ</cp:lastModifiedBy>
  <cp:revision>1424</cp:revision>
  <cp:lastPrinted>2021-12-23T08:17:57Z</cp:lastPrinted>
  <dcterms:created xsi:type="dcterms:W3CDTF">2021-12-20T23:35:37Z</dcterms:created>
  <dcterms:modified xsi:type="dcterms:W3CDTF">2025-02-27T08:02:56Z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1033-11.1.0.10702</vt:lpwstr>
  </property>
</Properties>
</file>