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48" r:id="rId4"/>
  </p:sldMasterIdLst>
  <p:notesMasterIdLst>
    <p:notesMasterId r:id="rId11"/>
  </p:notesMasterIdLst>
  <p:sldIdLst>
    <p:sldId id="807" r:id="rId5"/>
    <p:sldId id="808" r:id="rId6"/>
    <p:sldId id="768" r:id="rId7"/>
    <p:sldId id="809" r:id="rId8"/>
    <p:sldId id="767" r:id="rId9"/>
    <p:sldId id="771" r:id="rId10"/>
  </p:sldIdLst>
  <p:sldSz cx="15240000" cy="8572500"/>
  <p:notesSz cx="6858000" cy="9144000"/>
  <p:defaultTextStyle>
    <a:defPPr>
      <a:defRPr lang="ko-KR"/>
    </a:defPPr>
    <a:lvl1pPr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566738" indent="-16033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1138238" indent="-323850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709738" indent="-485775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2281238" indent="-64928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73759ADF-5E35-4F33-99D5-3D7E0C37BF4B}">
          <p14:sldIdLst>
            <p14:sldId id="807"/>
            <p14:sldId id="808"/>
            <p14:sldId id="768"/>
            <p14:sldId id="809"/>
            <p14:sldId id="767"/>
            <p14:sldId id="77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5400" userDrawn="1">
          <p15:clr>
            <a:srgbClr val="A4A3A4"/>
          </p15:clr>
        </p15:guide>
        <p15:guide id="2" pos="48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34"/>
    <a:srgbClr val="FF6699"/>
    <a:srgbClr val="E46C0A"/>
    <a:srgbClr val="FFFFFF"/>
    <a:srgbClr val="0067A6"/>
    <a:srgbClr val="6B6B6B"/>
    <a:srgbClr val="000046"/>
    <a:srgbClr val="336699"/>
    <a:srgbClr val="D60093"/>
    <a:srgbClr val="D9C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82" autoAdjust="0"/>
    <p:restoredTop sz="95320" autoAdjust="0"/>
  </p:normalViewPr>
  <p:slideViewPr>
    <p:cSldViewPr>
      <p:cViewPr varScale="1">
        <p:scale>
          <a:sx n="66" d="100"/>
          <a:sy n="66" d="100"/>
        </p:scale>
        <p:origin x="677" y="67"/>
      </p:cViewPr>
      <p:guideLst>
        <p:guide orient="horz" pos="5400"/>
        <p:guide pos="4801"/>
      </p:guideLst>
    </p:cSldViewPr>
  </p:slideViewPr>
  <p:outlineViewPr>
    <p:cViewPr>
      <p:scale>
        <a:sx n="33" d="100"/>
        <a:sy n="33" d="100"/>
      </p:scale>
      <p:origin x="0" y="-139757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notesViewPr>
    <p:cSldViewPr>
      <p:cViewPr varScale="1">
        <p:scale>
          <a:sx n="96" d="100"/>
          <a:sy n="96" d="100"/>
        </p:scale>
        <p:origin x="4022" y="5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6BAD7FF-D36C-4FD7-861A-7DD420B5754E}" type="datetimeFigureOut">
              <a:rPr lang="ko-KR" altLang="en-US"/>
              <a:pPr>
                <a:defRPr/>
              </a:pPr>
              <a:t>2025-02-28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1279525" eaLnBrk="1" latinLnBrk="1" hangingPunct="1">
              <a:defRPr kumimoji="0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1895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66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138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709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281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85620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42744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998678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56992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284176" y="2342035"/>
            <a:ext cx="12954000" cy="2080815"/>
          </a:xfrm>
          <a:noFill/>
          <a:ln w="28575">
            <a:noFill/>
          </a:ln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3E21478-757F-499F-A6EA-89EA3D10FE73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1284176" y="4494857"/>
            <a:ext cx="13055637" cy="0"/>
          </a:xfrm>
          <a:prstGeom prst="line">
            <a:avLst/>
          </a:prstGeom>
          <a:ln w="571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1284176" y="4422849"/>
            <a:ext cx="13055637" cy="0"/>
          </a:xfrm>
          <a:prstGeom prst="line">
            <a:avLst/>
          </a:prstGeom>
          <a:ln w="63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 userDrawn="1"/>
        </p:nvSpPr>
        <p:spPr>
          <a:xfrm>
            <a:off x="144810" y="181794"/>
            <a:ext cx="5715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RAN#107</a:t>
            </a:r>
          </a:p>
          <a:p>
            <a:r>
              <a:rPr lang="en-US" altLang="ko-KR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Incheon, Korea, March 12 - 14, 2025</a:t>
            </a:r>
          </a:p>
        </p:txBody>
      </p:sp>
      <p:sp>
        <p:nvSpPr>
          <p:cNvPr id="10" name="직사각형 9"/>
          <p:cNvSpPr/>
          <p:nvPr userDrawn="1"/>
        </p:nvSpPr>
        <p:spPr>
          <a:xfrm>
            <a:off x="12156504" y="274126"/>
            <a:ext cx="29066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2400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RP-250161</a:t>
            </a:r>
          </a:p>
        </p:txBody>
      </p:sp>
      <p:pic>
        <p:nvPicPr>
          <p:cNvPr id="13" name="Picture 10" descr="Download LG Electronics Logo in SVG Vector or PNG File Format - Logo.win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4" b="38547"/>
          <a:stretch/>
        </p:blipFill>
        <p:spPr bwMode="auto">
          <a:xfrm>
            <a:off x="5819800" y="4860606"/>
            <a:ext cx="3456384" cy="50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070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 rot="5400000">
            <a:off x="7080000" y="-7079998"/>
            <a:ext cx="1080000" cy="15240000"/>
          </a:xfrm>
          <a:prstGeom prst="rect">
            <a:avLst/>
          </a:prstGeom>
          <a:solidFill>
            <a:srgbClr val="A5003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566738" indent="-16033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1138238" indent="-323850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709738" indent="-485775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2281238" indent="-64928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61894" y="80268"/>
            <a:ext cx="13716212" cy="919014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761894" y="1333922"/>
            <a:ext cx="13716212" cy="6480720"/>
          </a:xfrm>
        </p:spPr>
        <p:txBody>
          <a:bodyPr/>
          <a:lstStyle>
            <a:lvl1pPr>
              <a:defRPr sz="2800" b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EC3A8E2-B9DE-437B-B571-263DA6FC8CC7}" type="datetimeFigureOut">
              <a:rPr lang="ko-KR" altLang="en-US" smtClean="0"/>
              <a:pPr>
                <a:defRPr/>
              </a:pPr>
              <a:t>2025-02-28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93702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03856" y="5508628"/>
            <a:ext cx="12954000" cy="1702593"/>
          </a:xfrm>
        </p:spPr>
        <p:txBody>
          <a:bodyPr anchor="t"/>
          <a:lstStyle>
            <a:lvl1pPr algn="l">
              <a:defRPr sz="5000" b="1" cap="all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03856" y="3633393"/>
            <a:ext cx="12954000" cy="1875233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24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2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1371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8495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56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2744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9986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6992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0AC0706-528C-4E5B-A316-71D515866196}" type="datetimeFigureOut">
              <a:rPr lang="ko-KR" altLang="en-US" smtClean="0"/>
              <a:pPr>
                <a:defRPr/>
              </a:pPr>
              <a:t>2025-02-28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F1BA13A-E3D8-4B07-8D20-4216E347B61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4131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365"/>
            <a:ext cx="15240000" cy="1123950"/>
          </a:xfrm>
          <a:prstGeom prst="rect">
            <a:avLst/>
          </a:prstGeom>
        </p:spPr>
      </p:pic>
      <p:cxnSp>
        <p:nvCxnSpPr>
          <p:cNvPr id="5" name="직선 연결선 4"/>
          <p:cNvCxnSpPr/>
          <p:nvPr userDrawn="1"/>
        </p:nvCxnSpPr>
        <p:spPr>
          <a:xfrm>
            <a:off x="674687" y="1112585"/>
            <a:ext cx="14565313" cy="0"/>
          </a:xfrm>
          <a:prstGeom prst="line">
            <a:avLst/>
          </a:prstGeom>
          <a:ln w="6350">
            <a:solidFill>
              <a:srgbClr val="6D6E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4273BB99-4B1B-4E63-9665-F72BCD29B35E}"/>
              </a:ext>
            </a:extLst>
          </p:cNvPr>
          <p:cNvSpPr/>
          <p:nvPr userDrawn="1"/>
        </p:nvSpPr>
        <p:spPr>
          <a:xfrm>
            <a:off x="14771687" y="0"/>
            <a:ext cx="468313" cy="4504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4" name="TextBox 2">
            <a:extLst>
              <a:ext uri="{FF2B5EF4-FFF2-40B4-BE49-F238E27FC236}">
                <a16:creationId xmlns:a16="http://schemas.microsoft.com/office/drawing/2014/main" id="{42366B40-46B1-459F-9CEB-6099FBD2D1B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4792444" y="103188"/>
            <a:ext cx="43473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>
              <a:defRPr/>
            </a:pPr>
            <a:fld id="{A23820D3-279A-4935-B563-AD79D6027581}" type="slidenum">
              <a:rPr lang="ko-KR" altLang="en-US" sz="1125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>
                <a:defRPr/>
              </a:pPr>
              <a:t>‹#›</a:t>
            </a:fld>
            <a:endParaRPr lang="ko-KR" altLang="en-US" sz="1125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82E8F4C-FB7F-422C-AAD9-BF36DF24BE46}"/>
              </a:ext>
            </a:extLst>
          </p:cNvPr>
          <p:cNvSpPr/>
          <p:nvPr userDrawn="1"/>
        </p:nvSpPr>
        <p:spPr>
          <a:xfrm>
            <a:off x="14771687" y="0"/>
            <a:ext cx="468313" cy="45045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6" name="TextBox 2">
            <a:extLst>
              <a:ext uri="{FF2B5EF4-FFF2-40B4-BE49-F238E27FC236}">
                <a16:creationId xmlns:a16="http://schemas.microsoft.com/office/drawing/2014/main" id="{7C34368E-2CB2-41C6-AA2F-D166504F5E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4779620" y="103188"/>
            <a:ext cx="460382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>
              <a:defRPr/>
            </a:pPr>
            <a:fld id="{CDA6B489-3885-4489-B0BF-9512F242DAAC}" type="slidenum">
              <a:rPr lang="ko-KR" altLang="en-US" sz="1250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>
                <a:defRPr/>
              </a:pPr>
              <a:t>‹#›</a:t>
            </a:fld>
            <a:endParaRPr lang="ko-KR" altLang="en-US" sz="1250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563324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365"/>
            <a:ext cx="15240000" cy="1123950"/>
          </a:xfrm>
          <a:prstGeom prst="rect">
            <a:avLst/>
          </a:prstGeom>
        </p:spPr>
      </p:pic>
      <p:cxnSp>
        <p:nvCxnSpPr>
          <p:cNvPr id="5" name="직선 연결선 4"/>
          <p:cNvCxnSpPr/>
          <p:nvPr userDrawn="1"/>
        </p:nvCxnSpPr>
        <p:spPr>
          <a:xfrm>
            <a:off x="674687" y="1112585"/>
            <a:ext cx="14565313" cy="0"/>
          </a:xfrm>
          <a:prstGeom prst="line">
            <a:avLst/>
          </a:prstGeom>
          <a:ln w="6350">
            <a:solidFill>
              <a:srgbClr val="6D6E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4273BB99-4B1B-4E63-9665-F72BCD29B35E}"/>
              </a:ext>
            </a:extLst>
          </p:cNvPr>
          <p:cNvSpPr/>
          <p:nvPr userDrawn="1"/>
        </p:nvSpPr>
        <p:spPr>
          <a:xfrm>
            <a:off x="14771687" y="0"/>
            <a:ext cx="468313" cy="4504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4" name="TextBox 2">
            <a:extLst>
              <a:ext uri="{FF2B5EF4-FFF2-40B4-BE49-F238E27FC236}">
                <a16:creationId xmlns:a16="http://schemas.microsoft.com/office/drawing/2014/main" id="{42366B40-46B1-459F-9CEB-6099FBD2D1B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4792444" y="103188"/>
            <a:ext cx="43473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>
              <a:defRPr/>
            </a:pPr>
            <a:fld id="{A23820D3-279A-4935-B563-AD79D6027581}" type="slidenum">
              <a:rPr lang="ko-KR" altLang="en-US" sz="1125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>
                <a:defRPr/>
              </a:pPr>
              <a:t>‹#›</a:t>
            </a:fld>
            <a:endParaRPr lang="ko-KR" altLang="en-US" sz="1125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82E8F4C-FB7F-422C-AAD9-BF36DF24BE46}"/>
              </a:ext>
            </a:extLst>
          </p:cNvPr>
          <p:cNvSpPr/>
          <p:nvPr userDrawn="1"/>
        </p:nvSpPr>
        <p:spPr>
          <a:xfrm>
            <a:off x="14771687" y="0"/>
            <a:ext cx="468313" cy="45045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6" name="TextBox 2">
            <a:extLst>
              <a:ext uri="{FF2B5EF4-FFF2-40B4-BE49-F238E27FC236}">
                <a16:creationId xmlns:a16="http://schemas.microsoft.com/office/drawing/2014/main" id="{7C34368E-2CB2-41C6-AA2F-D166504F5E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4779620" y="103188"/>
            <a:ext cx="460382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>
              <a:defRPr/>
            </a:pPr>
            <a:fld id="{CDA6B489-3885-4489-B0BF-9512F242DAAC}" type="slidenum">
              <a:rPr lang="ko-KR" altLang="en-US" sz="1250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>
                <a:defRPr/>
              </a:pPr>
              <a:t>‹#›</a:t>
            </a:fld>
            <a:endParaRPr lang="ko-KR" altLang="en-US" sz="1250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49885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365"/>
            <a:ext cx="15240000" cy="1123950"/>
          </a:xfrm>
          <a:prstGeom prst="rect">
            <a:avLst/>
          </a:prstGeom>
        </p:spPr>
      </p:pic>
      <p:cxnSp>
        <p:nvCxnSpPr>
          <p:cNvPr id="5" name="직선 연결선 4"/>
          <p:cNvCxnSpPr/>
          <p:nvPr userDrawn="1"/>
        </p:nvCxnSpPr>
        <p:spPr>
          <a:xfrm>
            <a:off x="674687" y="1112585"/>
            <a:ext cx="14565313" cy="0"/>
          </a:xfrm>
          <a:prstGeom prst="line">
            <a:avLst/>
          </a:prstGeom>
          <a:ln w="6350">
            <a:solidFill>
              <a:srgbClr val="6D6E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4273BB99-4B1B-4E63-9665-F72BCD29B35E}"/>
              </a:ext>
            </a:extLst>
          </p:cNvPr>
          <p:cNvSpPr/>
          <p:nvPr userDrawn="1"/>
        </p:nvSpPr>
        <p:spPr>
          <a:xfrm>
            <a:off x="14771687" y="0"/>
            <a:ext cx="468313" cy="4504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4" name="TextBox 2">
            <a:extLst>
              <a:ext uri="{FF2B5EF4-FFF2-40B4-BE49-F238E27FC236}">
                <a16:creationId xmlns:a16="http://schemas.microsoft.com/office/drawing/2014/main" id="{42366B40-46B1-459F-9CEB-6099FBD2D1B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4792444" y="103188"/>
            <a:ext cx="43473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>
              <a:defRPr/>
            </a:pPr>
            <a:fld id="{A23820D3-279A-4935-B563-AD79D6027581}" type="slidenum">
              <a:rPr lang="ko-KR" altLang="en-US" sz="1125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>
                <a:defRPr/>
              </a:pPr>
              <a:t>‹#›</a:t>
            </a:fld>
            <a:endParaRPr lang="ko-KR" altLang="en-US" sz="1125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82E8F4C-FB7F-422C-AAD9-BF36DF24BE46}"/>
              </a:ext>
            </a:extLst>
          </p:cNvPr>
          <p:cNvSpPr/>
          <p:nvPr userDrawn="1"/>
        </p:nvSpPr>
        <p:spPr>
          <a:xfrm>
            <a:off x="14771687" y="0"/>
            <a:ext cx="468313" cy="45045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6" name="TextBox 2">
            <a:extLst>
              <a:ext uri="{FF2B5EF4-FFF2-40B4-BE49-F238E27FC236}">
                <a16:creationId xmlns:a16="http://schemas.microsoft.com/office/drawing/2014/main" id="{7C34368E-2CB2-41C6-AA2F-D166504F5E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4779620" y="103188"/>
            <a:ext cx="460382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>
              <a:defRPr/>
            </a:pPr>
            <a:fld id="{CDA6B489-3885-4489-B0BF-9512F242DAAC}" type="slidenum">
              <a:rPr lang="ko-KR" altLang="en-US" sz="1250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>
                <a:defRPr/>
              </a:pPr>
              <a:t>‹#›</a:t>
            </a:fld>
            <a:endParaRPr lang="ko-KR" altLang="en-US" sz="1250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29489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365"/>
            <a:ext cx="15240000" cy="1123950"/>
          </a:xfrm>
          <a:prstGeom prst="rect">
            <a:avLst/>
          </a:prstGeom>
        </p:spPr>
      </p:pic>
      <p:cxnSp>
        <p:nvCxnSpPr>
          <p:cNvPr id="5" name="직선 연결선 4"/>
          <p:cNvCxnSpPr/>
          <p:nvPr userDrawn="1"/>
        </p:nvCxnSpPr>
        <p:spPr>
          <a:xfrm>
            <a:off x="674687" y="1112585"/>
            <a:ext cx="14565313" cy="0"/>
          </a:xfrm>
          <a:prstGeom prst="line">
            <a:avLst/>
          </a:prstGeom>
          <a:ln w="6350">
            <a:solidFill>
              <a:srgbClr val="6D6E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4273BB99-4B1B-4E63-9665-F72BCD29B35E}"/>
              </a:ext>
            </a:extLst>
          </p:cNvPr>
          <p:cNvSpPr/>
          <p:nvPr userDrawn="1"/>
        </p:nvSpPr>
        <p:spPr>
          <a:xfrm>
            <a:off x="14771687" y="0"/>
            <a:ext cx="468313" cy="4504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4" name="TextBox 2">
            <a:extLst>
              <a:ext uri="{FF2B5EF4-FFF2-40B4-BE49-F238E27FC236}">
                <a16:creationId xmlns:a16="http://schemas.microsoft.com/office/drawing/2014/main" id="{42366B40-46B1-459F-9CEB-6099FBD2D1B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4792444" y="103188"/>
            <a:ext cx="43473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>
              <a:defRPr/>
            </a:pPr>
            <a:fld id="{A23820D3-279A-4935-B563-AD79D6027581}" type="slidenum">
              <a:rPr lang="ko-KR" altLang="en-US" sz="1125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>
                <a:defRPr/>
              </a:pPr>
              <a:t>‹#›</a:t>
            </a:fld>
            <a:endParaRPr lang="ko-KR" altLang="en-US" sz="1125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82E8F4C-FB7F-422C-AAD9-BF36DF24BE46}"/>
              </a:ext>
            </a:extLst>
          </p:cNvPr>
          <p:cNvSpPr/>
          <p:nvPr userDrawn="1"/>
        </p:nvSpPr>
        <p:spPr>
          <a:xfrm>
            <a:off x="14771687" y="0"/>
            <a:ext cx="468313" cy="45045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6" name="TextBox 2">
            <a:extLst>
              <a:ext uri="{FF2B5EF4-FFF2-40B4-BE49-F238E27FC236}">
                <a16:creationId xmlns:a16="http://schemas.microsoft.com/office/drawing/2014/main" id="{7C34368E-2CB2-41C6-AA2F-D166504F5E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4779620" y="103188"/>
            <a:ext cx="460382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>
              <a:defRPr/>
            </a:pPr>
            <a:fld id="{CDA6B489-3885-4489-B0BF-9512F242DAAC}" type="slidenum">
              <a:rPr lang="ko-KR" altLang="en-US" sz="1250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>
                <a:defRPr/>
              </a:pPr>
              <a:t>‹#›</a:t>
            </a:fld>
            <a:endParaRPr lang="ko-KR" altLang="en-US" sz="1250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75556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761894" y="342900"/>
            <a:ext cx="13716212" cy="91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761894" y="1549946"/>
            <a:ext cx="13716212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761894" y="7945438"/>
            <a:ext cx="3555506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defTabSz="1139628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711C1B2-90F4-49F8-A375-40DDE5F017A8}" type="datetimeFigureOut">
              <a:rPr lang="ko-KR" altLang="en-US" smtClean="0"/>
              <a:pPr>
                <a:defRPr/>
              </a:pPr>
              <a:t>2025-02-28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5206277" y="7945438"/>
            <a:ext cx="482744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ctr" defTabSz="1139628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922600" y="7945438"/>
            <a:ext cx="3555506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5AF0625-BC22-4FB1-A8E6-F900B1E07C1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ctr" defTabSz="1138238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Bold" panose="020B0600000101010101" pitchFamily="50" charset="-127"/>
          <a:cs typeface="Arial" panose="020B0604020202020204" pitchFamily="34" charset="0"/>
        </a:defRPr>
      </a:lvl1pPr>
      <a:lvl2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08094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816189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224283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632378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423863" indent="-423863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1pPr>
      <a:lvl2pPr marL="923925" indent="-352425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2pPr>
      <a:lvl3pPr marL="1423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3pPr>
      <a:lvl4pPr marL="19954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4pPr>
      <a:lvl5pPr marL="2566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5pPr>
      <a:lvl6pPr marL="314181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305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4300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5538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12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8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71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84959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620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274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9867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6992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b="1" dirty="0"/>
              <a:t>Proposed scope of Rel-20 Mobility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10024459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E19A07-BC70-F208-2E62-ED6C2177F8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527921C-4F57-EE6E-323E-1CCC271827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LTM Overhead Reduction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928172D-1364-3411-D146-197D6A0F67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1894" y="1333922"/>
            <a:ext cx="13716212" cy="6611516"/>
          </a:xfrm>
        </p:spPr>
        <p:txBody>
          <a:bodyPr>
            <a:normAutofit fontScale="92500" lnSpcReduction="10000"/>
          </a:bodyPr>
          <a:lstStyle/>
          <a:p>
            <a:r>
              <a:rPr lang="en-US" altLang="ko-KR" dirty="0"/>
              <a:t>Justification for reduction of L1 measurement/reporting overhead</a:t>
            </a:r>
          </a:p>
          <a:p>
            <a:pPr lvl="1"/>
            <a:r>
              <a:rPr lang="en-US" altLang="ko-KR" dirty="0"/>
              <a:t>UE measurement burden is proportional to the number of beams across all candidate cells.</a:t>
            </a:r>
          </a:p>
          <a:p>
            <a:pPr lvl="1"/>
            <a:r>
              <a:rPr lang="en-US" altLang="ko-KR" dirty="0">
                <a:solidFill>
                  <a:srgbClr val="0070C0"/>
                </a:solidFill>
              </a:rPr>
              <a:t>Selective measurements among configured candidate cell beams can reduce UE measurement burden.</a:t>
            </a:r>
          </a:p>
          <a:p>
            <a:pPr marL="571500" lvl="1" indent="0">
              <a:buNone/>
            </a:pPr>
            <a:endParaRPr lang="en-US" altLang="ko-KR" dirty="0"/>
          </a:p>
          <a:p>
            <a:pPr lvl="1"/>
            <a:r>
              <a:rPr lang="en-US" altLang="ko-KR" dirty="0"/>
              <a:t>In Rel-19 LTM, event triggered L1 measurement report are introduced but measurement reporting overhead may still be high, because:</a:t>
            </a:r>
          </a:p>
          <a:p>
            <a:pPr lvl="2"/>
            <a:r>
              <a:rPr lang="en-US" altLang="ko-KR" dirty="0"/>
              <a:t>Network should still rely on periodic L1 reporting or more frequent event triggered L1 reporting for other decisions for LTM operations (e.g., candidate cell management, early DL/UL sync) because the events for L1 MR introduced in Rel-19 are only targeting cell switch decision.</a:t>
            </a:r>
          </a:p>
          <a:p>
            <a:pPr lvl="2"/>
            <a:r>
              <a:rPr lang="en-US" altLang="ko-KR" dirty="0"/>
              <a:t>Based on per-beam L1 event evaluation, multiple L1 MRs can be successively triggered by different beams of the same candidate cell.</a:t>
            </a:r>
          </a:p>
          <a:p>
            <a:pPr lvl="1"/>
            <a:r>
              <a:rPr lang="en-US" altLang="ko-KR" dirty="0">
                <a:solidFill>
                  <a:srgbClr val="0070C0"/>
                </a:solidFill>
              </a:rPr>
              <a:t>Schemes to omit triggering non-essential measurement report can reduce measurement reporting overhead. </a:t>
            </a:r>
          </a:p>
          <a:p>
            <a:pPr marL="571500" lvl="1" indent="0">
              <a:buNone/>
            </a:pPr>
            <a:endParaRPr lang="en-US" altLang="ko-KR" dirty="0"/>
          </a:p>
          <a:p>
            <a:r>
              <a:rPr lang="en-US" altLang="ko-KR" dirty="0">
                <a:solidFill>
                  <a:srgbClr val="FF0000"/>
                </a:solidFill>
              </a:rPr>
              <a:t>Proposed scope</a:t>
            </a:r>
          </a:p>
          <a:p>
            <a:pPr lvl="1"/>
            <a:r>
              <a:rPr lang="en-US" altLang="ko-KR" dirty="0">
                <a:solidFill>
                  <a:srgbClr val="FF0000"/>
                </a:solidFill>
              </a:rPr>
              <a:t>Reduction of candidate cell beam measurement overhead, by e.g., </a:t>
            </a:r>
          </a:p>
          <a:p>
            <a:pPr lvl="2"/>
            <a:r>
              <a:rPr lang="en-US" altLang="ko-KR" dirty="0">
                <a:solidFill>
                  <a:srgbClr val="FF0000"/>
                </a:solidFill>
              </a:rPr>
              <a:t>Activation/deactivation of candidate cell beam measurements via MAC CE; and/or</a:t>
            </a:r>
          </a:p>
          <a:p>
            <a:pPr lvl="2"/>
            <a:r>
              <a:rPr lang="en-US" altLang="ko-KR" dirty="0">
                <a:solidFill>
                  <a:srgbClr val="FF0000"/>
                </a:solidFill>
              </a:rPr>
              <a:t>UE autonomous selective beam measurements via candidate cell selection/beam set selection</a:t>
            </a:r>
          </a:p>
          <a:p>
            <a:pPr lvl="1"/>
            <a:r>
              <a:rPr lang="en-US" altLang="ko-KR" dirty="0">
                <a:solidFill>
                  <a:srgbClr val="FF0000"/>
                </a:solidFill>
              </a:rPr>
              <a:t>Reduction of event triggered L1 measurement reporting overhead, by, e.g., </a:t>
            </a:r>
          </a:p>
          <a:p>
            <a:pPr lvl="2"/>
            <a:r>
              <a:rPr lang="en-US" altLang="ko-KR" dirty="0">
                <a:solidFill>
                  <a:srgbClr val="FF0000"/>
                </a:solidFill>
              </a:rPr>
              <a:t>New events to facilitate candidate cell management and RACH-less LTM with minimal measurement reporting overhead. </a:t>
            </a:r>
          </a:p>
          <a:p>
            <a:pPr lvl="2"/>
            <a:r>
              <a:rPr lang="en-US" altLang="ko-KR" dirty="0">
                <a:solidFill>
                  <a:srgbClr val="FF0000"/>
                </a:solidFill>
              </a:rPr>
              <a:t>Reduction of successive but unnecessary L1 measurement report triggering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F30F706-EB50-0912-15B7-4FD718F3E9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795678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898437-B3D9-D00A-FD5C-DB13C1E9B5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AC2B3DA-51D5-D321-8273-0A9FA0ABD5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LTM Overhead Reduction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D9BA8B0-50FC-F369-DAA8-B7118FF1E1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Justification for reduction of early DL/UL synchronization overhead</a:t>
            </a:r>
          </a:p>
          <a:p>
            <a:pPr lvl="1"/>
            <a:r>
              <a:rPr lang="en-US" altLang="ko-KR" dirty="0"/>
              <a:t>To enable RACH-less (C)LTM, network needs to keep receiving L1 measurement report to select a candidate cell eligible for triggering early DL/UL synchronization procedure, which increases UL/DL signaling overhead. </a:t>
            </a:r>
          </a:p>
          <a:p>
            <a:pPr lvl="1"/>
            <a:r>
              <a:rPr lang="en-US" altLang="ko-KR" dirty="0">
                <a:solidFill>
                  <a:srgbClr val="0070C0"/>
                </a:solidFill>
              </a:rPr>
              <a:t>UE autonomous triggering of early-TA RACH can reduce the UL/DL signaling overhead required to trigger early-RA RACH for (C)LTM</a:t>
            </a:r>
            <a:r>
              <a:rPr lang="en-US" altLang="ko-KR" dirty="0"/>
              <a:t>. </a:t>
            </a:r>
          </a:p>
          <a:p>
            <a:pPr lvl="1"/>
            <a:endParaRPr lang="en-US" altLang="ko-KR" dirty="0"/>
          </a:p>
          <a:p>
            <a:pPr lvl="1"/>
            <a:r>
              <a:rPr lang="en-US" altLang="ko-KR" dirty="0"/>
              <a:t>RACH-based early TA acquisition can cause the serving cell interruption.</a:t>
            </a:r>
          </a:p>
          <a:p>
            <a:pPr lvl="1"/>
            <a:r>
              <a:rPr lang="en-US" altLang="ko-KR" dirty="0"/>
              <a:t>The use of UE-based TA acquisition eliminates the interruption but UE-based TA acquisition is currently applicable only in the limited case where serving cell and candidate cell are tightly synchronized. </a:t>
            </a:r>
          </a:p>
          <a:p>
            <a:pPr lvl="1"/>
            <a:r>
              <a:rPr lang="en-US" altLang="ko-KR" dirty="0">
                <a:solidFill>
                  <a:srgbClr val="0070C0"/>
                </a:solidFill>
              </a:rPr>
              <a:t>Extending applicable cases of UE-based TA acquisition can reduce the serving cell interruption caused by RACH to candidate cell.</a:t>
            </a:r>
          </a:p>
          <a:p>
            <a:pPr lvl="1"/>
            <a:endParaRPr lang="en-US" altLang="ko-KR" dirty="0"/>
          </a:p>
          <a:p>
            <a:r>
              <a:rPr lang="en-US" altLang="ko-KR" dirty="0">
                <a:solidFill>
                  <a:srgbClr val="FF0000"/>
                </a:solidFill>
              </a:rPr>
              <a:t>Proposed scope</a:t>
            </a:r>
          </a:p>
          <a:p>
            <a:pPr lvl="1"/>
            <a:r>
              <a:rPr lang="en-US" altLang="ko-KR" dirty="0">
                <a:solidFill>
                  <a:srgbClr val="FF0000"/>
                </a:solidFill>
              </a:rPr>
              <a:t>Reduction of early UL synchronization overhead by, e.g.</a:t>
            </a:r>
          </a:p>
          <a:p>
            <a:pPr lvl="2"/>
            <a:r>
              <a:rPr lang="en-US" altLang="ko-KR" dirty="0">
                <a:solidFill>
                  <a:srgbClr val="FF0000"/>
                </a:solidFill>
              </a:rPr>
              <a:t>UE autonomous triggering early-TA RACH for (C)LTM</a:t>
            </a:r>
          </a:p>
          <a:p>
            <a:pPr lvl="2"/>
            <a:r>
              <a:rPr lang="en-US" altLang="ko-KR" dirty="0">
                <a:solidFill>
                  <a:srgbClr val="FF0000"/>
                </a:solidFill>
              </a:rPr>
              <a:t>Generalization of UE-based TA for less-synchronized candidate cell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CE35CF9-B6FF-5D94-2211-A6E35C5040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249056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ECCA58-E82B-49C5-7B06-F10806FE1E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59CA59B-2544-A1DC-6AC1-1C513B0D33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CLTM Specific Enhancements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367EF4D-6734-A5D8-C545-A23D14382B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ko-KR" dirty="0"/>
              <a:t>Justification for CLTM specific enhancements</a:t>
            </a:r>
          </a:p>
          <a:p>
            <a:pPr lvl="1"/>
            <a:r>
              <a:rPr lang="en-US" altLang="ko-KR" dirty="0"/>
              <a:t>In RACH-less CLTM or CFRA based CLTM, each candidate cell should keep reserving (UL) resources for CLTM, upon being prepared as CLTM candidate.</a:t>
            </a:r>
          </a:p>
          <a:p>
            <a:pPr lvl="1"/>
            <a:r>
              <a:rPr lang="en-US" altLang="ko-KR" dirty="0"/>
              <a:t>This may often lead to no-show, where the candidate cell has to reserve the resources for long time without utilizing it.</a:t>
            </a:r>
          </a:p>
          <a:p>
            <a:pPr lvl="1"/>
            <a:r>
              <a:rPr lang="en-US" altLang="ko-KR" dirty="0">
                <a:solidFill>
                  <a:srgbClr val="0070C0"/>
                </a:solidFill>
              </a:rPr>
              <a:t>On-demand (or on-the-fly) network resource reservation can alleviate inefficient radio resource utilization due to no-show.</a:t>
            </a:r>
          </a:p>
          <a:p>
            <a:pPr lvl="1"/>
            <a:endParaRPr lang="en-US" altLang="ko-KR" dirty="0">
              <a:solidFill>
                <a:srgbClr val="0070C0"/>
              </a:solidFill>
            </a:endParaRPr>
          </a:p>
          <a:p>
            <a:pPr lvl="1"/>
            <a:r>
              <a:rPr lang="en-US" altLang="ko-KR" dirty="0"/>
              <a:t>In Rel-19 CLTM, only CG based approach was introduced for RACH-less CLTM.</a:t>
            </a:r>
          </a:p>
          <a:p>
            <a:pPr lvl="1"/>
            <a:r>
              <a:rPr lang="en-US" altLang="ko-KR" dirty="0"/>
              <a:t>Inefficient radio resource utilization can occur because massive CG resources have to be configured for all beams associated with CLTM candidate cells.</a:t>
            </a:r>
          </a:p>
          <a:p>
            <a:pPr lvl="1"/>
            <a:r>
              <a:rPr lang="en-US" altLang="ko-KR" dirty="0">
                <a:solidFill>
                  <a:srgbClr val="0070C0"/>
                </a:solidFill>
              </a:rPr>
              <a:t>DG-based RACH-less CLTM cell switch can alleviate inefficient radio resource utilization due </a:t>
            </a:r>
            <a:r>
              <a:rPr lang="en-US" altLang="ko-KR">
                <a:solidFill>
                  <a:srgbClr val="0070C0"/>
                </a:solidFill>
              </a:rPr>
              <a:t>to massive CG </a:t>
            </a:r>
            <a:r>
              <a:rPr lang="en-US" altLang="ko-KR" dirty="0">
                <a:solidFill>
                  <a:srgbClr val="0070C0"/>
                </a:solidFill>
              </a:rPr>
              <a:t>resource configuration.</a:t>
            </a:r>
          </a:p>
          <a:p>
            <a:endParaRPr lang="en-US" altLang="ko-KR" dirty="0"/>
          </a:p>
          <a:p>
            <a:r>
              <a:rPr lang="en-US" altLang="ko-KR" dirty="0">
                <a:solidFill>
                  <a:srgbClr val="FF0000"/>
                </a:solidFill>
              </a:rPr>
              <a:t>Proposed scope</a:t>
            </a:r>
          </a:p>
          <a:p>
            <a:pPr lvl="1"/>
            <a:r>
              <a:rPr lang="en-US" altLang="ko-KR" dirty="0">
                <a:solidFill>
                  <a:srgbClr val="FF0000"/>
                </a:solidFill>
              </a:rPr>
              <a:t>Minimization of network resource reservation for CFRA/RACH-less CLTM, by, e.g.</a:t>
            </a:r>
          </a:p>
          <a:p>
            <a:pPr lvl="2"/>
            <a:r>
              <a:rPr lang="en-US" altLang="ko-KR" dirty="0">
                <a:solidFill>
                  <a:srgbClr val="FF0000"/>
                </a:solidFill>
              </a:rPr>
              <a:t>UE indication for on-demand network resource reservation</a:t>
            </a:r>
          </a:p>
          <a:p>
            <a:pPr lvl="1"/>
            <a:r>
              <a:rPr lang="en-US" altLang="ko-KR" dirty="0">
                <a:solidFill>
                  <a:srgbClr val="FF0000"/>
                </a:solidFill>
              </a:rPr>
              <a:t>Support of DG based RACH-less CLTM cell switch</a:t>
            </a:r>
            <a:endParaRPr lang="en-US" altLang="ko-KR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040335B2-E06C-EF9B-29BD-752307C27F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789212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B53340-2CC1-1123-90B4-5368535C16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D9D7E6A-B9B1-F5FF-9587-6C08AB8E4F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Support of Intra-CU CLTM for DC Case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D1114BA-C187-D508-67A4-9D48C13FF5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1894" y="1333922"/>
            <a:ext cx="13716212" cy="6611516"/>
          </a:xfrm>
        </p:spPr>
        <p:txBody>
          <a:bodyPr>
            <a:normAutofit/>
          </a:bodyPr>
          <a:lstStyle/>
          <a:p>
            <a:r>
              <a:rPr lang="en-US" altLang="ko-KR" dirty="0"/>
              <a:t>Justification for Support of intra-CU CLTM for DC case</a:t>
            </a:r>
          </a:p>
          <a:p>
            <a:pPr lvl="1"/>
            <a:r>
              <a:rPr lang="en-US" altLang="ko-KR" dirty="0"/>
              <a:t>Due to limited time left, Rel-19 may not be envisioned to support intra-CU CLTM for DC case.</a:t>
            </a:r>
          </a:p>
          <a:p>
            <a:pPr lvl="1"/>
            <a:r>
              <a:rPr lang="en-US" altLang="ko-KR" dirty="0">
                <a:solidFill>
                  <a:srgbClr val="0070C0"/>
                </a:solidFill>
              </a:rPr>
              <a:t>It is important for 5G mobility feature to support DC case. So, CLTM is necessary to ready for DC case in 5G NR.</a:t>
            </a:r>
          </a:p>
          <a:p>
            <a:pPr lvl="1"/>
            <a:endParaRPr lang="en-US" altLang="ko-KR" dirty="0"/>
          </a:p>
          <a:p>
            <a:r>
              <a:rPr lang="en-US" altLang="ko-KR" dirty="0">
                <a:solidFill>
                  <a:srgbClr val="FF0000"/>
                </a:solidFill>
              </a:rPr>
              <a:t>Proposed scope</a:t>
            </a:r>
          </a:p>
          <a:p>
            <a:pPr lvl="1"/>
            <a:r>
              <a:rPr lang="en-US" altLang="ko-KR" dirty="0">
                <a:solidFill>
                  <a:srgbClr val="FF0000"/>
                </a:solidFill>
              </a:rPr>
              <a:t>Intra-CU CLTM for DC case if not supported in Rel-19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260F6CC3-21A3-8C15-13AA-BC771BF1B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324891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Summary 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Justification of Rel-20 Mobility Enhancement WI (Ph5)</a:t>
            </a:r>
          </a:p>
          <a:p>
            <a:pPr lvl="1"/>
            <a:r>
              <a:rPr lang="en-US" altLang="ko-KR" dirty="0"/>
              <a:t>Given the performance benefit and flexible network deployment options that LTM provides, we believe that LTM is a compelling candidate technology for 5G-Advanced and 6G. This motivates further enhancements of LTM in Rel-20, so as to provide differentiated mobility experiences for 5G-A and 6G users. </a:t>
            </a:r>
          </a:p>
          <a:p>
            <a:pPr lvl="1"/>
            <a:endParaRPr lang="en-US" altLang="ko-KR" dirty="0"/>
          </a:p>
          <a:p>
            <a:r>
              <a:rPr lang="en-US" altLang="ko-KR" dirty="0"/>
              <a:t>Preferred work </a:t>
            </a:r>
            <a:r>
              <a:rPr lang="en-US" altLang="ko-KR"/>
              <a:t>scope (in </a:t>
            </a:r>
            <a:r>
              <a:rPr lang="en-US" altLang="ko-KR" dirty="0"/>
              <a:t>decreasing priority</a:t>
            </a:r>
            <a:r>
              <a:rPr lang="ko-KR" altLang="en-US" dirty="0"/>
              <a:t> </a:t>
            </a:r>
            <a:r>
              <a:rPr lang="en-US" altLang="ko-KR" dirty="0"/>
              <a:t>order)</a:t>
            </a:r>
          </a:p>
          <a:p>
            <a:pPr lvl="1"/>
            <a:r>
              <a:rPr lang="en-US" altLang="ko-KR" dirty="0"/>
              <a:t>LTM overhead reduction</a:t>
            </a:r>
          </a:p>
          <a:p>
            <a:pPr lvl="2"/>
            <a:r>
              <a:rPr lang="en-US" altLang="ko-KR" dirty="0"/>
              <a:t>Reduction of candidate cell beam measurement overhead</a:t>
            </a:r>
          </a:p>
          <a:p>
            <a:pPr lvl="2"/>
            <a:r>
              <a:rPr lang="en-US" altLang="ko-KR" dirty="0"/>
              <a:t>Reduction of event triggered L1 measurement reporting overhead</a:t>
            </a:r>
          </a:p>
          <a:p>
            <a:pPr lvl="2"/>
            <a:r>
              <a:rPr lang="en-US" altLang="ko-KR" dirty="0"/>
              <a:t>Reduction of early UL synchronization overhead  </a:t>
            </a:r>
          </a:p>
          <a:p>
            <a:pPr lvl="1"/>
            <a:r>
              <a:rPr lang="en-US" altLang="ko-KR" dirty="0"/>
              <a:t>Conditional LTM specific enhancements </a:t>
            </a:r>
          </a:p>
          <a:p>
            <a:pPr lvl="2"/>
            <a:r>
              <a:rPr lang="en-US" altLang="ko-KR" dirty="0"/>
              <a:t>Minimization of network resource reservation for CFRA/RACH-less CLTM</a:t>
            </a:r>
          </a:p>
          <a:p>
            <a:pPr lvl="2"/>
            <a:r>
              <a:rPr lang="en-US" altLang="ko-KR" dirty="0"/>
              <a:t>Support of DG based RACH-less cell switch</a:t>
            </a:r>
          </a:p>
          <a:p>
            <a:pPr lvl="1"/>
            <a:r>
              <a:rPr lang="en-US" altLang="ko-KR" dirty="0"/>
              <a:t>Supported scenario</a:t>
            </a:r>
          </a:p>
          <a:p>
            <a:pPr lvl="2"/>
            <a:r>
              <a:rPr lang="en-US" altLang="ko-KR" dirty="0"/>
              <a:t>Intra-CU CLTM for DC case if not supported in Rel-19</a:t>
            </a:r>
          </a:p>
          <a:p>
            <a:pPr lvl="1"/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933282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alpha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1A17329BE811674CBF326964265B0841" ma:contentTypeVersion="1" ma:contentTypeDescription="새 문서를 만듭니다." ma:contentTypeScope="" ma:versionID="98b8e875c966f6fe102cbcb47e577e63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d4ad92c12d927723e129d15ef340199a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시작 날짜 예약" ma:description="시작 날짜 예약은 게시 기능을 사용하여 만드는 사이트 열로, 사이트 방문자에게 이 페이지를 처음 표시할 날짜 및 시간을 지정하는 데 사용합니다." ma:internalName="PublishingStartDate">
      <xsd:simpleType>
        <xsd:restriction base="dms:Unknown"/>
      </xsd:simpleType>
    </xsd:element>
    <xsd:element name="PublishingExpirationDate" ma:index="9" nillable="true" ma:displayName="종료 날짜 예약" ma:description="종료 날짜 예약은 게시 기능을 사용하여 만드는 사이트 열로, 사이트 방문자에게 이 페이지를 더 이상 표시하지 않을 날짜 및 시간을 지정하는 데 사용됩니다.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387A800-FD13-4A08-9E6D-57390EB249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BF126B1-5379-444F-8DBB-0A41228BE666}">
  <ds:schemaRefs>
    <ds:schemaRef ds:uri="http://schemas.microsoft.com/office/2006/metadata/properties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purl.org/dc/elements/1.1/"/>
    <ds:schemaRef ds:uri="http://www.w3.org/XML/1998/namespace"/>
    <ds:schemaRef ds:uri="http://schemas.microsoft.com/sharepoint/v3"/>
    <ds:schemaRef ds:uri="http://schemas.microsoft.com/office/infopath/2007/PartnerControl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1B5C5E36-BF63-4A2F-B977-501AF3EACC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77374</TotalTime>
  <Words>778</Words>
  <Application>Microsoft Office PowerPoint</Application>
  <PresentationFormat>사용자 지정</PresentationFormat>
  <Paragraphs>71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1" baseType="lpstr">
      <vt:lpstr>굴림</vt:lpstr>
      <vt:lpstr>나눔고딕</vt:lpstr>
      <vt:lpstr>맑은 고딕</vt:lpstr>
      <vt:lpstr>Arial</vt:lpstr>
      <vt:lpstr>Office 테마</vt:lpstr>
      <vt:lpstr>Proposed scope of Rel-20 Mobility</vt:lpstr>
      <vt:lpstr>LTM Overhead Reduction</vt:lpstr>
      <vt:lpstr>LTM Overhead Reduction</vt:lpstr>
      <vt:lpstr>CLTM Specific Enhancements</vt:lpstr>
      <vt:lpstr>Support of Intra-CU CLTM for DC Case</vt:lpstr>
      <vt:lpstr>Summary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</dc:creator>
  <cp:lastModifiedBy>LGE - SungHoon</cp:lastModifiedBy>
  <cp:revision>3526</cp:revision>
  <dcterms:created xsi:type="dcterms:W3CDTF">2016-10-11T04:12:52Z</dcterms:created>
  <dcterms:modified xsi:type="dcterms:W3CDTF">2025-02-28T08:24:58Z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0x0101001A17329BE811674CBF326964265B0841</vt:lpwstr>
  </property>
</Properties>
</file>