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  <p:sldMasterId id="2147483678" r:id="rId4"/>
    <p:sldMasterId id="2147483693" r:id="rId5"/>
    <p:sldMasterId id="2147483708" r:id="rId6"/>
    <p:sldMasterId id="2147483723" r:id="rId7"/>
    <p:sldMasterId id="2147483738" r:id="rId8"/>
    <p:sldMasterId id="2147483753" r:id="rId9"/>
    <p:sldMasterId id="2147483768" r:id="rId10"/>
  </p:sldMasterIdLst>
  <p:notesMasterIdLst>
    <p:notesMasterId r:id="rId12"/>
  </p:notesMasterIdLst>
  <p:handoutMasterIdLst>
    <p:handoutMasterId r:id="rId37"/>
  </p:handoutMasterIdLst>
  <p:sldIdLst>
    <p:sldId id="1792" r:id="rId11"/>
    <p:sldId id="2007" r:id="rId13"/>
    <p:sldId id="2009" r:id="rId14"/>
    <p:sldId id="2036" r:id="rId15"/>
    <p:sldId id="1831" r:id="rId16"/>
    <p:sldId id="1961" r:id="rId17"/>
    <p:sldId id="1241" r:id="rId18"/>
    <p:sldId id="1834" r:id="rId19"/>
    <p:sldId id="2078" r:id="rId20"/>
    <p:sldId id="1874" r:id="rId21"/>
    <p:sldId id="1990" r:id="rId22"/>
    <p:sldId id="1815" r:id="rId23"/>
    <p:sldId id="2079" r:id="rId24"/>
    <p:sldId id="2013" r:id="rId25"/>
    <p:sldId id="1698" r:id="rId26"/>
    <p:sldId id="2080" r:id="rId27"/>
    <p:sldId id="1866" r:id="rId28"/>
    <p:sldId id="1816" r:id="rId29"/>
    <p:sldId id="2067" r:id="rId30"/>
    <p:sldId id="2066" r:id="rId31"/>
    <p:sldId id="2073" r:id="rId32"/>
    <p:sldId id="2074" r:id="rId33"/>
    <p:sldId id="940" r:id="rId34"/>
    <p:sldId id="1851" r:id="rId35"/>
    <p:sldId id="1954" r:id="rId36"/>
  </p:sldIdLst>
  <p:sldSz cx="9144000" cy="6858000" type="screen4x3"/>
  <p:notesSz cx="7010400" cy="9296400"/>
  <p:defaultTextStyle>
    <a:defPPr>
      <a:defRPr lang="en-GB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D0D8E8"/>
    <a:srgbClr val="0000FF"/>
    <a:srgbClr val="FFFF66"/>
    <a:srgbClr val="8FE2FF"/>
    <a:srgbClr val="BE02A3"/>
    <a:srgbClr val="EAEBC7"/>
    <a:srgbClr val="E2E2D0"/>
    <a:srgbClr val="C6D254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1" autoAdjust="0"/>
    <p:restoredTop sz="95316"/>
  </p:normalViewPr>
  <p:slideViewPr>
    <p:cSldViewPr snapToGrid="0" showGuides="1">
      <p:cViewPr varScale="1">
        <p:scale>
          <a:sx n="109" d="100"/>
          <a:sy n="109" d="100"/>
        </p:scale>
        <p:origin x="858" y="96"/>
      </p:cViewPr>
      <p:guideLst>
        <p:guide orient="horz" pos="2240"/>
        <p:guide pos="46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3120"/>
    </p:cViewPr>
  </p:sorterViewPr>
  <p:notesViewPr>
    <p:cSldViewPr snapToGrid="0">
      <p:cViewPr varScale="1">
        <p:scale>
          <a:sx n="85" d="100"/>
          <a:sy n="85" d="100"/>
        </p:scale>
        <p:origin x="291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25.xml"/><Relationship Id="rId35" Type="http://schemas.openxmlformats.org/officeDocument/2006/relationships/slide" Target="slides/slide24.xml"/><Relationship Id="rId34" Type="http://schemas.openxmlformats.org/officeDocument/2006/relationships/slide" Target="slides/slide23.xml"/><Relationship Id="rId33" Type="http://schemas.openxmlformats.org/officeDocument/2006/relationships/slide" Target="slides/slide22.xml"/><Relationship Id="rId32" Type="http://schemas.openxmlformats.org/officeDocument/2006/relationships/slide" Target="slides/slide21.xml"/><Relationship Id="rId31" Type="http://schemas.openxmlformats.org/officeDocument/2006/relationships/slide" Target="slides/slide20.xml"/><Relationship Id="rId30" Type="http://schemas.openxmlformats.org/officeDocument/2006/relationships/slide" Target="slides/slide19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8.xml"/><Relationship Id="rId28" Type="http://schemas.openxmlformats.org/officeDocument/2006/relationships/slide" Target="slides/slide17.xml"/><Relationship Id="rId27" Type="http://schemas.openxmlformats.org/officeDocument/2006/relationships/slide" Target="slides/slide16.xml"/><Relationship Id="rId26" Type="http://schemas.openxmlformats.org/officeDocument/2006/relationships/slide" Target="slides/slide15.xml"/><Relationship Id="rId25" Type="http://schemas.openxmlformats.org/officeDocument/2006/relationships/slide" Target="slides/slide14.xml"/><Relationship Id="rId24" Type="http://schemas.openxmlformats.org/officeDocument/2006/relationships/slide" Target="slides/slide13.xml"/><Relationship Id="rId23" Type="http://schemas.openxmlformats.org/officeDocument/2006/relationships/slide" Target="slides/slide12.xml"/><Relationship Id="rId22" Type="http://schemas.openxmlformats.org/officeDocument/2006/relationships/slide" Target="slides/slide11.xml"/><Relationship Id="rId21" Type="http://schemas.openxmlformats.org/officeDocument/2006/relationships/slide" Target="slides/slide10.xml"/><Relationship Id="rId20" Type="http://schemas.openxmlformats.org/officeDocument/2006/relationships/slide" Target="slides/slide9.xml"/><Relationship Id="rId2" Type="http://schemas.openxmlformats.org/officeDocument/2006/relationships/theme" Target="theme/theme1.xml"/><Relationship Id="rId19" Type="http://schemas.openxmlformats.org/officeDocument/2006/relationships/slide" Target="slides/slide8.xml"/><Relationship Id="rId18" Type="http://schemas.openxmlformats.org/officeDocument/2006/relationships/slide" Target="slides/slide7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/>
          <a:lstStyle>
            <a:lvl1pPr defTabSz="906145" eaLnBrk="1" hangingPunct="1">
              <a:defRPr kumimoji="0" sz="1100"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0614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ja-JP" sz="1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/>
          <a:lstStyle>
            <a:lvl1pPr algn="r" defTabSz="906145" eaLnBrk="1" hangingPunct="1">
              <a:defRPr kumimoji="0" sz="1100"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</a:lstStyle>
          <a:p>
            <a:pPr marL="0" marR="0" lvl="0" indent="0" algn="r" defTabSz="90614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ja-JP" sz="1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b" anchorCtr="0" compatLnSpc="1"/>
          <a:lstStyle>
            <a:lvl1pPr defTabSz="906145" eaLnBrk="1" hangingPunct="1">
              <a:defRPr kumimoji="0" sz="1100"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0614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ja-JP" sz="1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b" anchorCtr="0" compatLnSpc="1"/>
          <a:lstStyle/>
          <a:p>
            <a:pPr lvl="0" algn="r" defTabSz="904875" eaLnBrk="1" hangingPunct="1">
              <a:buNone/>
            </a:pPr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/>
          <a:lstStyle>
            <a:lvl1pPr defTabSz="906145" eaLnBrk="1" hangingPunct="1">
              <a:defRPr kumimoji="0" sz="1100"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0614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ja-JP" sz="1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/>
          <a:lstStyle>
            <a:lvl1pPr algn="r" defTabSz="906145" eaLnBrk="1" hangingPunct="1">
              <a:defRPr kumimoji="0" sz="1100"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</a:lstStyle>
          <a:p>
            <a:pPr marL="0" marR="0" lvl="0" indent="0" algn="r" defTabSz="90614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ja-JP" sz="1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1988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79513" y="695325"/>
            <a:ext cx="4651375" cy="3487738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4650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Click to edit Master text styles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Second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Third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Fourth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Fifth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b" anchorCtr="0" compatLnSpc="1"/>
          <a:lstStyle>
            <a:lvl1pPr defTabSz="906145" eaLnBrk="1" hangingPunct="1">
              <a:defRPr kumimoji="0" sz="1100"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0614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ja-JP" sz="1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b" anchorCtr="0" compatLnSpc="1"/>
          <a:lstStyle/>
          <a:p>
            <a:pPr lvl="0" algn="r" defTabSz="904875" eaLnBrk="1" hangingPunct="1">
              <a:buNone/>
            </a:pPr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81100" y="695325"/>
            <a:ext cx="4651375" cy="3489325"/>
          </a:xfrm>
        </p:spPr>
      </p:sp>
      <p:sp>
        <p:nvSpPr>
          <p:cNvPr id="45059" name="Rectangle 3"/>
          <p:cNvSpPr>
            <a:spLocks noGrp="1"/>
          </p:cNvSpPr>
          <p:nvPr>
            <p:ph type="body"/>
          </p:nvPr>
        </p:nvSpPr>
        <p:spPr>
          <a:xfrm>
            <a:off x="933450" y="4418013"/>
            <a:ext cx="5143500" cy="4183062"/>
          </a:xfrm>
        </p:spPr>
        <p:txBody>
          <a:bodyPr wrap="square" lIns="90517" tIns="45259" rIns="90517" bIns="45259" anchor="t" anchorCtr="0"/>
          <a:lstStyle/>
          <a:p>
            <a:pPr lvl="0" eaLnBrk="1" hangingPunct="1"/>
            <a:endParaRPr lang="en-US" altLang="ja-JP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3731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73732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683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71684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683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71684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683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71684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67588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9635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69636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9635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69636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3731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73732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3731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73732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3731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73732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682" name="文本占位符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0355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100356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0355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100356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6499" name="Notes 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3730" name="文本占位符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r>
              <a:rPr lang="en-US" dirty="0">
                <a:cs typeface="+mn-ea"/>
                <a:sym typeface="+mn-ea"/>
              </a:rPr>
              <a:t>w</a:t>
            </a:r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3730" name="文本占位符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r>
              <a:rPr lang="en-US" dirty="0">
                <a:cs typeface="+mn-ea"/>
                <a:sym typeface="+mn-ea"/>
              </a:rPr>
              <a:t>w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3730" name="文本占位符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r>
              <a:rPr lang="en-US" dirty="0">
                <a:cs typeface="+mn-ea"/>
                <a:sym typeface="+mn-ea"/>
              </a:rPr>
              <a:t>w</a:t>
            </a:r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5778" name="文本占位符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3251" name="文本占位符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5299" name="Notes 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wrap="square" lIns="90517" tIns="45259" rIns="90517" bIns="45259" anchor="t" anchorCtr="0"/>
          <a:lstStyle/>
          <a:p>
            <a:pPr marL="0" lvl="1" indent="457200"/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683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71684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683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71684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7827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77828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endParaRPr lang="ja-JP" altLang="en-US" noProof="1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8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None/>
            </a:pPr>
            <a:fld id="{9A0DB2DC-4C9A-4742-B13C-FB6460FD3503}" type="slidenum">
              <a:rPr lang="ja-JP" altLang="en-GB" dirty="0">
                <a:latin typeface="Arial" panose="020B0604020202020204" pitchFamily="34" charset="0"/>
              </a:rPr>
            </a:fld>
            <a:endParaRPr lang="ja-JP" altLang="en-GB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noProof="1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noProof="1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None/>
              <a:defRPr/>
            </a:pPr>
            <a:endParaRPr kumimoji="0" lang="ja-JP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endParaRPr lang="ja-JP" altLang="en-US" noProof="1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6389" y="274638"/>
            <a:ext cx="6019800" cy="5851525"/>
          </a:xfrm>
        </p:spPr>
        <p:txBody>
          <a:bodyPr vert="eaVert"/>
          <a:lstStyle/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endParaRPr lang="ja-JP" altLang="en-US" noProof="1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6389" y="274638"/>
            <a:ext cx="6019800" cy="5851525"/>
          </a:xfrm>
        </p:spPr>
        <p:txBody>
          <a:bodyPr vert="eaVert"/>
          <a:lstStyle/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endParaRPr lang="ja-JP" altLang="en-US" noProof="1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8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None/>
            </a:pPr>
            <a:fld id="{9A0DB2DC-4C9A-4742-B13C-FB6460FD3503}" type="slidenum">
              <a:rPr lang="ja-JP" altLang="en-GB" dirty="0">
                <a:latin typeface="Arial" panose="020B0604020202020204" pitchFamily="34" charset="0"/>
              </a:rPr>
            </a:fld>
            <a:endParaRPr lang="ja-JP" altLang="en-GB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noProof="1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noProof="1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None/>
              <a:defRPr/>
            </a:pPr>
            <a:endParaRPr kumimoji="0" lang="ja-JP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endParaRPr lang="ja-JP" altLang="en-US" noProof="1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6389" y="274638"/>
            <a:ext cx="6019800" cy="5851525"/>
          </a:xfrm>
        </p:spPr>
        <p:txBody>
          <a:bodyPr vert="eaVert"/>
          <a:lstStyle/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endParaRPr lang="ja-JP" altLang="en-US" noProof="1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8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None/>
            </a:pPr>
            <a:fld id="{9A0DB2DC-4C9A-4742-B13C-FB6460FD3503}" type="slidenum">
              <a:rPr lang="ja-JP" altLang="en-GB" dirty="0">
                <a:latin typeface="Arial" panose="020B0604020202020204" pitchFamily="34" charset="0"/>
              </a:rPr>
            </a:fld>
            <a:endParaRPr lang="ja-JP" altLang="en-GB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noProof="1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endParaRPr lang="ja-JP" altLang="en-US" noProof="1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8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None/>
            </a:pPr>
            <a:fld id="{9A0DB2DC-4C9A-4742-B13C-FB6460FD3503}" type="slidenum">
              <a:rPr lang="ja-JP" altLang="en-GB" dirty="0">
                <a:latin typeface="Arial" panose="020B0604020202020204" pitchFamily="34" charset="0"/>
              </a:rPr>
            </a:fld>
            <a:endParaRPr lang="ja-JP" altLang="en-GB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noProof="1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None/>
              <a:defRPr/>
            </a:pPr>
            <a:endParaRPr kumimoji="0" lang="ja-JP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endParaRPr lang="ja-JP" altLang="en-US" noProof="1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6389" y="274638"/>
            <a:ext cx="6019800" cy="5851525"/>
          </a:xfrm>
        </p:spPr>
        <p:txBody>
          <a:bodyPr vert="eaVert"/>
          <a:lstStyle/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endParaRPr lang="ja-JP" altLang="en-US" noProof="1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8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None/>
            </a:pPr>
            <a:fld id="{9A0DB2DC-4C9A-4742-B13C-FB6460FD3503}" type="slidenum">
              <a:rPr lang="ja-JP" altLang="en-GB" dirty="0">
                <a:latin typeface="Arial" panose="020B0604020202020204" pitchFamily="34" charset="0"/>
              </a:rPr>
            </a:fld>
            <a:endParaRPr lang="ja-JP" altLang="en-GB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noProof="1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noProof="1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None/>
              <a:defRPr/>
            </a:pPr>
            <a:endParaRPr kumimoji="0" lang="ja-JP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endParaRPr lang="ja-JP" altLang="en-US" noProof="1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6389" y="274638"/>
            <a:ext cx="6019800" cy="5851525"/>
          </a:xfrm>
        </p:spPr>
        <p:txBody>
          <a:bodyPr vert="eaVert"/>
          <a:lstStyle/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endParaRPr lang="ja-JP" altLang="en-US" noProof="1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8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None/>
            </a:pPr>
            <a:fld id="{9A0DB2DC-4C9A-4742-B13C-FB6460FD3503}" type="slidenum">
              <a:rPr lang="ja-JP" altLang="en-GB" dirty="0">
                <a:latin typeface="Arial" panose="020B0604020202020204" pitchFamily="34" charset="0"/>
              </a:rPr>
            </a:fld>
            <a:endParaRPr lang="ja-JP" altLang="en-GB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noProof="1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noProof="1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noProof="1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None/>
              <a:defRPr/>
            </a:pPr>
            <a:endParaRPr kumimoji="0" lang="ja-JP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endParaRPr lang="ja-JP" altLang="en-US" noProof="1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6389" y="274638"/>
            <a:ext cx="6019800" cy="5851525"/>
          </a:xfrm>
        </p:spPr>
        <p:txBody>
          <a:bodyPr vert="eaVert"/>
          <a:lstStyle/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endParaRPr lang="ja-JP" altLang="en-US" noProof="1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8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None/>
            </a:pPr>
            <a:fld id="{9A0DB2DC-4C9A-4742-B13C-FB6460FD3503}" type="slidenum">
              <a:rPr lang="ja-JP" altLang="en-GB" dirty="0">
                <a:latin typeface="Arial" panose="020B0604020202020204" pitchFamily="34" charset="0"/>
              </a:rPr>
            </a:fld>
            <a:endParaRPr lang="ja-JP" altLang="en-GB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noProof="1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noProof="1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None/>
              <a:defRPr/>
            </a:pPr>
            <a:endParaRPr kumimoji="0" lang="ja-JP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endParaRPr lang="ja-JP" altLang="en-US" noProof="1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6389" y="274638"/>
            <a:ext cx="6019800" cy="5851525"/>
          </a:xfrm>
        </p:spPr>
        <p:txBody>
          <a:bodyPr vert="eaVert"/>
          <a:lstStyle/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endParaRPr lang="ja-JP" altLang="en-US" noProof="1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8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None/>
            </a:pPr>
            <a:fld id="{9A0DB2DC-4C9A-4742-B13C-FB6460FD3503}" type="slidenum">
              <a:rPr lang="ja-JP" altLang="en-GB" dirty="0">
                <a:latin typeface="Arial" panose="020B0604020202020204" pitchFamily="34" charset="0"/>
              </a:rPr>
            </a:fld>
            <a:endParaRPr lang="ja-JP" altLang="en-GB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noProof="1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noProof="1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None/>
              <a:defRPr/>
            </a:pPr>
            <a:endParaRPr kumimoji="0" lang="ja-JP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endParaRPr lang="ja-JP" altLang="en-US" noProof="1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6389" y="274638"/>
            <a:ext cx="6019800" cy="5851525"/>
          </a:xfrm>
        </p:spPr>
        <p:txBody>
          <a:bodyPr vert="eaVert"/>
          <a:lstStyle/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endParaRPr lang="ja-JP" altLang="en-US" noProof="1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8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None/>
            </a:pPr>
            <a:fld id="{9A0DB2DC-4C9A-4742-B13C-FB6460FD3503}" type="slidenum">
              <a:rPr lang="ja-JP" altLang="en-GB" dirty="0">
                <a:latin typeface="Arial" panose="020B0604020202020204" pitchFamily="34" charset="0"/>
              </a:rPr>
            </a:fld>
            <a:endParaRPr lang="ja-JP" altLang="en-GB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noProof="1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noProof="1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None/>
              <a:defRPr/>
            </a:pPr>
            <a:endParaRPr kumimoji="0" lang="ja-JP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noProof="1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None/>
              <a:defRPr/>
            </a:pPr>
            <a:endParaRPr kumimoji="0" lang="ja-JP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endParaRPr lang="ja-JP" altLang="en-US" noProof="1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6389" y="274638"/>
            <a:ext cx="6019800" cy="5851525"/>
          </a:xfrm>
        </p:spPr>
        <p:txBody>
          <a:bodyPr vert="eaVert"/>
          <a:lstStyle/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4.jpeg"/><Relationship Id="rId17" Type="http://schemas.openxmlformats.org/officeDocument/2006/relationships/image" Target="../media/image3.jpeg"/><Relationship Id="rId16" Type="http://schemas.openxmlformats.org/officeDocument/2006/relationships/image" Target="../media/image2.jpeg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9" Type="http://schemas.openxmlformats.org/officeDocument/2006/relationships/theme" Target="../theme/theme2.xml"/><Relationship Id="rId18" Type="http://schemas.openxmlformats.org/officeDocument/2006/relationships/image" Target="../media/image4.jpeg"/><Relationship Id="rId17" Type="http://schemas.openxmlformats.org/officeDocument/2006/relationships/image" Target="../media/image3.jpeg"/><Relationship Id="rId16" Type="http://schemas.openxmlformats.org/officeDocument/2006/relationships/image" Target="../media/image2.jpeg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slideLayout" Target="../slideLayouts/slideLayout36.xml"/><Relationship Id="rId7" Type="http://schemas.openxmlformats.org/officeDocument/2006/relationships/slideLayout" Target="../slideLayouts/slideLayout35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9" Type="http://schemas.openxmlformats.org/officeDocument/2006/relationships/theme" Target="../theme/theme3.xml"/><Relationship Id="rId18" Type="http://schemas.openxmlformats.org/officeDocument/2006/relationships/image" Target="../media/image4.jpeg"/><Relationship Id="rId17" Type="http://schemas.openxmlformats.org/officeDocument/2006/relationships/image" Target="../media/image3.jpeg"/><Relationship Id="rId16" Type="http://schemas.openxmlformats.org/officeDocument/2006/relationships/image" Target="../media/image2.jpeg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0.xml"/><Relationship Id="rId7" Type="http://schemas.openxmlformats.org/officeDocument/2006/relationships/slideLayout" Target="../slideLayouts/slideLayout49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9" Type="http://schemas.openxmlformats.org/officeDocument/2006/relationships/theme" Target="../theme/theme4.xml"/><Relationship Id="rId18" Type="http://schemas.openxmlformats.org/officeDocument/2006/relationships/image" Target="../media/image4.jpeg"/><Relationship Id="rId17" Type="http://schemas.openxmlformats.org/officeDocument/2006/relationships/image" Target="../media/image3.jpeg"/><Relationship Id="rId16" Type="http://schemas.openxmlformats.org/officeDocument/2006/relationships/image" Target="../media/image2.jpeg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2.xml"/><Relationship Id="rId1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9" Type="http://schemas.openxmlformats.org/officeDocument/2006/relationships/theme" Target="../theme/theme5.xml"/><Relationship Id="rId18" Type="http://schemas.openxmlformats.org/officeDocument/2006/relationships/image" Target="../media/image4.jpeg"/><Relationship Id="rId17" Type="http://schemas.openxmlformats.org/officeDocument/2006/relationships/image" Target="../media/image3.jpeg"/><Relationship Id="rId16" Type="http://schemas.openxmlformats.org/officeDocument/2006/relationships/image" Target="../media/image2.jpeg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9.xml"/><Relationship Id="rId8" Type="http://schemas.openxmlformats.org/officeDocument/2006/relationships/slideLayout" Target="../slideLayouts/slideLayout78.xml"/><Relationship Id="rId7" Type="http://schemas.openxmlformats.org/officeDocument/2006/relationships/slideLayout" Target="../slideLayouts/slideLayout77.xml"/><Relationship Id="rId6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5.xml"/><Relationship Id="rId4" Type="http://schemas.openxmlformats.org/officeDocument/2006/relationships/slideLayout" Target="../slideLayouts/slideLayout74.xml"/><Relationship Id="rId3" Type="http://schemas.openxmlformats.org/officeDocument/2006/relationships/slideLayout" Target="../slideLayouts/slideLayout73.xml"/><Relationship Id="rId2" Type="http://schemas.openxmlformats.org/officeDocument/2006/relationships/slideLayout" Target="../slideLayouts/slideLayout72.xml"/><Relationship Id="rId19" Type="http://schemas.openxmlformats.org/officeDocument/2006/relationships/theme" Target="../theme/theme6.xml"/><Relationship Id="rId18" Type="http://schemas.openxmlformats.org/officeDocument/2006/relationships/image" Target="../media/image4.jpeg"/><Relationship Id="rId17" Type="http://schemas.openxmlformats.org/officeDocument/2006/relationships/image" Target="../media/image3.jpeg"/><Relationship Id="rId16" Type="http://schemas.openxmlformats.org/officeDocument/2006/relationships/image" Target="../media/image2.jpeg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84.xml"/><Relationship Id="rId13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1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3.xml"/><Relationship Id="rId8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7.xml"/><Relationship Id="rId2" Type="http://schemas.openxmlformats.org/officeDocument/2006/relationships/slideLayout" Target="../slideLayouts/slideLayout86.xml"/><Relationship Id="rId19" Type="http://schemas.openxmlformats.org/officeDocument/2006/relationships/theme" Target="../theme/theme7.xml"/><Relationship Id="rId18" Type="http://schemas.openxmlformats.org/officeDocument/2006/relationships/image" Target="../media/image4.jpeg"/><Relationship Id="rId17" Type="http://schemas.openxmlformats.org/officeDocument/2006/relationships/image" Target="../media/image3.jpeg"/><Relationship Id="rId16" Type="http://schemas.openxmlformats.org/officeDocument/2006/relationships/image" Target="../media/image2.jpeg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98.xml"/><Relationship Id="rId13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94.xml"/><Relationship Id="rId1" Type="http://schemas.openxmlformats.org/officeDocument/2006/relationships/slideLayout" Target="../slideLayouts/slideLayout85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7.xml"/><Relationship Id="rId8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100.xml"/><Relationship Id="rId19" Type="http://schemas.openxmlformats.org/officeDocument/2006/relationships/theme" Target="../theme/theme8.xml"/><Relationship Id="rId18" Type="http://schemas.openxmlformats.org/officeDocument/2006/relationships/image" Target="../media/image4.jpeg"/><Relationship Id="rId17" Type="http://schemas.openxmlformats.org/officeDocument/2006/relationships/image" Target="../media/image3.jpeg"/><Relationship Id="rId16" Type="http://schemas.openxmlformats.org/officeDocument/2006/relationships/image" Target="../media/image2.jpeg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12.xml"/><Relationship Id="rId13" Type="http://schemas.openxmlformats.org/officeDocument/2006/relationships/slideLayout" Target="../slideLayouts/slideLayout111.xml"/><Relationship Id="rId12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99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1.xml"/><Relationship Id="rId8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119.xml"/><Relationship Id="rId6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16.xml"/><Relationship Id="rId3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14.xml"/><Relationship Id="rId19" Type="http://schemas.openxmlformats.org/officeDocument/2006/relationships/theme" Target="../theme/theme9.xml"/><Relationship Id="rId18" Type="http://schemas.openxmlformats.org/officeDocument/2006/relationships/image" Target="../media/image4.jpeg"/><Relationship Id="rId17" Type="http://schemas.openxmlformats.org/officeDocument/2006/relationships/image" Target="../media/image3.jpeg"/><Relationship Id="rId16" Type="http://schemas.openxmlformats.org/officeDocument/2006/relationships/image" Target="../media/image2.jpeg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26.xml"/><Relationship Id="rId13" Type="http://schemas.openxmlformats.org/officeDocument/2006/relationships/slideLayout" Target="../slideLayouts/slideLayout125.xml"/><Relationship Id="rId12" Type="http://schemas.openxmlformats.org/officeDocument/2006/relationships/slideLayout" Target="../slideLayouts/slideLayout124.xml"/><Relationship Id="rId11" Type="http://schemas.openxmlformats.org/officeDocument/2006/relationships/slideLayout" Target="../slideLayouts/slideLayout123.xml"/><Relationship Id="rId10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8150" y="6456363"/>
            <a:ext cx="4641850" cy="27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>
          <a:xfrm>
            <a:off x="549275" y="385763"/>
            <a:ext cx="68341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ja-JP" dirty="0"/>
              <a:t>Click to edit Master title style</a:t>
            </a:r>
            <a:endParaRPr lang="en-GB" altLang="ja-JP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ja-JP" dirty="0"/>
              <a:t> Click to edit Master text styles</a:t>
            </a:r>
            <a:endParaRPr lang="en-US" altLang="ja-JP" dirty="0"/>
          </a:p>
          <a:p>
            <a:pPr lvl="1"/>
            <a:r>
              <a:rPr lang="en-US" altLang="ja-JP" dirty="0"/>
              <a:t>Second level</a:t>
            </a:r>
            <a:endParaRPr lang="en-US" altLang="ja-JP" dirty="0"/>
          </a:p>
          <a:p>
            <a:pPr lvl="2"/>
            <a:r>
              <a:rPr lang="en-US" altLang="ja-JP" dirty="0"/>
              <a:t>Third level</a:t>
            </a:r>
            <a:endParaRPr lang="en-US" altLang="ja-JP" dirty="0"/>
          </a:p>
          <a:p>
            <a:pPr lvl="3"/>
            <a:r>
              <a:rPr lang="en-US" altLang="ja-JP" dirty="0"/>
              <a:t>Fourth level</a:t>
            </a:r>
            <a:endParaRPr lang="en-US" altLang="ja-JP" dirty="0"/>
          </a:p>
          <a:p>
            <a:pPr lvl="4"/>
            <a:r>
              <a:rPr lang="en-US" altLang="ja-JP" dirty="0"/>
              <a:t>Fifth level</a:t>
            </a:r>
            <a:endParaRPr lang="en-GB" altLang="ja-JP" dirty="0"/>
          </a:p>
        </p:txBody>
      </p:sp>
      <p:pic>
        <p:nvPicPr>
          <p:cNvPr id="1030" name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8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1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3" cy="244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2009     Mobile World Congress, Barcelona, 19</a:t>
            </a:r>
            <a:r>
              <a:rPr kumimoji="0" lang="en-GB" altLang="ja-JP" sz="1000" b="0" i="0" u="none" strike="noStrike" kern="1200" cap="none" spc="0" normalizeH="0" baseline="3000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th</a:t>
            </a:r>
            <a:r>
              <a:rPr kumimoji="0" lang="en-GB" altLang="ja-JP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February 2009</a:t>
            </a:r>
            <a:endParaRPr kumimoji="0" lang="en-GB" altLang="ja-JP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33" name="Picture 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Picture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8150" y="6456363"/>
            <a:ext cx="7634288" cy="27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5" name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6" name="Picture 13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534400" y="645636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</a:t>
            </a:r>
            <a:r>
              <a:rPr kumimoji="0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4</a:t>
            </a:r>
            <a:r>
              <a:rPr kumimoji="0" lang="ja-JP" altLang="en-GB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    </a:t>
            </a:r>
            <a:endParaRPr kumimoji="0" lang="en-GB" altLang="ja-JP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8" name="Slide Number Placeholder 4"/>
          <p:cNvSpPr txBox="1">
            <a:spLocks noGrp="1" noChangeArrowheads="1"/>
          </p:cNvSpPr>
          <p:nvPr/>
        </p:nvSpPr>
        <p:spPr bwMode="auto">
          <a:xfrm>
            <a:off x="8558213" y="6456363"/>
            <a:ext cx="395288" cy="2222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 eaLnBrk="1" hangingPunct="1"/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8"/>
        </a:buBlip>
        <a:defRPr sz="24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v"/>
        <a:defRPr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q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§"/>
        <a:defRPr sz="14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8150" y="6456363"/>
            <a:ext cx="4641850" cy="27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>
          <a:xfrm>
            <a:off x="549275" y="385763"/>
            <a:ext cx="68341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ja-JP" dirty="0"/>
              <a:t>Click to edit Master title style</a:t>
            </a:r>
            <a:endParaRPr lang="en-GB" altLang="ja-JP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ja-JP" dirty="0"/>
              <a:t> Click to edit Master text styles</a:t>
            </a:r>
            <a:endParaRPr lang="en-US" altLang="ja-JP" dirty="0"/>
          </a:p>
          <a:p>
            <a:pPr lvl="1"/>
            <a:r>
              <a:rPr lang="en-US" altLang="ja-JP" dirty="0"/>
              <a:t>Second level</a:t>
            </a:r>
            <a:endParaRPr lang="en-US" altLang="ja-JP" dirty="0"/>
          </a:p>
          <a:p>
            <a:pPr lvl="2"/>
            <a:r>
              <a:rPr lang="en-US" altLang="ja-JP" dirty="0"/>
              <a:t>Third level</a:t>
            </a:r>
            <a:endParaRPr lang="en-US" altLang="ja-JP" dirty="0"/>
          </a:p>
          <a:p>
            <a:pPr lvl="3"/>
            <a:r>
              <a:rPr lang="en-US" altLang="ja-JP" dirty="0"/>
              <a:t>Fourth level</a:t>
            </a:r>
            <a:endParaRPr lang="en-US" altLang="ja-JP" dirty="0"/>
          </a:p>
          <a:p>
            <a:pPr lvl="4"/>
            <a:r>
              <a:rPr lang="en-US" altLang="ja-JP" dirty="0"/>
              <a:t>Fifth level</a:t>
            </a:r>
            <a:endParaRPr lang="en-GB" altLang="ja-JP" dirty="0"/>
          </a:p>
        </p:txBody>
      </p:sp>
      <p:pic>
        <p:nvPicPr>
          <p:cNvPr id="1030" name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8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1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3" cy="244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2009     Mobile World Congress, Barcelona, 19</a:t>
            </a:r>
            <a:r>
              <a:rPr kumimoji="0" lang="en-GB" altLang="ja-JP" sz="1000" b="0" i="0" u="none" strike="noStrike" kern="1200" cap="none" spc="0" normalizeH="0" baseline="3000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th</a:t>
            </a:r>
            <a:r>
              <a:rPr kumimoji="0" lang="en-GB" altLang="ja-JP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February 2009</a:t>
            </a:r>
            <a:endParaRPr kumimoji="0" lang="en-GB" altLang="ja-JP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33" name="Picture 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Picture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8150" y="6456363"/>
            <a:ext cx="7634288" cy="27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5" name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6" name="Picture 13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534400" y="645636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</a:t>
            </a:r>
            <a:r>
              <a:rPr kumimoji="0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4</a:t>
            </a:r>
            <a:r>
              <a:rPr kumimoji="0" lang="ja-JP" altLang="en-GB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    </a:t>
            </a:r>
            <a:endParaRPr kumimoji="0" lang="en-GB" altLang="ja-JP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8" name="Slide Number Placeholder 4"/>
          <p:cNvSpPr txBox="1">
            <a:spLocks noGrp="1" noChangeArrowheads="1"/>
          </p:cNvSpPr>
          <p:nvPr/>
        </p:nvSpPr>
        <p:spPr bwMode="auto">
          <a:xfrm>
            <a:off x="8558213" y="6456363"/>
            <a:ext cx="395288" cy="2222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 eaLnBrk="1" hangingPunct="1"/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8"/>
        </a:buBlip>
        <a:defRPr sz="24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v"/>
        <a:defRPr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q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§"/>
        <a:defRPr sz="14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8150" y="6456363"/>
            <a:ext cx="4641850" cy="27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>
          <a:xfrm>
            <a:off x="549275" y="385763"/>
            <a:ext cx="68341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ja-JP" dirty="0"/>
              <a:t>Click to edit Master title style</a:t>
            </a:r>
            <a:endParaRPr lang="en-GB" altLang="ja-JP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ja-JP" dirty="0"/>
              <a:t> Click to edit Master text styles</a:t>
            </a:r>
            <a:endParaRPr lang="en-US" altLang="ja-JP" dirty="0"/>
          </a:p>
          <a:p>
            <a:pPr lvl="1"/>
            <a:r>
              <a:rPr lang="en-US" altLang="ja-JP" dirty="0"/>
              <a:t>Second level</a:t>
            </a:r>
            <a:endParaRPr lang="en-US" altLang="ja-JP" dirty="0"/>
          </a:p>
          <a:p>
            <a:pPr lvl="2"/>
            <a:r>
              <a:rPr lang="en-US" altLang="ja-JP" dirty="0"/>
              <a:t>Third level</a:t>
            </a:r>
            <a:endParaRPr lang="en-US" altLang="ja-JP" dirty="0"/>
          </a:p>
          <a:p>
            <a:pPr lvl="3"/>
            <a:r>
              <a:rPr lang="en-US" altLang="ja-JP" dirty="0"/>
              <a:t>Fourth level</a:t>
            </a:r>
            <a:endParaRPr lang="en-US" altLang="ja-JP" dirty="0"/>
          </a:p>
          <a:p>
            <a:pPr lvl="4"/>
            <a:r>
              <a:rPr lang="en-US" altLang="ja-JP" dirty="0"/>
              <a:t>Fifth level</a:t>
            </a:r>
            <a:endParaRPr lang="en-GB" altLang="ja-JP" dirty="0"/>
          </a:p>
        </p:txBody>
      </p:sp>
      <p:pic>
        <p:nvPicPr>
          <p:cNvPr id="1030" name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8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1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3" cy="244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2009     Mobile World Congress, Barcelona, 19</a:t>
            </a:r>
            <a:r>
              <a:rPr kumimoji="0" lang="en-GB" altLang="ja-JP" sz="1000" b="0" i="0" u="none" strike="noStrike" kern="1200" cap="none" spc="0" normalizeH="0" baseline="3000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th</a:t>
            </a:r>
            <a:r>
              <a:rPr kumimoji="0" lang="en-GB" altLang="ja-JP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February 2009</a:t>
            </a:r>
            <a:endParaRPr kumimoji="0" lang="en-GB" altLang="ja-JP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33" name="Picture 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Picture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8150" y="6456363"/>
            <a:ext cx="7634288" cy="27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5" name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6" name="Picture 13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534400" y="645636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</a:t>
            </a:r>
            <a:r>
              <a:rPr kumimoji="0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4</a:t>
            </a:r>
            <a:r>
              <a:rPr kumimoji="0" lang="ja-JP" altLang="en-GB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    </a:t>
            </a:r>
            <a:endParaRPr kumimoji="0" lang="en-GB" altLang="ja-JP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8" name="Slide Number Placeholder 4"/>
          <p:cNvSpPr txBox="1">
            <a:spLocks noGrp="1" noChangeArrowheads="1"/>
          </p:cNvSpPr>
          <p:nvPr/>
        </p:nvSpPr>
        <p:spPr bwMode="auto">
          <a:xfrm>
            <a:off x="8558213" y="6456363"/>
            <a:ext cx="395288" cy="2222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 eaLnBrk="1" hangingPunct="1"/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8"/>
        </a:buBlip>
        <a:defRPr sz="24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v"/>
        <a:defRPr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q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§"/>
        <a:defRPr sz="14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8150" y="6456363"/>
            <a:ext cx="4641850" cy="27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>
          <a:xfrm>
            <a:off x="549275" y="385763"/>
            <a:ext cx="68341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ja-JP" dirty="0"/>
              <a:t>Click to edit Master title style</a:t>
            </a:r>
            <a:endParaRPr lang="en-GB" altLang="ja-JP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ja-JP" dirty="0"/>
              <a:t> Click to edit Master text styles</a:t>
            </a:r>
            <a:endParaRPr lang="en-US" altLang="ja-JP" dirty="0"/>
          </a:p>
          <a:p>
            <a:pPr lvl="1"/>
            <a:r>
              <a:rPr lang="en-US" altLang="ja-JP" dirty="0"/>
              <a:t>Second level</a:t>
            </a:r>
            <a:endParaRPr lang="en-US" altLang="ja-JP" dirty="0"/>
          </a:p>
          <a:p>
            <a:pPr lvl="2"/>
            <a:r>
              <a:rPr lang="en-US" altLang="ja-JP" dirty="0"/>
              <a:t>Third level</a:t>
            </a:r>
            <a:endParaRPr lang="en-US" altLang="ja-JP" dirty="0"/>
          </a:p>
          <a:p>
            <a:pPr lvl="3"/>
            <a:r>
              <a:rPr lang="en-US" altLang="ja-JP" dirty="0"/>
              <a:t>Fourth level</a:t>
            </a:r>
            <a:endParaRPr lang="en-US" altLang="ja-JP" dirty="0"/>
          </a:p>
          <a:p>
            <a:pPr lvl="4"/>
            <a:r>
              <a:rPr lang="en-US" altLang="ja-JP" dirty="0"/>
              <a:t>Fifth level</a:t>
            </a:r>
            <a:endParaRPr lang="en-GB" altLang="ja-JP" dirty="0"/>
          </a:p>
        </p:txBody>
      </p:sp>
      <p:pic>
        <p:nvPicPr>
          <p:cNvPr id="1030" name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8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1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3" cy="244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2009     Mobile World Congress, Barcelona, 19</a:t>
            </a:r>
            <a:r>
              <a:rPr kumimoji="0" lang="en-GB" altLang="ja-JP" sz="1000" b="0" i="0" u="none" strike="noStrike" kern="1200" cap="none" spc="0" normalizeH="0" baseline="3000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th</a:t>
            </a:r>
            <a:r>
              <a:rPr kumimoji="0" lang="en-GB" altLang="ja-JP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February 2009</a:t>
            </a:r>
            <a:endParaRPr kumimoji="0" lang="en-GB" altLang="ja-JP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33" name="Picture 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Picture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8150" y="6456363"/>
            <a:ext cx="7634288" cy="27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5" name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6" name="Picture 13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534400" y="645636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</a:t>
            </a:r>
            <a:r>
              <a:rPr kumimoji="0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4</a:t>
            </a:r>
            <a:r>
              <a:rPr kumimoji="0" lang="ja-JP" altLang="en-GB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    </a:t>
            </a:r>
            <a:endParaRPr kumimoji="0" lang="en-GB" altLang="ja-JP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8" name="Slide Number Placeholder 4"/>
          <p:cNvSpPr txBox="1">
            <a:spLocks noGrp="1" noChangeArrowheads="1"/>
          </p:cNvSpPr>
          <p:nvPr/>
        </p:nvSpPr>
        <p:spPr bwMode="auto">
          <a:xfrm>
            <a:off x="8558213" y="6456363"/>
            <a:ext cx="395288" cy="2222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 eaLnBrk="1" hangingPunct="1"/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8"/>
        </a:buBlip>
        <a:defRPr sz="24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v"/>
        <a:defRPr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q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§"/>
        <a:defRPr sz="14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8150" y="6456363"/>
            <a:ext cx="4641850" cy="27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>
          <a:xfrm>
            <a:off x="549275" y="385763"/>
            <a:ext cx="68341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ja-JP" dirty="0"/>
              <a:t>Click to edit Master title style</a:t>
            </a:r>
            <a:endParaRPr lang="en-GB" altLang="ja-JP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ja-JP" dirty="0"/>
              <a:t> Click to edit Master text styles</a:t>
            </a:r>
            <a:endParaRPr lang="en-US" altLang="ja-JP" dirty="0"/>
          </a:p>
          <a:p>
            <a:pPr lvl="1"/>
            <a:r>
              <a:rPr lang="en-US" altLang="ja-JP" dirty="0"/>
              <a:t>Second level</a:t>
            </a:r>
            <a:endParaRPr lang="en-US" altLang="ja-JP" dirty="0"/>
          </a:p>
          <a:p>
            <a:pPr lvl="2"/>
            <a:r>
              <a:rPr lang="en-US" altLang="ja-JP" dirty="0"/>
              <a:t>Third level</a:t>
            </a:r>
            <a:endParaRPr lang="en-US" altLang="ja-JP" dirty="0"/>
          </a:p>
          <a:p>
            <a:pPr lvl="3"/>
            <a:r>
              <a:rPr lang="en-US" altLang="ja-JP" dirty="0"/>
              <a:t>Fourth level</a:t>
            </a:r>
            <a:endParaRPr lang="en-US" altLang="ja-JP" dirty="0"/>
          </a:p>
          <a:p>
            <a:pPr lvl="4"/>
            <a:r>
              <a:rPr lang="en-US" altLang="ja-JP" dirty="0"/>
              <a:t>Fifth level</a:t>
            </a:r>
            <a:endParaRPr lang="en-GB" altLang="ja-JP" dirty="0"/>
          </a:p>
        </p:txBody>
      </p:sp>
      <p:pic>
        <p:nvPicPr>
          <p:cNvPr id="1030" name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8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1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3" cy="244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2009     Mobile World Congress, Barcelona, 19</a:t>
            </a:r>
            <a:r>
              <a:rPr kumimoji="0" lang="en-GB" altLang="ja-JP" sz="1000" b="0" i="0" u="none" strike="noStrike" kern="1200" cap="none" spc="0" normalizeH="0" baseline="3000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th</a:t>
            </a:r>
            <a:r>
              <a:rPr kumimoji="0" lang="en-GB" altLang="ja-JP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February 2009</a:t>
            </a:r>
            <a:endParaRPr kumimoji="0" lang="en-GB" altLang="ja-JP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33" name="Picture 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Picture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8150" y="6456363"/>
            <a:ext cx="7634288" cy="27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5" name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6" name="Picture 13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534400" y="645636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</a:t>
            </a:r>
            <a:r>
              <a:rPr kumimoji="0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4</a:t>
            </a:r>
            <a:r>
              <a:rPr kumimoji="0" lang="ja-JP" altLang="en-GB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    </a:t>
            </a:r>
            <a:endParaRPr kumimoji="0" lang="en-GB" altLang="ja-JP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8" name="Slide Number Placeholder 4"/>
          <p:cNvSpPr txBox="1">
            <a:spLocks noGrp="1" noChangeArrowheads="1"/>
          </p:cNvSpPr>
          <p:nvPr/>
        </p:nvSpPr>
        <p:spPr bwMode="auto">
          <a:xfrm>
            <a:off x="8558213" y="6456363"/>
            <a:ext cx="395288" cy="2222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 eaLnBrk="1" hangingPunct="1"/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8"/>
        </a:buBlip>
        <a:defRPr sz="24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v"/>
        <a:defRPr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q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§"/>
        <a:defRPr sz="14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8150" y="6456363"/>
            <a:ext cx="4641850" cy="27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>
          <a:xfrm>
            <a:off x="549275" y="385763"/>
            <a:ext cx="68341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ja-JP" dirty="0"/>
              <a:t>Click to edit Master title style</a:t>
            </a:r>
            <a:endParaRPr lang="en-GB" altLang="ja-JP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ja-JP" dirty="0"/>
              <a:t> Click to edit Master text styles</a:t>
            </a:r>
            <a:endParaRPr lang="en-US" altLang="ja-JP" dirty="0"/>
          </a:p>
          <a:p>
            <a:pPr lvl="1"/>
            <a:r>
              <a:rPr lang="en-US" altLang="ja-JP" dirty="0"/>
              <a:t>Second level</a:t>
            </a:r>
            <a:endParaRPr lang="en-US" altLang="ja-JP" dirty="0"/>
          </a:p>
          <a:p>
            <a:pPr lvl="2"/>
            <a:r>
              <a:rPr lang="en-US" altLang="ja-JP" dirty="0"/>
              <a:t>Third level</a:t>
            </a:r>
            <a:endParaRPr lang="en-US" altLang="ja-JP" dirty="0"/>
          </a:p>
          <a:p>
            <a:pPr lvl="3"/>
            <a:r>
              <a:rPr lang="en-US" altLang="ja-JP" dirty="0"/>
              <a:t>Fourth level</a:t>
            </a:r>
            <a:endParaRPr lang="en-US" altLang="ja-JP" dirty="0"/>
          </a:p>
          <a:p>
            <a:pPr lvl="4"/>
            <a:r>
              <a:rPr lang="en-US" altLang="ja-JP" dirty="0"/>
              <a:t>Fifth level</a:t>
            </a:r>
            <a:endParaRPr lang="en-GB" altLang="ja-JP" dirty="0"/>
          </a:p>
        </p:txBody>
      </p:sp>
      <p:pic>
        <p:nvPicPr>
          <p:cNvPr id="1030" name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8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1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3" cy="244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2009     Mobile World Congress, Barcelona, 19</a:t>
            </a:r>
            <a:r>
              <a:rPr kumimoji="0" lang="en-GB" altLang="ja-JP" sz="1000" b="0" i="0" u="none" strike="noStrike" kern="1200" cap="none" spc="0" normalizeH="0" baseline="3000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th</a:t>
            </a:r>
            <a:r>
              <a:rPr kumimoji="0" lang="en-GB" altLang="ja-JP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February 2009</a:t>
            </a:r>
            <a:endParaRPr kumimoji="0" lang="en-GB" altLang="ja-JP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33" name="Picture 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Picture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8150" y="6456363"/>
            <a:ext cx="7634288" cy="27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5" name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6" name="Picture 13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534400" y="645636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</a:t>
            </a:r>
            <a:r>
              <a:rPr kumimoji="0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4</a:t>
            </a:r>
            <a:r>
              <a:rPr kumimoji="0" lang="ja-JP" altLang="en-GB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    </a:t>
            </a:r>
            <a:endParaRPr kumimoji="0" lang="en-GB" altLang="ja-JP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8" name="Slide Number Placeholder 4"/>
          <p:cNvSpPr txBox="1">
            <a:spLocks noGrp="1" noChangeArrowheads="1"/>
          </p:cNvSpPr>
          <p:nvPr/>
        </p:nvSpPr>
        <p:spPr bwMode="auto">
          <a:xfrm>
            <a:off x="8558213" y="6456363"/>
            <a:ext cx="395288" cy="2222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 eaLnBrk="1" hangingPunct="1"/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8"/>
        </a:buBlip>
        <a:defRPr sz="24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v"/>
        <a:defRPr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q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§"/>
        <a:defRPr sz="14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8150" y="6456363"/>
            <a:ext cx="4641850" cy="27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>
          <a:xfrm>
            <a:off x="549275" y="385763"/>
            <a:ext cx="68341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ja-JP" dirty="0"/>
              <a:t>Click to edit Master title style</a:t>
            </a:r>
            <a:endParaRPr lang="en-GB" altLang="ja-JP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ja-JP" dirty="0"/>
              <a:t> Click to edit Master text styles</a:t>
            </a:r>
            <a:endParaRPr lang="en-US" altLang="ja-JP" dirty="0"/>
          </a:p>
          <a:p>
            <a:pPr lvl="1"/>
            <a:r>
              <a:rPr lang="en-US" altLang="ja-JP" dirty="0"/>
              <a:t>Second level</a:t>
            </a:r>
            <a:endParaRPr lang="en-US" altLang="ja-JP" dirty="0"/>
          </a:p>
          <a:p>
            <a:pPr lvl="2"/>
            <a:r>
              <a:rPr lang="en-US" altLang="ja-JP" dirty="0"/>
              <a:t>Third level</a:t>
            </a:r>
            <a:endParaRPr lang="en-US" altLang="ja-JP" dirty="0"/>
          </a:p>
          <a:p>
            <a:pPr lvl="3"/>
            <a:r>
              <a:rPr lang="en-US" altLang="ja-JP" dirty="0"/>
              <a:t>Fourth level</a:t>
            </a:r>
            <a:endParaRPr lang="en-US" altLang="ja-JP" dirty="0"/>
          </a:p>
          <a:p>
            <a:pPr lvl="4"/>
            <a:r>
              <a:rPr lang="en-US" altLang="ja-JP" dirty="0"/>
              <a:t>Fifth level</a:t>
            </a:r>
            <a:endParaRPr lang="en-GB" altLang="ja-JP" dirty="0"/>
          </a:p>
        </p:txBody>
      </p:sp>
      <p:pic>
        <p:nvPicPr>
          <p:cNvPr id="1030" name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8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1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3" cy="244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2009     Mobile World Congress, Barcelona, 19</a:t>
            </a:r>
            <a:r>
              <a:rPr kumimoji="0" lang="en-GB" altLang="ja-JP" sz="1000" b="0" i="0" u="none" strike="noStrike" kern="1200" cap="none" spc="0" normalizeH="0" baseline="3000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th</a:t>
            </a:r>
            <a:r>
              <a:rPr kumimoji="0" lang="en-GB" altLang="ja-JP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February 2009</a:t>
            </a:r>
            <a:endParaRPr kumimoji="0" lang="en-GB" altLang="ja-JP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33" name="Picture 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Picture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8150" y="6456363"/>
            <a:ext cx="7634288" cy="27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5" name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6" name="Picture 13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534400" y="645636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</a:t>
            </a:r>
            <a:r>
              <a:rPr kumimoji="0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4</a:t>
            </a:r>
            <a:r>
              <a:rPr kumimoji="0" lang="ja-JP" altLang="en-GB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    </a:t>
            </a:r>
            <a:endParaRPr kumimoji="0" lang="en-GB" altLang="ja-JP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8" name="Slide Number Placeholder 4"/>
          <p:cNvSpPr txBox="1">
            <a:spLocks noGrp="1" noChangeArrowheads="1"/>
          </p:cNvSpPr>
          <p:nvPr/>
        </p:nvSpPr>
        <p:spPr bwMode="auto">
          <a:xfrm>
            <a:off x="8558213" y="6456363"/>
            <a:ext cx="395288" cy="2222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 eaLnBrk="1" hangingPunct="1"/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8"/>
        </a:buBlip>
        <a:defRPr sz="24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v"/>
        <a:defRPr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q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§"/>
        <a:defRPr sz="14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8150" y="6456363"/>
            <a:ext cx="4641850" cy="27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>
          <a:xfrm>
            <a:off x="549275" y="385763"/>
            <a:ext cx="68341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ja-JP" dirty="0"/>
              <a:t>Click to edit Master title style</a:t>
            </a:r>
            <a:endParaRPr lang="en-GB" altLang="ja-JP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ja-JP" dirty="0"/>
              <a:t> Click to edit Master text styles</a:t>
            </a:r>
            <a:endParaRPr lang="en-US" altLang="ja-JP" dirty="0"/>
          </a:p>
          <a:p>
            <a:pPr lvl="1"/>
            <a:r>
              <a:rPr lang="en-US" altLang="ja-JP" dirty="0"/>
              <a:t>Second level</a:t>
            </a:r>
            <a:endParaRPr lang="en-US" altLang="ja-JP" dirty="0"/>
          </a:p>
          <a:p>
            <a:pPr lvl="2"/>
            <a:r>
              <a:rPr lang="en-US" altLang="ja-JP" dirty="0"/>
              <a:t>Third level</a:t>
            </a:r>
            <a:endParaRPr lang="en-US" altLang="ja-JP" dirty="0"/>
          </a:p>
          <a:p>
            <a:pPr lvl="3"/>
            <a:r>
              <a:rPr lang="en-US" altLang="ja-JP" dirty="0"/>
              <a:t>Fourth level</a:t>
            </a:r>
            <a:endParaRPr lang="en-US" altLang="ja-JP" dirty="0"/>
          </a:p>
          <a:p>
            <a:pPr lvl="4"/>
            <a:r>
              <a:rPr lang="en-US" altLang="ja-JP" dirty="0"/>
              <a:t>Fifth level</a:t>
            </a:r>
            <a:endParaRPr lang="en-GB" altLang="ja-JP" dirty="0"/>
          </a:p>
        </p:txBody>
      </p:sp>
      <p:pic>
        <p:nvPicPr>
          <p:cNvPr id="1030" name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8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1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3" cy="244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2009     Mobile World Congress, Barcelona, 19</a:t>
            </a:r>
            <a:r>
              <a:rPr kumimoji="0" lang="en-GB" altLang="ja-JP" sz="1000" b="0" i="0" u="none" strike="noStrike" kern="1200" cap="none" spc="0" normalizeH="0" baseline="3000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th</a:t>
            </a:r>
            <a:r>
              <a:rPr kumimoji="0" lang="en-GB" altLang="ja-JP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February 2009</a:t>
            </a:r>
            <a:endParaRPr kumimoji="0" lang="en-GB" altLang="ja-JP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33" name="Picture 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Picture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8150" y="6456363"/>
            <a:ext cx="7634288" cy="27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5" name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6" name="Picture 13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534400" y="645636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</a:t>
            </a:r>
            <a:r>
              <a:rPr kumimoji="0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4</a:t>
            </a:r>
            <a:r>
              <a:rPr kumimoji="0" lang="ja-JP" altLang="en-GB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    </a:t>
            </a:r>
            <a:endParaRPr kumimoji="0" lang="en-GB" altLang="ja-JP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8" name="Slide Number Placeholder 4"/>
          <p:cNvSpPr txBox="1">
            <a:spLocks noGrp="1" noChangeArrowheads="1"/>
          </p:cNvSpPr>
          <p:nvPr/>
        </p:nvSpPr>
        <p:spPr bwMode="auto">
          <a:xfrm>
            <a:off x="8558213" y="6456363"/>
            <a:ext cx="395288" cy="2222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 eaLnBrk="1" hangingPunct="1"/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  <p:sldLayoutId id="2147483767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8"/>
        </a:buBlip>
        <a:defRPr sz="24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v"/>
        <a:defRPr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q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§"/>
        <a:defRPr sz="14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8150" y="6456363"/>
            <a:ext cx="4641850" cy="27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>
          <a:xfrm>
            <a:off x="549275" y="385763"/>
            <a:ext cx="68341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ja-JP" dirty="0"/>
              <a:t>Click to edit Master title style</a:t>
            </a:r>
            <a:endParaRPr lang="en-GB" altLang="ja-JP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ja-JP" dirty="0"/>
              <a:t> Click to edit Master text styles</a:t>
            </a:r>
            <a:endParaRPr lang="en-US" altLang="ja-JP" dirty="0"/>
          </a:p>
          <a:p>
            <a:pPr lvl="1"/>
            <a:r>
              <a:rPr lang="en-US" altLang="ja-JP" dirty="0"/>
              <a:t>Second level</a:t>
            </a:r>
            <a:endParaRPr lang="en-US" altLang="ja-JP" dirty="0"/>
          </a:p>
          <a:p>
            <a:pPr lvl="2"/>
            <a:r>
              <a:rPr lang="en-US" altLang="ja-JP" dirty="0"/>
              <a:t>Third level</a:t>
            </a:r>
            <a:endParaRPr lang="en-US" altLang="ja-JP" dirty="0"/>
          </a:p>
          <a:p>
            <a:pPr lvl="3"/>
            <a:r>
              <a:rPr lang="en-US" altLang="ja-JP" dirty="0"/>
              <a:t>Fourth level</a:t>
            </a:r>
            <a:endParaRPr lang="en-US" altLang="ja-JP" dirty="0"/>
          </a:p>
          <a:p>
            <a:pPr lvl="4"/>
            <a:r>
              <a:rPr lang="en-US" altLang="ja-JP" dirty="0"/>
              <a:t>Fifth level</a:t>
            </a:r>
            <a:endParaRPr lang="en-GB" altLang="ja-JP" dirty="0"/>
          </a:p>
        </p:txBody>
      </p:sp>
      <p:pic>
        <p:nvPicPr>
          <p:cNvPr id="1030" name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8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1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3" cy="244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2009     Mobile World Congress, Barcelona, 19</a:t>
            </a:r>
            <a:r>
              <a:rPr kumimoji="0" lang="en-GB" altLang="ja-JP" sz="1000" b="0" i="0" u="none" strike="noStrike" kern="1200" cap="none" spc="0" normalizeH="0" baseline="3000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th</a:t>
            </a:r>
            <a:r>
              <a:rPr kumimoji="0" lang="en-GB" altLang="ja-JP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February 2009</a:t>
            </a:r>
            <a:endParaRPr kumimoji="0" lang="en-GB" altLang="ja-JP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33" name="Picture 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Picture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8150" y="6456363"/>
            <a:ext cx="7634288" cy="27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5" name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6" name="Picture 13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534400" y="645636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</a:t>
            </a:r>
            <a:r>
              <a:rPr kumimoji="0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4</a:t>
            </a:r>
            <a:r>
              <a:rPr kumimoji="0" lang="ja-JP" altLang="en-GB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    </a:t>
            </a:r>
            <a:endParaRPr kumimoji="0" lang="en-GB" altLang="ja-JP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8" name="Slide Number Placeholder 4"/>
          <p:cNvSpPr txBox="1">
            <a:spLocks noGrp="1" noChangeArrowheads="1"/>
          </p:cNvSpPr>
          <p:nvPr/>
        </p:nvSpPr>
        <p:spPr bwMode="auto">
          <a:xfrm>
            <a:off x="8558213" y="6456363"/>
            <a:ext cx="395288" cy="2222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 eaLnBrk="1" hangingPunct="1"/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8"/>
        </a:buBlip>
        <a:defRPr sz="24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v"/>
        <a:defRPr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q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§"/>
        <a:defRPr sz="14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8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2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86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00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49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4.xml"/><Relationship Id="rId1" Type="http://schemas.openxmlformats.org/officeDocument/2006/relationships/hyperlink" Target="https://www.3gpp.org/news-events/1994-copatibility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14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330325" y="1411288"/>
            <a:ext cx="7813675" cy="4100513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en-US" altLang="ja-JP" sz="3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MS PGothic" panose="020B0600070205080204" pitchFamily="34" charset="-128"/>
                <a:cs typeface="+mj-cs"/>
              </a:rPr>
            </a:br>
            <a:br>
              <a:rPr kumimoji="0" lang="en-US" altLang="ja-JP" sz="2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MS PGothic" panose="020B0600070205080204" pitchFamily="34" charset="-128"/>
                <a:cs typeface="+mj-cs"/>
              </a:rPr>
            </a:br>
            <a:endParaRPr kumimoji="0" lang="ja-JP" altLang="en-GB" sz="2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MS PGothic" panose="020B0600070205080204" pitchFamily="34" charset="-128"/>
              <a:cs typeface="+mj-cs"/>
            </a:endParaRPr>
          </a:p>
        </p:txBody>
      </p:sp>
      <p:sp>
        <p:nvSpPr>
          <p:cNvPr id="44035" name="Subtitle 6"/>
          <p:cNvSpPr>
            <a:spLocks noGrp="1"/>
          </p:cNvSpPr>
          <p:nvPr>
            <p:ph type="subTitle"/>
          </p:nvPr>
        </p:nvSpPr>
        <p:spPr>
          <a:xfrm>
            <a:off x="0" y="4262438"/>
            <a:ext cx="8766175" cy="1835150"/>
          </a:xfrm>
        </p:spPr>
        <p:txBody>
          <a:bodyPr vert="horz" wrap="square" lIns="91440" tIns="45720" rIns="91440" bIns="45720" anchor="t" anchorCtr="0"/>
          <a:lstStyle>
            <a:lvl1pPr marL="0" lvl="0" indent="0" algn="ctr">
              <a:buClr>
                <a:srgbClr val="C00000"/>
              </a:buClr>
              <a:buSzTx/>
              <a:buFontTx/>
              <a:buNone/>
              <a:defRPr/>
            </a:lvl1pPr>
            <a:lvl2pPr marL="457200" lvl="1" indent="0" algn="ctr">
              <a:buClr>
                <a:srgbClr val="72AF2F"/>
              </a:buClr>
              <a:buSzTx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rgbClr val="72AF2F"/>
              </a:buClr>
              <a:buSzTx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rgbClr val="72AF2F"/>
              </a:buClr>
              <a:buSzTx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rgbClr val="72AF2F"/>
              </a:buClr>
              <a:buSzTx/>
              <a:buFont typeface="Wingdings" panose="05000000000000000000" pitchFamily="2" charset="2"/>
              <a:buNone/>
              <a:defRPr/>
            </a:lvl5pPr>
          </a:lstStyle>
          <a:p>
            <a:pPr lvl="0">
              <a:buClrTx/>
            </a:pPr>
            <a:r>
              <a:rPr lang="en-US" altLang="ja-JP" sz="2200" b="1" dirty="0"/>
              <a:t>RAN WG3 </a:t>
            </a:r>
            <a:r>
              <a:rPr lang="fr-FR" altLang="ja-JP" sz="2200" b="1" dirty="0"/>
              <a:t>Chair: </a:t>
            </a:r>
            <a:r>
              <a:rPr lang="en-US" altLang="ja-JP" sz="2200" b="1" dirty="0"/>
              <a:t>Yin Gao</a:t>
            </a:r>
            <a:endParaRPr lang="en-US" altLang="ja-JP" sz="2200" b="1" dirty="0"/>
          </a:p>
          <a:p>
            <a:pPr lvl="0">
              <a:lnSpc>
                <a:spcPct val="90000"/>
              </a:lnSpc>
              <a:buClrTx/>
            </a:pPr>
            <a:r>
              <a:rPr lang="en-GB" altLang="fr-FR" sz="2200" b="1" dirty="0"/>
              <a:t>RAN WG3 Vice-Chai</a:t>
            </a:r>
            <a:r>
              <a:rPr lang="en-US" altLang="ja-JP" sz="2200" b="1" dirty="0"/>
              <a:t>rs: Angelo Centonza, Gen Cao</a:t>
            </a:r>
            <a:endParaRPr lang="en-GB" altLang="fr-FR" sz="2200" b="1" dirty="0"/>
          </a:p>
          <a:p>
            <a:pPr lvl="0">
              <a:lnSpc>
                <a:spcPct val="90000"/>
              </a:lnSpc>
              <a:buClrTx/>
            </a:pPr>
            <a:r>
              <a:rPr lang="en-GB" altLang="fr-FR" sz="2200" b="1" dirty="0"/>
              <a:t>RAN3 Secretary: </a:t>
            </a:r>
            <a:r>
              <a:rPr lang="en-US" sz="2200" b="1" dirty="0"/>
              <a:t>Seonggu Shim</a:t>
            </a:r>
            <a:endParaRPr lang="en-US" sz="2200" b="1" dirty="0">
              <a:latin typeface="Arial" panose="020B0604020202020204" pitchFamily="34" charset="0"/>
            </a:endParaRP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627063" y="2514600"/>
            <a:ext cx="7540625" cy="7683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4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Status Report for RAN WG</a:t>
            </a:r>
            <a:r>
              <a:rPr kumimoji="0" lang="en-US" alt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3</a:t>
            </a:r>
            <a:endParaRPr kumimoji="0" lang="en-US" altLang="ja-JP" sz="4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4037" name="Text Box 65"/>
          <p:cNvSpPr txBox="1"/>
          <p:nvPr/>
        </p:nvSpPr>
        <p:spPr>
          <a:xfrm>
            <a:off x="386715" y="817563"/>
            <a:ext cx="6961188" cy="8604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None/>
            </a:pPr>
            <a:r>
              <a:rPr lang="en-GB" altLang="ja-JP" sz="2000" b="1" i="1" dirty="0">
                <a:latin typeface="Arial" panose="020B0604020202020204" pitchFamily="34" charset="0"/>
              </a:rPr>
              <a:t>3GPP TSG RAN #</a:t>
            </a:r>
            <a:r>
              <a:rPr lang="en-US" altLang="en-GB" sz="2000" b="1" i="1" dirty="0">
                <a:latin typeface="Arial" panose="020B0604020202020204" pitchFamily="34" charset="0"/>
              </a:rPr>
              <a:t>107</a:t>
            </a:r>
            <a:r>
              <a:rPr lang="en-GB" altLang="ja-JP" sz="2000" b="1" i="1" dirty="0">
                <a:latin typeface="Arial" panose="020B0604020202020204" pitchFamily="34" charset="0"/>
              </a:rPr>
              <a:t>, </a:t>
            </a:r>
            <a:r>
              <a:rPr lang="en-US" altLang="en-GB" sz="2000" b="1" i="1" dirty="0">
                <a:latin typeface="Arial" panose="020B0604020202020204" pitchFamily="34" charset="0"/>
              </a:rPr>
              <a:t>Incheon, Korea</a:t>
            </a:r>
            <a:endParaRPr lang="en-GB" altLang="ja-JP" sz="2000" b="1" i="1" dirty="0"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None/>
            </a:pPr>
            <a:r>
              <a:rPr lang="en-US" altLang="en-GB" sz="2000" b="1" i="1" dirty="0">
                <a:latin typeface="Arial" panose="020B0604020202020204" pitchFamily="34" charset="0"/>
              </a:rPr>
              <a:t>Mar</a:t>
            </a:r>
            <a:r>
              <a:rPr lang="en-GB" altLang="ja-JP" sz="2000" b="1" i="1" dirty="0">
                <a:latin typeface="Arial" panose="020B0604020202020204" pitchFamily="34" charset="0"/>
              </a:rPr>
              <a:t> </a:t>
            </a:r>
            <a:r>
              <a:rPr lang="en-US" altLang="en-GB" sz="2000" b="1" i="1" dirty="0">
                <a:latin typeface="Arial" panose="020B0604020202020204" pitchFamily="34" charset="0"/>
              </a:rPr>
              <a:t>12</a:t>
            </a:r>
            <a:r>
              <a:rPr lang="en-GB" altLang="ja-JP" sz="2000" b="1" i="1" baseline="30000" dirty="0">
                <a:latin typeface="Arial" panose="020B0604020202020204" pitchFamily="34" charset="0"/>
              </a:rPr>
              <a:t>th</a:t>
            </a:r>
            <a:r>
              <a:rPr lang="en-GB" altLang="ja-JP" sz="2000" b="1" i="1" dirty="0">
                <a:latin typeface="Arial" panose="020B0604020202020204" pitchFamily="34" charset="0"/>
              </a:rPr>
              <a:t> </a:t>
            </a:r>
            <a:r>
              <a:rPr lang="en-GB" altLang="ja-JP" sz="2000" b="1" i="1">
                <a:latin typeface="Arial" panose="020B0604020202020204" pitchFamily="34" charset="0"/>
              </a:rPr>
              <a:t>– </a:t>
            </a:r>
            <a:r>
              <a:rPr lang="en-US" altLang="en-GB" sz="2000" b="1" i="1">
                <a:latin typeface="Arial" panose="020B0604020202020204" pitchFamily="34" charset="0"/>
              </a:rPr>
              <a:t>14</a:t>
            </a:r>
            <a:r>
              <a:rPr lang="en-GB" altLang="en-GB" sz="2000" b="1" i="1" baseline="30000">
                <a:latin typeface="Arial" panose="020B0604020202020204" pitchFamily="34" charset="0"/>
              </a:rPr>
              <a:t>th</a:t>
            </a:r>
            <a:r>
              <a:rPr lang="en-GB" altLang="ja-JP" sz="2000" b="1" i="1">
                <a:latin typeface="Arial" panose="020B0604020202020204" pitchFamily="34" charset="0"/>
              </a:rPr>
              <a:t>, </a:t>
            </a:r>
            <a:r>
              <a:rPr lang="en-GB" altLang="ja-JP" sz="2000" b="1" i="1" dirty="0">
                <a:latin typeface="Arial" panose="020B0604020202020204" pitchFamily="34" charset="0"/>
              </a:rPr>
              <a:t>202</a:t>
            </a:r>
            <a:r>
              <a:rPr lang="en-US" altLang="en-GB" sz="2000" b="1" i="1" dirty="0">
                <a:latin typeface="Arial" panose="020B0604020202020204" pitchFamily="34" charset="0"/>
              </a:rPr>
              <a:t>5</a:t>
            </a:r>
            <a:endParaRPr lang="en-US" altLang="en-GB" sz="2000" b="1" i="1" dirty="0">
              <a:latin typeface="Arial" panose="020B0604020202020204" pitchFamily="34" charset="0"/>
            </a:endParaRPr>
          </a:p>
        </p:txBody>
      </p:sp>
      <p:sp>
        <p:nvSpPr>
          <p:cNvPr id="44039" name="Rectangle 11"/>
          <p:cNvSpPr/>
          <p:nvPr/>
        </p:nvSpPr>
        <p:spPr>
          <a:xfrm>
            <a:off x="6786563" y="1209675"/>
            <a:ext cx="2141537" cy="6080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0" lvl="0" indent="0" algn="r">
              <a:spcBef>
                <a:spcPct val="0"/>
              </a:spcBef>
              <a:buClrTx/>
              <a:buNone/>
            </a:pPr>
            <a:r>
              <a:rPr lang="en-US" altLang="sv-SE" sz="2000" b="1" dirty="0"/>
              <a:t>RP-250007</a:t>
            </a:r>
            <a:endParaRPr lang="en-US" altLang="sv-SE" sz="1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sndAc>
          <p:endSnd/>
        </p:sndAc>
      </p:transition>
    </mc:Choice>
    <mc:Fallback>
      <p:transition>
        <p:sndAc>
          <p:endSnd/>
        </p:sndAc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>
          <a:xfrm>
            <a:off x="0" y="179705"/>
            <a:ext cx="6760845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/>
              <a:t>R19 AI RAN WI</a:t>
            </a:r>
            <a:endParaRPr lang="en-US" altLang="en-US" sz="3600" dirty="0"/>
          </a:p>
        </p:txBody>
      </p:sp>
      <p:sp>
        <p:nvSpPr>
          <p:cNvPr id="76803" name="Content Placeholder 2"/>
          <p:cNvSpPr>
            <a:spLocks noGrp="1"/>
          </p:cNvSpPr>
          <p:nvPr>
            <p:ph idx="1"/>
          </p:nvPr>
        </p:nvSpPr>
        <p:spPr>
          <a:xfrm>
            <a:off x="176213" y="593481"/>
            <a:ext cx="8388350" cy="5314950"/>
          </a:xfrm>
        </p:spPr>
        <p:txBody>
          <a:bodyPr vert="horz" wrap="square" lIns="91440" tIns="45720" rIns="91440" bIns="45720" anchor="t" anchorCtr="0"/>
          <a:lstStyle/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sym typeface="+mn-ea"/>
              </a:rPr>
              <a:t>Progress in the last quarter</a:t>
            </a:r>
            <a:endParaRPr lang="en-GB" altLang="zh-CN" sz="1400" b="1" u="sng" dirty="0"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US" altLang="zh-CN" sz="1400" b="1" i="1" u="sng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Network Slicing</a:t>
            </a:r>
            <a:endParaRPr lang="en-US" altLang="zh-CN" sz="1400" b="1" i="1" u="sng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</a:rPr>
              <a:t>Introduce Slice Measurement Initiation Result IE to indicate the predicted radio resource status per slice or predicted slice available capacity cannot be initiated.</a:t>
            </a: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</a:rPr>
              <a:t>UE performance per S-</a:t>
            </a:r>
            <a:r>
              <a:rPr lang="en-US" altLang="zh-CN" sz="1400" dirty="0" err="1">
                <a:ea typeface="宋体" panose="02010600030101010101" pitchFamily="2" charset="-122"/>
                <a:cs typeface="Arial" panose="020B0604020202020204" pitchFamily="34" charset="0"/>
              </a:rPr>
              <a:t>NSSAI</a:t>
            </a: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</a:rPr>
              <a:t> defined in </a:t>
            </a:r>
            <a:r>
              <a:rPr lang="en-US" altLang="zh-CN" sz="1400" dirty="0" err="1">
                <a:ea typeface="宋体" panose="02010600030101010101" pitchFamily="2" charset="-122"/>
                <a:cs typeface="Arial" panose="020B0604020202020204" pitchFamily="34" charset="0"/>
              </a:rPr>
              <a:t>SA5</a:t>
            </a: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</a:rPr>
              <a:t> can be referred in RAN3 which can be used as the feedback.</a:t>
            </a: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US" altLang="zh-CN" sz="1400" b="1" i="1" u="sng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Coverage and Capacity Optimization</a:t>
            </a:r>
            <a:endParaRPr lang="en-US" altLang="zh-CN" sz="1400" b="1" i="1" u="sng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Add Future Coverage Modification Notification List IE and Future Coverage Modification Cause IE properly in F1AP.</a:t>
            </a: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Value 0 for Future Cell Coverage State IE is needed for inactive cell.</a:t>
            </a: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r>
              <a:rPr lang="en-US" altLang="zh-CN" sz="1400" b="1" i="1" u="sng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Continuous MDT Collection:</a:t>
            </a:r>
            <a:endParaRPr lang="en-US" altLang="zh-CN" sz="1400" b="1" i="1" u="sng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RAN3 assumes a solution for continuous MDT should </a:t>
            </a:r>
            <a:r>
              <a:rPr lang="en-US" altLang="zh-CN" sz="1400" dirty="0" err="1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minimise</a:t>
            </a: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impacts on the current Management Based MDT framework. And send the LS to </a:t>
            </a:r>
            <a:r>
              <a:rPr lang="en-US" altLang="zh-CN" sz="1400" dirty="0" err="1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SA5</a:t>
            </a: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for seeking the guidance on possible solutions for Continuous MDT collection.</a:t>
            </a: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r>
              <a:rPr lang="en-US" altLang="zh-CN" sz="1400" b="1" i="1" u="sng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Split Architecture:</a:t>
            </a:r>
            <a:endParaRPr lang="en-US" altLang="zh-CN" sz="1400" b="1" i="1" u="sng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Packet delay measured for UE Performance feedback is sent from CU-UP (the delay in DU side is aggregated in the CU-UP) to the CU-CP in the case of CP-UP split architecture.</a:t>
            </a: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Packet delay measured for UE Performance feedback is sent from DU to CU via </a:t>
            </a:r>
            <a:r>
              <a:rPr lang="en-US" altLang="zh-CN" sz="1400" dirty="0" err="1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DDDS</a:t>
            </a: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in the case of CU-DU split architecture.</a:t>
            </a: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r>
              <a:rPr lang="en-GB" altLang="zh-CN" sz="1400" b="1" u="sng" dirty="0">
                <a:sym typeface="+mn-ea"/>
              </a:rPr>
              <a:t>Impacts and dependencies on other </a:t>
            </a:r>
            <a:r>
              <a:rPr lang="en-GB" altLang="zh-CN" sz="1400" b="1" u="sng" dirty="0" err="1">
                <a:sym typeface="+mn-ea"/>
              </a:rPr>
              <a:t>WGs</a:t>
            </a:r>
            <a:endParaRPr lang="en-GB" altLang="zh-CN" sz="1400" b="1" u="sng" dirty="0"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</a:pPr>
            <a:r>
              <a:rPr lang="en-US" altLang="zh-CN" sz="1400" dirty="0">
                <a:solidFill>
                  <a:srgbClr val="000000"/>
                </a:solidFill>
                <a:sym typeface="+mn-ea"/>
              </a:rPr>
              <a:t>LS to SA5 on possible solutions for Continuous MDT collection.</a:t>
            </a:r>
            <a:endParaRPr lang="en-US" altLang="zh-CN" sz="1400" u="sng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cs typeface="Arial" panose="020B0604020202020204" pitchFamily="34" charset="0"/>
                <a:sym typeface="+mn-ea"/>
              </a:rPr>
              <a:t>Other important info</a:t>
            </a:r>
            <a:endParaRPr lang="en-GB" altLang="zh-CN" sz="1400" b="1" u="sng" dirty="0">
              <a:cs typeface="Arial" panose="020B0604020202020204" pitchFamily="34" charset="0"/>
              <a:sym typeface="+mn-ea"/>
            </a:endParaRPr>
          </a:p>
          <a:p>
            <a:pPr marL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</a:pPr>
            <a:r>
              <a:rPr lang="zh-CN" altLang="en-US" sz="1400" dirty="0">
                <a:solidFill>
                  <a:srgbClr val="000000"/>
                </a:solidFill>
                <a:sym typeface="+mn-ea"/>
              </a:rPr>
              <a:t>N/A</a:t>
            </a: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US" altLang="zh-CN" sz="1400" u="sng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6804" name="Slide Number Placeholder 3"/>
          <p:cNvSpPr txBox="1"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7" cy="222250"/>
          </a:xfrm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8340725" cy="563245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en-US" altLang="en-US" sz="2800" dirty="0"/>
              <a:t>    R19 </a:t>
            </a:r>
            <a:r>
              <a:rPr lang="en-US" altLang="en-US" dirty="0"/>
              <a:t>additional </a:t>
            </a:r>
            <a:r>
              <a:rPr lang="en-US" altLang="en-US" sz="2800" dirty="0"/>
              <a:t>topological enhancement WI</a:t>
            </a:r>
            <a:endParaRPr lang="en-US" altLang="en-US" sz="2800" dirty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222250" y="434975"/>
            <a:ext cx="8921750" cy="576389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sym typeface="+mn-ea"/>
              </a:rPr>
              <a:t>Progress in the last quarter</a:t>
            </a:r>
            <a:endParaRPr lang="en-GB" altLang="zh-CN" sz="1400" b="1" u="sng" dirty="0"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US" altLang="en-GB" sz="1400" u="sng">
                <a:cs typeface="+mn-ea"/>
                <a:sym typeface="+mn-ea"/>
              </a:rPr>
              <a:t>WAB:</a:t>
            </a:r>
            <a:endParaRPr lang="en-US" altLang="en-GB" sz="1400" u="sng" noProof="1">
              <a:cs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zh-CN" altLang="en-US" sz="1400">
                <a:solidFill>
                  <a:srgbClr val="000000"/>
                </a:solidFill>
                <a:sym typeface="+mn-ea"/>
              </a:rPr>
              <a:t>Include Additional ULI into the User Location Information IE in TS 38.413. Additional ULI contains a CGI and a TAI.</a:t>
            </a:r>
            <a:br>
              <a:rPr lang="zh-CN" altLang="en-US" sz="1400">
                <a:solidFill>
                  <a:srgbClr val="000000"/>
                </a:solidFill>
                <a:sym typeface="+mn-ea"/>
              </a:rPr>
            </a:br>
            <a:r>
              <a:rPr lang="zh-CN" altLang="en-US" sz="1400">
                <a:solidFill>
                  <a:srgbClr val="000000"/>
                </a:solidFill>
                <a:sym typeface="+mn-ea"/>
              </a:rPr>
              <a:t>In case of WAB-MT connects via NTN, the Additional ULI is determined based on WAB-node geo-location. The latter applies to intra PLMN and inter PLMN cases.</a:t>
            </a:r>
            <a:endParaRPr lang="zh-CN" altLang="en-US" sz="1400">
              <a:solidFill>
                <a:srgbClr val="000000"/>
              </a:solidFill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zh-CN" altLang="en-US" sz="1400">
                <a:solidFill>
                  <a:srgbClr val="000000"/>
                </a:solidFill>
                <a:sym typeface="+mn-ea"/>
              </a:rPr>
              <a:t>Support and capture the two-logical-gNB solution for UE’s AMF change in 38.401.</a:t>
            </a:r>
            <a:endParaRPr lang="zh-CN" altLang="en-US" sz="1400">
              <a:solidFill>
                <a:srgbClr val="000000"/>
              </a:solidFill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zh-CN" altLang="en-US" sz="1400">
                <a:solidFill>
                  <a:srgbClr val="000000"/>
                </a:solidFill>
                <a:sym typeface="+mn-ea"/>
              </a:rPr>
              <a:t>Capture in Stage 2 that, in case IPsec tunnel mode is used to protect WAB-gNB’s traffic, MobIKE can be used to avoid the change of inner IP address. </a:t>
            </a:r>
            <a:endParaRPr lang="zh-CN" altLang="en-US" sz="1400">
              <a:solidFill>
                <a:srgbClr val="000000"/>
              </a:solidFill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zh-CN" altLang="en-US" sz="1400">
                <a:solidFill>
                  <a:srgbClr val="000000"/>
                </a:solidFill>
                <a:sym typeface="+mn-ea"/>
              </a:rPr>
              <a:t>For WAB deployments, the legacy mechanism can be reused for PCI collision avoidance. PCI space can be partitioned by allocating a range of PCIs to WAB cells. </a:t>
            </a:r>
            <a:endParaRPr lang="zh-CN" altLang="en-US" sz="1400">
              <a:solidFill>
                <a:srgbClr val="000000"/>
              </a:solidFill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zh-CN" altLang="en-US" sz="1400">
                <a:solidFill>
                  <a:srgbClr val="000000"/>
                </a:solidFill>
                <a:sym typeface="+mn-ea"/>
              </a:rPr>
              <a:t>Update the definition of mobile TRP in TS 38.305 to capture the case when the TRP belongs to a WAB-node. Capture in TS38.305 the WAB-MT UE ID as part of assistance data</a:t>
            </a:r>
            <a:endParaRPr lang="zh-CN" altLang="en-US" sz="1400">
              <a:solidFill>
                <a:srgbClr val="000000"/>
              </a:solidFill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zh-CN" altLang="en-US" sz="1400">
                <a:solidFill>
                  <a:srgbClr val="000000"/>
                </a:solidFill>
                <a:sym typeface="+mn-ea"/>
              </a:rPr>
              <a:t>RAN3 to introduce in TS38.455 a new IE to indicate the UE ID of the WAB-MT in the TRP Information IE.  </a:t>
            </a:r>
            <a:endParaRPr lang="zh-CN" altLang="en-US" sz="1400">
              <a:solidFill>
                <a:srgbClr val="000000"/>
              </a:solidFill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zh-CN" altLang="en-US" sz="1400">
                <a:solidFill>
                  <a:srgbClr val="000000"/>
                </a:solidFill>
                <a:sym typeface="+mn-ea"/>
              </a:rPr>
              <a:t>Capture in TS38.401 that NG connection(s) removal for a WAB-gNB is supported. </a:t>
            </a:r>
            <a:endParaRPr lang="en-US" altLang="en-GB" sz="1400" noProof="1">
              <a:cs typeface="+mn-ea"/>
            </a:endParaRPr>
          </a:p>
          <a:p>
            <a:pPr marL="0" indent="0" algn="l">
              <a:lnSpc>
                <a:spcPct val="93000"/>
              </a:lnSpc>
              <a:spcBef>
                <a:spcPct val="20000"/>
              </a:spcBef>
              <a:buSzTx/>
              <a:buFontTx/>
              <a:buNone/>
            </a:pPr>
            <a:r>
              <a:rPr lang="en-US" altLang="en-GB" sz="1400" u="sng" noProof="1">
                <a:cs typeface="+mn-ea"/>
              </a:rPr>
              <a:t>NR Femto:</a:t>
            </a:r>
            <a:endParaRPr lang="en-US" altLang="en-GB" sz="1400" u="sng" noProof="1">
              <a:cs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zh-CN" altLang="en-US" sz="1400">
                <a:solidFill>
                  <a:srgbClr val="000000"/>
                </a:solidFill>
                <a:sym typeface="+mn-ea"/>
              </a:rPr>
              <a:t>Considering that NAT is an IP router functionality, and that IP routers are part of the transport network, NAT does not need to be mentioned in the stage 2 description of the NR Femto GW</a:t>
            </a:r>
            <a:r>
              <a:rPr lang="en-US" altLang="zh-CN" sz="1400">
                <a:solidFill>
                  <a:srgbClr val="000000"/>
                </a:solidFill>
                <a:sym typeface="+mn-ea"/>
              </a:rPr>
              <a:t>.</a:t>
            </a:r>
            <a:endParaRPr lang="en-US" altLang="zh-CN" sz="1400">
              <a:solidFill>
                <a:srgbClr val="000000"/>
              </a:solidFill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zh-CN" altLang="en-US" sz="1400">
                <a:solidFill>
                  <a:srgbClr val="000000"/>
                </a:solidFill>
                <a:sym typeface="+mn-ea"/>
              </a:rPr>
              <a:t>To avoid routing ambiguities, a TAI used in a NR Femto GW shall not be reused in another NR Femto GW.</a:t>
            </a:r>
            <a:endParaRPr lang="en-US" altLang="zh-CN" sz="1400">
              <a:solidFill>
                <a:srgbClr val="000000"/>
              </a:solidFill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zh-CN" altLang="en-US" sz="1400">
                <a:solidFill>
                  <a:srgbClr val="000000"/>
                </a:solidFill>
                <a:sym typeface="+mn-ea"/>
              </a:rPr>
              <a:t>Reuse the Global gNB ID to identify the NR femto node. </a:t>
            </a:r>
            <a:endParaRPr lang="en-US" altLang="zh-CN" sz="1400">
              <a:solidFill>
                <a:srgbClr val="000000"/>
              </a:solidFill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zh-CN" altLang="en-US" sz="1400">
                <a:solidFill>
                  <a:srgbClr val="000000"/>
                </a:solidFill>
                <a:sym typeface="+mn-ea"/>
              </a:rPr>
              <a:t>Send an LS</a:t>
            </a:r>
            <a:r>
              <a:rPr lang="en-US" altLang="zh-CN" sz="1400">
                <a:solidFill>
                  <a:srgbClr val="000000"/>
                </a:solidFill>
                <a:sym typeface="+mn-ea"/>
              </a:rPr>
              <a:t>(</a:t>
            </a:r>
            <a:r>
              <a:rPr lang="zh-CN" altLang="en-US" sz="1400">
                <a:solidFill>
                  <a:srgbClr val="000000"/>
                </a:solidFill>
                <a:sym typeface="+mn-ea"/>
              </a:rPr>
              <a:t>R3-250822</a:t>
            </a:r>
            <a:r>
              <a:rPr lang="en-US" altLang="zh-CN" sz="1400">
                <a:solidFill>
                  <a:srgbClr val="000000"/>
                </a:solidFill>
                <a:sym typeface="+mn-ea"/>
              </a:rPr>
              <a:t>)</a:t>
            </a:r>
            <a:r>
              <a:rPr lang="zh-CN" altLang="en-US" sz="1400">
                <a:solidFill>
                  <a:srgbClr val="000000"/>
                </a:solidFill>
                <a:sym typeface="+mn-ea"/>
              </a:rPr>
              <a:t> to SA3 to check verification aspects with respect to NR Femto GW architecture</a:t>
            </a:r>
            <a:r>
              <a:rPr lang="en-US" altLang="zh-CN" sz="1400">
                <a:solidFill>
                  <a:srgbClr val="000000"/>
                </a:solidFill>
                <a:sym typeface="+mn-ea"/>
              </a:rPr>
              <a:t>. </a:t>
            </a:r>
            <a:endParaRPr lang="en-US" altLang="en-GB" sz="1400" noProof="1">
              <a:solidFill>
                <a:srgbClr val="000000"/>
              </a:solidFill>
              <a:cs typeface="+mn-ea"/>
            </a:endParaRPr>
          </a:p>
          <a:p>
            <a:pPr marL="0" indent="0">
              <a:lnSpc>
                <a:spcPct val="93000"/>
              </a:lnSpc>
              <a:buNone/>
            </a:pPr>
            <a:r>
              <a:rPr lang="en-GB" altLang="zh-CN" sz="1400" b="1" u="sng" dirty="0">
                <a:sym typeface="+mn-ea"/>
              </a:rPr>
              <a:t>Impacts and dependencies on other WGs</a:t>
            </a:r>
            <a:endParaRPr lang="en-GB" altLang="zh-CN" sz="1400" b="1" u="sng" dirty="0"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zh-CN" altLang="en-US" sz="1400">
                <a:solidFill>
                  <a:srgbClr val="000000"/>
                </a:solidFill>
                <a:sym typeface="+mn-ea"/>
              </a:rPr>
              <a:t>Expect reply LS from SA3 on NR Femto.</a:t>
            </a:r>
            <a:endParaRPr lang="zh-CN" altLang="en-US" sz="1400">
              <a:solidFill>
                <a:srgbClr val="000000"/>
              </a:solidFill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kumimoji="0" lang="zh-CN" altLang="en-US" sz="1400" b="0" i="0" u="none" strike="noStrike" kern="0" cap="none" spc="0" normalizeH="0" baseline="0" noProof="1">
                <a:solidFill>
                  <a:srgbClr val="000000"/>
                </a:solidFill>
                <a:latin typeface="+mn-lt"/>
                <a:sym typeface="+mn-ea"/>
              </a:rPr>
              <a:t>Reply LS is sent to SA2 on Support of Location Service Involving WAB-Nodes. </a:t>
            </a:r>
            <a:endParaRPr kumimoji="0" lang="zh-CN" altLang="en-US" sz="1400" b="0" i="0" u="none" strike="noStrike" kern="0" cap="none" spc="0" normalizeH="0" baseline="0" noProof="1">
              <a:solidFill>
                <a:srgbClr val="000000"/>
              </a:solidFill>
              <a:latin typeface="+mn-lt"/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kumimoji="0" lang="zh-CN" altLang="en-US" sz="1400" b="0" i="0" u="none" strike="noStrike" kern="0" cap="none" spc="0" normalizeH="0" baseline="0" noProof="1">
                <a:solidFill>
                  <a:srgbClr val="000000"/>
                </a:solidFill>
                <a:latin typeface="+mn-lt"/>
                <a:sym typeface="+mn-ea"/>
              </a:rPr>
              <a:t>LS </a:t>
            </a:r>
            <a:r>
              <a:rPr lang="zh-CN" altLang="en-US" sz="1400">
                <a:solidFill>
                  <a:srgbClr val="000000"/>
                </a:solidFill>
                <a:sym typeface="+mn-ea"/>
              </a:rPr>
              <a:t>is sent </a:t>
            </a:r>
            <a:r>
              <a:rPr kumimoji="0" lang="zh-CN" altLang="en-US" sz="1400" b="0" i="0" u="none" strike="noStrike" kern="0" cap="none" spc="0" normalizeH="0" baseline="0" noProof="1">
                <a:solidFill>
                  <a:srgbClr val="000000"/>
                </a:solidFill>
                <a:latin typeface="+mn-lt"/>
                <a:sym typeface="+mn-ea"/>
              </a:rPr>
              <a:t>to SA2 on Additional ULI for UEs served by WAB-nodes.</a:t>
            </a:r>
            <a:endParaRPr lang="zh-CN" altLang="en-US" sz="1400">
              <a:solidFill>
                <a:srgbClr val="000000"/>
              </a:solidFill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708" name="Slide Number Placeholder 3"/>
          <p:cNvSpPr txBox="1"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7" cy="222250"/>
          </a:xfrm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0" y="179705"/>
            <a:ext cx="7418070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/>
              <a:t>R19 Mobility Enh </a:t>
            </a:r>
            <a:r>
              <a:rPr lang="en-US" altLang="en-US" sz="3600" dirty="0">
                <a:sym typeface="+mn-ea"/>
              </a:rPr>
              <a:t>WI</a:t>
            </a:r>
            <a:endParaRPr lang="en-US" altLang="en-US" sz="3600" dirty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46075" y="742950"/>
            <a:ext cx="8451850" cy="600583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sym typeface="+mn-ea"/>
              </a:rPr>
              <a:t>Progress in the last quarter</a:t>
            </a:r>
            <a:endParaRPr lang="en-US" altLang="en-US" sz="1400">
              <a:cs typeface="+mn-ea"/>
              <a:sym typeface="+mn-ea"/>
            </a:endParaRPr>
          </a:p>
          <a:p>
            <a:pPr algn="l">
              <a:lnSpc>
                <a:spcPct val="100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US" altLang="en-US" sz="1400">
                <a:cs typeface="+mn-ea"/>
                <a:sym typeface="+mn-ea"/>
              </a:rPr>
              <a:t>For the network Semi-Persistent CSI-RS coordination, source gNB-DU/source gNB triggers the activation/deactivation of the CSI-RS transmission in the candidate cell.For the activation/deactivation procedure, a class 1 procedure is needed from the source gNB-DU/source gNB. FFS for reusing existing one or a new one.</a:t>
            </a:r>
            <a:endParaRPr lang="en-US" altLang="en-US" sz="1400">
              <a:cs typeface="+mn-ea"/>
              <a:sym typeface="+mn-ea"/>
            </a:endParaRPr>
          </a:p>
          <a:p>
            <a:pPr algn="l">
              <a:lnSpc>
                <a:spcPct val="100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US" altLang="en-US" sz="1400">
                <a:cs typeface="+mn-ea"/>
                <a:sym typeface="+mn-ea"/>
              </a:rPr>
              <a:t>The candidate gNB-CU responds the full SSB Time/Frequency Configuration (in SSB Information IE) of candidate cells to the source gNB-CU in the Handover Request ACK message.</a:t>
            </a:r>
            <a:endParaRPr lang="en-US" altLang="en-US" sz="1400">
              <a:cs typeface="+mn-ea"/>
              <a:sym typeface="+mn-ea"/>
            </a:endParaRPr>
          </a:p>
          <a:p>
            <a:pPr algn="l">
              <a:lnSpc>
                <a:spcPct val="100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US" altLang="en-US" sz="1400">
                <a:cs typeface="+mn-ea"/>
                <a:sym typeface="+mn-ea"/>
              </a:rPr>
              <a:t>The source gNB-CU sends the pair of (gNB ID, new ID of early RACH configuration resource (to be further discussed)) to the candidate gNB-CU to request early RACH configuration.</a:t>
            </a:r>
            <a:endParaRPr lang="en-US" altLang="en-US" sz="1400">
              <a:cs typeface="+mn-ea"/>
              <a:sym typeface="+mn-ea"/>
            </a:endParaRPr>
          </a:p>
          <a:p>
            <a:pPr algn="l">
              <a:lnSpc>
                <a:spcPct val="100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US" altLang="en-US" sz="1400">
                <a:cs typeface="+mn-ea"/>
                <a:sym typeface="+mn-ea"/>
              </a:rPr>
              <a:t>WA: Introduce a new non-UE associated class 2 procedure on Xn, namely TA information Transfer message, to transfer the TA information from the candidate gNB-CU to the source gNB-CU.</a:t>
            </a:r>
            <a:r>
              <a:rPr lang="en-GB" altLang="zh-CN" sz="1400" b="1" u="sng" dirty="0">
                <a:sym typeface="+mn-ea"/>
              </a:rPr>
              <a:t> </a:t>
            </a:r>
            <a:endParaRPr lang="en-GB" altLang="zh-CN" sz="1400" b="1" u="sng" dirty="0">
              <a:sym typeface="+mn-ea"/>
            </a:endParaRPr>
          </a:p>
          <a:p>
            <a:pPr algn="l">
              <a:lnSpc>
                <a:spcPct val="100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US" altLang="en-US" sz="1400">
                <a:cs typeface="+mn-ea"/>
                <a:sym typeface="+mn-ea"/>
              </a:rPr>
              <a:t>RAN3 agree the following scenarios to support LTM with NR-DC:</a:t>
            </a:r>
            <a:endParaRPr lang="en-US" altLang="en-US" sz="1400">
              <a:cs typeface="+mn-ea"/>
              <a:sym typeface="+mn-ea"/>
            </a:endParaRPr>
          </a:p>
          <a:p>
            <a:pPr lvl="1" algn="l">
              <a:lnSpc>
                <a:spcPct val="100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US" altLang="en-US" sz="1400">
                <a:cs typeface="+mn-ea"/>
                <a:sym typeface="+mn-ea"/>
              </a:rPr>
              <a:t>1.SN initiated inter-CU SCG LTM without MCG changes (high priority) </a:t>
            </a:r>
            <a:endParaRPr lang="en-US" altLang="en-US" sz="1400">
              <a:cs typeface="+mn-ea"/>
              <a:sym typeface="+mn-ea"/>
            </a:endParaRPr>
          </a:p>
          <a:p>
            <a:pPr lvl="1" algn="l">
              <a:lnSpc>
                <a:spcPct val="100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US" altLang="en-US" sz="1400">
                <a:cs typeface="+mn-ea"/>
                <a:sym typeface="+mn-ea"/>
              </a:rPr>
              <a:t>2.Inter-CU MCG LTM without SN release</a:t>
            </a:r>
            <a:endParaRPr lang="en-US" altLang="en-US" sz="1400">
              <a:cs typeface="+mn-ea"/>
              <a:sym typeface="+mn-ea"/>
            </a:endParaRPr>
          </a:p>
          <a:p>
            <a:pPr lvl="1" algn="l">
              <a:lnSpc>
                <a:spcPct val="100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US" altLang="en-US" sz="1400">
                <a:cs typeface="+mn-ea"/>
                <a:sym typeface="+mn-ea"/>
              </a:rPr>
              <a:t>3.Inter-CU MCG LTM with SN release</a:t>
            </a:r>
            <a:endParaRPr lang="en-US" altLang="en-US" sz="1400">
              <a:cs typeface="+mn-ea"/>
              <a:sym typeface="+mn-ea"/>
            </a:endParaRPr>
          </a:p>
          <a:p>
            <a:pPr lvl="1" algn="l">
              <a:lnSpc>
                <a:spcPct val="100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US" altLang="en-US" sz="1400">
                <a:cs typeface="+mn-ea"/>
                <a:sym typeface="+mn-ea"/>
              </a:rPr>
              <a:t>4.Inter-CU MCG LTM with SN addition</a:t>
            </a:r>
            <a:endParaRPr lang="en-GB" altLang="zh-CN" sz="1400" b="1" u="sng" dirty="0"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sv-SE" sz="1400" dirty="0">
                <a:sym typeface="+mn-ea"/>
              </a:rPr>
              <a:t>The CU decides to configure C-LTM.</a:t>
            </a:r>
            <a:endParaRPr lang="en-US" altLang="sv-SE" sz="1400" dirty="0"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sv-SE" sz="1400" dirty="0">
                <a:sym typeface="+mn-ea"/>
              </a:rPr>
              <a:t>The CU determines which type of C-LTM to initiate: L1 event-triggered C-LTM or L3 event-triggered C-LTM.</a:t>
            </a:r>
            <a:endParaRPr lang="en-US" altLang="sv-SE" sz="1400" dirty="0"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sv-SE" sz="1400" dirty="0">
                <a:sym typeface="+mn-ea"/>
              </a:rPr>
              <a:t>Reuse the current LTM preparation procedure (i.e. UE Context Setup/Modification procedure) for DU to generate the C-LTM L1 execution condition.</a:t>
            </a:r>
            <a:endParaRPr lang="en-US" altLang="sv-SE" sz="1400" dirty="0">
              <a:sym typeface="+mn-ea"/>
            </a:endParaRPr>
          </a:p>
          <a:p>
            <a:pPr>
              <a:lnSpc>
                <a:spcPct val="93000"/>
              </a:lnSpc>
            </a:pPr>
            <a:endParaRPr lang="en-GB" altLang="zh-CN" sz="1400" b="1" u="sng" dirty="0"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cs typeface="Arial" panose="020B0604020202020204" pitchFamily="34" charset="0"/>
                <a:sym typeface="+mn-ea"/>
              </a:rPr>
              <a:t>Impacts and dependencies on other </a:t>
            </a:r>
            <a:r>
              <a:rPr lang="en-GB" altLang="zh-CN" sz="1400" b="1" u="sng" dirty="0" err="1">
                <a:cs typeface="Arial" panose="020B0604020202020204" pitchFamily="34" charset="0"/>
                <a:sym typeface="+mn-ea"/>
              </a:rPr>
              <a:t>WGs</a:t>
            </a:r>
            <a:endParaRPr lang="en-GB" altLang="zh-CN" sz="1400" b="1" u="sng" dirty="0" err="1">
              <a:cs typeface="Arial" panose="020B0604020202020204" pitchFamily="34" charset="0"/>
              <a:sym typeface="+mn-ea"/>
            </a:endParaRPr>
          </a:p>
          <a:p>
            <a:pPr marL="0" lvl="0" indent="0" algn="l">
              <a:lnSpc>
                <a:spcPct val="93000"/>
              </a:lnSpc>
              <a:spcBef>
                <a:spcPct val="20000"/>
              </a:spcBef>
              <a:buSzTx/>
              <a:buFontTx/>
              <a:buNone/>
            </a:pPr>
            <a:r>
              <a:rPr lang="en-US" altLang="en-US" sz="1400">
                <a:cs typeface="+mn-ea"/>
                <a:sym typeface="+mn-ea"/>
              </a:rPr>
              <a:t> N/A</a:t>
            </a:r>
            <a:endParaRPr lang="en-GB" altLang="zh-CN" sz="1400" b="1" u="sng" dirty="0">
              <a:cs typeface="Arial" panose="020B0604020202020204" pitchFamily="34" charset="0"/>
              <a:sym typeface="+mn-ea"/>
            </a:endParaRPr>
          </a:p>
          <a:p>
            <a:pPr marL="0" lvl="0" indent="0" algn="l">
              <a:lnSpc>
                <a:spcPct val="93000"/>
              </a:lnSpc>
              <a:spcBef>
                <a:spcPct val="20000"/>
              </a:spcBef>
              <a:buSzTx/>
              <a:buFontTx/>
              <a:buNone/>
            </a:pPr>
            <a:endParaRPr lang="en-GB" altLang="zh-CN" sz="1400" b="1" u="sng" dirty="0"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GB" sz="1400" noProof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lang="en-US" altLang="zh-CN" sz="1400" dirty="0">
              <a:ln>
                <a:noFill/>
              </a:ln>
              <a:effectLst/>
              <a:uLnTx/>
              <a:uFillTx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lang="en-GB" altLang="zh-CN" sz="1600" b="1" u="sng" dirty="0"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0660" name="Slide Number Placeholder 3"/>
          <p:cNvSpPr txBox="1"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7" cy="222250"/>
          </a:xfrm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6770688" cy="563562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/>
              <a:t>R19 NR NTN </a:t>
            </a:r>
            <a:r>
              <a:rPr lang="en-US" altLang="en-US" sz="3600" dirty="0">
                <a:sym typeface="+mn-ea"/>
              </a:rPr>
              <a:t>WI</a:t>
            </a:r>
            <a:endParaRPr lang="en-US" altLang="en-US" sz="3600" dirty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73063" y="742950"/>
            <a:ext cx="8388350" cy="56276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lang="en-GB" altLang="zh-CN" sz="1600" b="1" u="sng" dirty="0"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lang="en-US" altLang="zh-CN" sz="1600" dirty="0">
              <a:ln>
                <a:noFill/>
              </a:ln>
              <a:effectLst/>
              <a:uLnTx/>
              <a:uFillTx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0660" name="Slide Number Placeholder 3"/>
          <p:cNvSpPr txBox="1"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7" cy="222250"/>
          </a:xfrm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Content Placeholder 2"/>
          <p:cNvSpPr>
            <a:spLocks noGrp="1"/>
          </p:cNvSpPr>
          <p:nvPr/>
        </p:nvSpPr>
        <p:spPr>
          <a:xfrm>
            <a:off x="373380" y="742950"/>
            <a:ext cx="8451850" cy="58502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1"/>
              </a:buBlip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sym typeface="+mn-ea"/>
              </a:rPr>
              <a:t>Progress in the last quarter</a:t>
            </a:r>
            <a:endParaRPr lang="en-GB" altLang="zh-CN" sz="1400" b="1" u="sng" dirty="0"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US" sz="1400" u="sng" dirty="0">
                <a:sym typeface="+mn-ea"/>
              </a:rPr>
              <a:t>MBS broadcast service</a:t>
            </a:r>
            <a:r>
              <a:rPr lang="en-US" altLang="zh-CN" sz="1400" u="sng" dirty="0">
                <a:sym typeface="+mn-ea"/>
              </a:rPr>
              <a:t>:</a:t>
            </a:r>
            <a:endParaRPr lang="en-GB" altLang="zh-CN" sz="1400" b="1" u="sng" dirty="0">
              <a:sym typeface="+mn-ea"/>
            </a:endParaRPr>
          </a:p>
          <a:p>
            <a:pPr marL="342900" lvl="1" indent="-342900">
              <a:lnSpc>
                <a:spcPct val="93000"/>
              </a:lnSpc>
              <a:spcBef>
                <a:spcPct val="0"/>
              </a:spcBef>
              <a:buClr>
                <a:srgbClr val="C00000"/>
              </a:buClr>
              <a:buBlip>
                <a:blip r:embed="rId1"/>
              </a:buBlip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Encode the Intended MBS service area as OCT STRING which refers to RAN2 spec.</a:t>
            </a:r>
            <a:endParaRPr lang="en-US" sz="1400" dirty="0">
              <a:solidFill>
                <a:srgbClr val="000000"/>
              </a:solidFill>
              <a:latin typeface="Calibri" panose="020F050202020403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US" sz="1400" u="sng" dirty="0">
                <a:sym typeface="+mn-ea"/>
              </a:rPr>
              <a:t>Regenerative payload</a:t>
            </a:r>
            <a:r>
              <a:rPr lang="en-US" altLang="zh-CN" sz="1400" u="sng" dirty="0">
                <a:sym typeface="+mn-ea"/>
              </a:rPr>
              <a:t>:</a:t>
            </a:r>
            <a:endParaRPr lang="en-GB" altLang="zh-CN" sz="1400" b="1" u="sng" dirty="0">
              <a:sym typeface="+mn-ea"/>
            </a:endParaRPr>
          </a:p>
          <a:p>
            <a:pPr marL="342900" lvl="1" indent="-342900">
              <a:lnSpc>
                <a:spcPct val="93000"/>
              </a:lnSpc>
              <a:spcBef>
                <a:spcPct val="0"/>
              </a:spcBef>
              <a:buClr>
                <a:srgbClr val="C00000"/>
              </a:buClr>
              <a:buBlip>
                <a:blip r:embed="rId1"/>
              </a:buBlip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Clarify the concerns mentioned in the incoming LS without any change on RAN3 previous agreements.</a:t>
            </a:r>
            <a:endParaRPr lang="en-US" sz="1400" dirty="0">
              <a:solidFill>
                <a:srgbClr val="000000"/>
              </a:solidFill>
              <a:latin typeface="Calibri" panose="020F0502020204030204" pitchFamily="34" charset="0"/>
              <a:sym typeface="+mn-ea"/>
            </a:endParaRPr>
          </a:p>
          <a:p>
            <a:pPr marL="457200" lvl="1" indent="0" algn="l">
              <a:lnSpc>
                <a:spcPct val="93000"/>
              </a:lnSpc>
              <a:spcBef>
                <a:spcPct val="20000"/>
              </a:spcBef>
              <a:buSzTx/>
              <a:buNone/>
            </a:pP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cs typeface="Arial" panose="020B0604020202020204" pitchFamily="34" charset="0"/>
                <a:sym typeface="+mn-ea"/>
              </a:rPr>
              <a:t>Impacts and dependencies on other </a:t>
            </a:r>
            <a:r>
              <a:rPr lang="en-GB" altLang="zh-CN" sz="1400" b="1" u="sng" dirty="0" err="1">
                <a:cs typeface="Arial" panose="020B0604020202020204" pitchFamily="34" charset="0"/>
                <a:sym typeface="+mn-ea"/>
              </a:rPr>
              <a:t>WGs</a:t>
            </a:r>
            <a:endParaRPr lang="en-GB" altLang="zh-CN" sz="1400" b="1" u="sng" dirty="0">
              <a:cs typeface="Arial" panose="020B0604020202020204" pitchFamily="34" charset="0"/>
              <a:sym typeface="+mn-ea"/>
            </a:endParaRPr>
          </a:p>
          <a:p>
            <a:pPr marL="0" lvl="1" indent="-342900" algn="l">
              <a:lnSpc>
                <a:spcPct val="93000"/>
              </a:lnSpc>
              <a:spcBef>
                <a:spcPct val="15000"/>
              </a:spcBef>
              <a:buSzTx/>
              <a:buBlip>
                <a:blip r:embed="rId1"/>
              </a:buBlip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Reply LS to SA2 and SA5 on OAM requirements to support regenerative payload transport links.</a:t>
            </a:r>
            <a:endParaRPr lang="en-US" sz="1400" dirty="0">
              <a:solidFill>
                <a:srgbClr val="000000"/>
              </a:solidFill>
              <a:latin typeface="Calibri" panose="020F0502020204030204" pitchFamily="34" charset="0"/>
              <a:sym typeface="+mn-ea"/>
            </a:endParaRPr>
          </a:p>
          <a:p>
            <a:pPr marL="342900" lvl="1" indent="-342900" algn="l">
              <a:lnSpc>
                <a:spcPct val="93000"/>
              </a:lnSpc>
              <a:spcBef>
                <a:spcPct val="15000"/>
              </a:spcBef>
              <a:buSzTx/>
              <a:buBlip>
                <a:blip r:embed="rId1"/>
              </a:buBlip>
            </a:pPr>
            <a:endParaRPr lang="en-US" sz="1400" dirty="0">
              <a:solidFill>
                <a:srgbClr val="000000"/>
              </a:solidFill>
              <a:latin typeface="Calibri" panose="020F050202020403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endParaRPr lang="en-GB" altLang="zh-CN" sz="1400" dirty="0"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cs typeface="Arial" panose="020B0604020202020204" pitchFamily="34" charset="0"/>
                <a:sym typeface="+mn-ea"/>
              </a:rPr>
              <a:t>Other important info</a:t>
            </a: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lvl="1" indent="-342900" algn="l">
              <a:lnSpc>
                <a:spcPct val="93000"/>
              </a:lnSpc>
              <a:spcBef>
                <a:spcPct val="15000"/>
              </a:spcBef>
              <a:buSzTx/>
              <a:buBlip>
                <a:blip r:embed="rId1"/>
              </a:buBlip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N/A</a:t>
            </a:r>
            <a:endParaRPr lang="en-US" sz="1400" dirty="0">
              <a:solidFill>
                <a:srgbClr val="000000"/>
              </a:solidFill>
              <a:latin typeface="Calibri" panose="020F050202020403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GB" sz="1400" noProof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lang="en-US" altLang="zh-CN" sz="1400" dirty="0">
              <a:ln>
                <a:noFill/>
              </a:ln>
              <a:effectLst/>
              <a:uLnTx/>
              <a:uFillTx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lang="en-GB" altLang="zh-CN" sz="1600" b="1" u="sng" dirty="0"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6770688" cy="563562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/>
              <a:t>R19 IoT NTN </a:t>
            </a:r>
            <a:r>
              <a:rPr lang="en-US" altLang="en-US" sz="3600" dirty="0">
                <a:sym typeface="+mn-ea"/>
              </a:rPr>
              <a:t>WI</a:t>
            </a:r>
            <a:endParaRPr lang="en-US" altLang="en-US" sz="3600" dirty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73063" y="742950"/>
            <a:ext cx="8388350" cy="56276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lang="en-GB" altLang="zh-CN" sz="1600" b="1" u="sng" dirty="0">
              <a:sym typeface="+mn-ea"/>
            </a:endParaRPr>
          </a:p>
          <a:p>
            <a:pPr marL="342900" marR="0" lvl="1" indent="-342900" algn="l" defTabSz="914400" rtl="0" eaLnBrk="0" fontAlgn="base" latinLnBrk="0" hangingPunct="0">
              <a:lnSpc>
                <a:spcPct val="93000"/>
              </a:lnSpc>
              <a:spcBef>
                <a:spcPct val="20000"/>
              </a:spcBef>
              <a:buClr>
                <a:srgbClr val="C00000"/>
              </a:buClr>
              <a:buSzTx/>
              <a:buBlip>
                <a:blip r:embed="rId1"/>
              </a:buBlip>
            </a:pPr>
            <a:endParaRPr kumimoji="0" lang="en-US" sz="1400" b="0" i="0" u="none" strike="noStrike" kern="1200" cap="none" spc="0" normalizeH="0" baseline="0" noProof="1">
              <a:solidFill>
                <a:srgbClr val="000000"/>
              </a:solidFill>
              <a:latin typeface="Calibri" panose="020F0502020204030204" pitchFamily="34" charset="0"/>
              <a:cs typeface="+mn-cs"/>
              <a:sym typeface="+mn-ea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lang="en-US" altLang="zh-CN" sz="1600" dirty="0">
              <a:ln>
                <a:noFill/>
              </a:ln>
              <a:effectLst/>
              <a:uLnTx/>
              <a:uFillTx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0660" name="Slide Number Placeholder 3"/>
          <p:cNvSpPr txBox="1"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7" cy="222250"/>
          </a:xfrm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Content Placeholder 2"/>
          <p:cNvSpPr>
            <a:spLocks noGrp="1"/>
          </p:cNvSpPr>
          <p:nvPr/>
        </p:nvSpPr>
        <p:spPr>
          <a:xfrm>
            <a:off x="373380" y="742950"/>
            <a:ext cx="8451850" cy="58502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1"/>
              </a:buBlip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sym typeface="+mn-ea"/>
              </a:rPr>
              <a:t>Progress in the last quarter</a:t>
            </a:r>
            <a:endParaRPr lang="en-GB" altLang="zh-CN" sz="1400" b="1" u="sng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lvl="1" indent="-342900" algn="l">
              <a:lnSpc>
                <a:spcPct val="93000"/>
              </a:lnSpc>
              <a:spcBef>
                <a:spcPct val="15000"/>
              </a:spcBef>
              <a:buSzTx/>
              <a:buBlip>
                <a:blip r:embed="rId1"/>
              </a:buBlip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Introduce stage 2 description of Store and Forward operation</a:t>
            </a: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.</a:t>
            </a:r>
            <a:endParaRPr lang="en-US" sz="1400" dirty="0">
              <a:solidFill>
                <a:srgbClr val="000000"/>
              </a:solidFill>
              <a:latin typeface="Calibri" panose="020F0502020204030204" pitchFamily="34" charset="0"/>
              <a:sym typeface="+mn-ea"/>
            </a:endParaRPr>
          </a:p>
          <a:p>
            <a:pPr marL="0" lvl="2" indent="-342900" algn="l">
              <a:lnSpc>
                <a:spcPct val="93000"/>
              </a:lnSpc>
              <a:spcBef>
                <a:spcPct val="15000"/>
              </a:spcBef>
              <a:buSzTx/>
              <a:buBlip>
                <a:blip r:embed="rId1"/>
              </a:buBlip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Introduce stage 2 description of full eNB as regenerative payload.</a:t>
            </a:r>
            <a:endParaRPr lang="en-US" sz="1400" dirty="0">
              <a:solidFill>
                <a:srgbClr val="000000"/>
              </a:solidFill>
              <a:latin typeface="Calibri" panose="020F0502020204030204" pitchFamily="34" charset="0"/>
              <a:cs typeface="+mn-cs"/>
              <a:sym typeface="+mn-ea"/>
            </a:endParaRPr>
          </a:p>
          <a:p>
            <a:pPr marL="0" lvl="2" indent="-342900" algn="l">
              <a:lnSpc>
                <a:spcPct val="93000"/>
              </a:lnSpc>
              <a:spcBef>
                <a:spcPct val="15000"/>
              </a:spcBef>
              <a:buSzTx/>
              <a:buBlip>
                <a:blip r:embed="rId1"/>
              </a:buBlip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Introduce the S1 Removal procedure.</a:t>
            </a:r>
            <a:endParaRPr lang="en-US" sz="1400" dirty="0">
              <a:solidFill>
                <a:srgbClr val="000000"/>
              </a:solidFill>
              <a:latin typeface="Calibri" panose="020F0502020204030204" pitchFamily="34" charset="0"/>
              <a:cs typeface="+mn-cs"/>
              <a:sym typeface="+mn-ea"/>
            </a:endParaRPr>
          </a:p>
          <a:p>
            <a:pPr marL="342900" lvl="1" indent="-342900" algn="l">
              <a:lnSpc>
                <a:spcPct val="93000"/>
              </a:lnSpc>
              <a:spcBef>
                <a:spcPct val="15000"/>
              </a:spcBef>
              <a:buSzTx/>
              <a:buBlip>
                <a:blip r:embed="rId1"/>
              </a:buBlip>
            </a:pPr>
            <a:endParaRPr lang="en-US" sz="1400" dirty="0">
              <a:solidFill>
                <a:srgbClr val="000000"/>
              </a:solidFill>
              <a:latin typeface="Calibri" panose="020F050202020403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endParaRPr lang="en-GB" altLang="zh-CN" sz="1400" b="1" u="sng" dirty="0"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cs typeface="Arial" panose="020B0604020202020204" pitchFamily="34" charset="0"/>
                <a:sym typeface="+mn-ea"/>
              </a:rPr>
              <a:t>Impacts and dependencies on other </a:t>
            </a:r>
            <a:r>
              <a:rPr lang="en-GB" altLang="zh-CN" sz="1400" b="1" u="sng" dirty="0" err="1">
                <a:cs typeface="Arial" panose="020B0604020202020204" pitchFamily="34" charset="0"/>
                <a:sym typeface="+mn-ea"/>
              </a:rPr>
              <a:t>WGs</a:t>
            </a:r>
            <a:endParaRPr lang="en-GB" altLang="zh-CN" sz="1400" b="1" u="sng" dirty="0">
              <a:cs typeface="Arial" panose="020B0604020202020204" pitchFamily="34" charset="0"/>
              <a:sym typeface="+mn-ea"/>
            </a:endParaRPr>
          </a:p>
          <a:p>
            <a:pPr marL="0" lvl="1" indent="0" algn="l">
              <a:lnSpc>
                <a:spcPct val="93000"/>
              </a:lnSpc>
              <a:spcBef>
                <a:spcPct val="15000"/>
              </a:spcBef>
              <a:buSzTx/>
              <a:buNone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N/A</a:t>
            </a:r>
            <a:endParaRPr lang="en-US" sz="1400" dirty="0">
              <a:solidFill>
                <a:srgbClr val="000000"/>
              </a:solidFill>
              <a:latin typeface="Calibri" panose="020F050202020403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endParaRPr lang="en-GB" altLang="zh-CN" sz="1400" dirty="0"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cs typeface="Arial" panose="020B0604020202020204" pitchFamily="34" charset="0"/>
                <a:sym typeface="+mn-ea"/>
              </a:rPr>
              <a:t>Other important info</a:t>
            </a: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lvl="1" indent="0" algn="l">
              <a:lnSpc>
                <a:spcPct val="93000"/>
              </a:lnSpc>
              <a:spcBef>
                <a:spcPct val="15000"/>
              </a:spcBef>
              <a:buSzTx/>
              <a:buNone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N/A</a:t>
            </a:r>
            <a:endParaRPr lang="en-US" sz="1400" dirty="0">
              <a:solidFill>
                <a:srgbClr val="000000"/>
              </a:solidFill>
              <a:latin typeface="Calibri" panose="020F050202020403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GB" sz="1400" noProof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lang="en-US" altLang="zh-CN" sz="1400" dirty="0">
              <a:ln>
                <a:noFill/>
              </a:ln>
              <a:effectLst/>
              <a:uLnTx/>
              <a:uFillTx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lang="en-GB" altLang="zh-CN" sz="1600" b="1" u="sng" dirty="0"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>
          <a:xfrm>
            <a:off x="-381000" y="80645"/>
            <a:ext cx="8395335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/>
              <a:t>   R19 Ambient IoT W</a:t>
            </a:r>
            <a:r>
              <a:rPr lang="en-US" altLang="en-US" sz="3600" dirty="0">
                <a:sym typeface="+mn-ea"/>
              </a:rPr>
              <a:t>I</a:t>
            </a:r>
            <a:r>
              <a:rPr lang="en-US" altLang="en-US" sz="3600" dirty="0"/>
              <a:t> </a:t>
            </a:r>
            <a:endParaRPr lang="en-US" altLang="en-US" sz="3600" dirty="0"/>
          </a:p>
        </p:txBody>
      </p:sp>
      <p:sp>
        <p:nvSpPr>
          <p:cNvPr id="66563" name="Content Placeholder 2"/>
          <p:cNvSpPr>
            <a:spLocks noGrp="1"/>
          </p:cNvSpPr>
          <p:nvPr>
            <p:ph idx="1"/>
          </p:nvPr>
        </p:nvSpPr>
        <p:spPr>
          <a:xfrm>
            <a:off x="438980" y="866775"/>
            <a:ext cx="8388350" cy="5813425"/>
          </a:xfrm>
        </p:spPr>
        <p:txBody>
          <a:bodyPr vert="horz" wrap="square" lIns="91440" tIns="45720" rIns="91440" bIns="45720" anchor="t" anchorCtr="0"/>
          <a:lstStyle/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sym typeface="+mn-ea"/>
              </a:rPr>
              <a:t>Progress in the last quarter</a:t>
            </a:r>
            <a:endParaRPr lang="en-GB" altLang="zh-CN" sz="1400" b="1" u="sng" dirty="0"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sv-SE" sz="1400" dirty="0">
                <a:sym typeface="+mn-ea"/>
              </a:rPr>
              <a:t>RAN3 agrees to support both the direct and indirect options for the A-IoT RAN node to communicate with AIoTF in Topology 1.</a:t>
            </a:r>
            <a:endParaRPr lang="en-US" altLang="sv-SE" sz="1400" dirty="0"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sv-SE" sz="1400" dirty="0">
                <a:sym typeface="+mn-ea"/>
              </a:rPr>
              <a:t>WA: Take Option1 (Including AIoTF information in NGAP).</a:t>
            </a:r>
            <a:endParaRPr lang="en-US" altLang="sv-SE" sz="1400" dirty="0"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sv-SE" sz="1400" dirty="0">
                <a:sym typeface="+mn-ea"/>
              </a:rPr>
              <a:t>WA: The AIoT RAN node may only provide the AIoT radio.</a:t>
            </a:r>
            <a:endParaRPr lang="en-US" altLang="sv-SE" sz="1400" dirty="0"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sv-SE" sz="1400" dirty="0">
                <a:sym typeface="+mn-ea"/>
              </a:rPr>
              <a:t>AIoTF obtain the AIoT RAN information via OAM configuration. The AIoT RAN information includes supported AIoT area, served reader ID list.</a:t>
            </a:r>
            <a:endParaRPr lang="en-US" altLang="sv-SE" sz="1400" dirty="0"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sv-SE" sz="1400" dirty="0">
                <a:sym typeface="+mn-ea"/>
              </a:rPr>
              <a:t>AIoT RAN node receives the requested service area information (encoded as area and/or reader ID list) from AIoT CN.</a:t>
            </a:r>
            <a:endParaRPr lang="en-US" altLang="sv-SE" sz="1400" dirty="0"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sv-SE" sz="1400" dirty="0">
                <a:sym typeface="+mn-ea"/>
              </a:rPr>
              <a:t>The location of reader is FFS.</a:t>
            </a:r>
            <a:endParaRPr lang="en-US" altLang="sv-SE" sz="1400" dirty="0"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sv-SE" sz="1400" dirty="0">
                <a:sym typeface="+mn-ea"/>
              </a:rPr>
              <a:t>FFS on whether signaling is needed, further discussion on the detail information and necessity.</a:t>
            </a:r>
            <a:endParaRPr lang="en-US" altLang="sv-SE" sz="1400" dirty="0"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sv-SE" sz="1400" dirty="0">
                <a:sym typeface="+mn-ea"/>
              </a:rPr>
              <a:t>The A-IoT RAN node always sends the AIoT device’s location at reader ID granularity to the AIoTF in Inventory Report.</a:t>
            </a:r>
            <a:endParaRPr lang="en-US" altLang="sv-SE" sz="1400" dirty="0"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sv-SE" sz="1400" dirty="0">
                <a:sym typeface="+mn-ea"/>
              </a:rPr>
              <a:t>AIoT RAN node sends the Inventory Report aggregated per Reader. </a:t>
            </a:r>
            <a:endParaRPr lang="en-US" altLang="sv-SE" sz="1400" dirty="0"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sv-SE" sz="1400" dirty="0">
                <a:sym typeface="+mn-ea"/>
              </a:rPr>
              <a:t>“Global gNB ID + Reader index” is used to uniquely identify the Reader globally. </a:t>
            </a:r>
            <a:endParaRPr lang="en-US" altLang="sv-SE" sz="1400" dirty="0"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sv-SE" sz="1400" dirty="0">
                <a:sym typeface="+mn-ea"/>
              </a:rPr>
              <a:t>FFS whether only Reader index or “Global gNB ID + Reader index” is sent in Inventory Report.</a:t>
            </a:r>
            <a:endParaRPr lang="en-US" altLang="sv-SE" sz="1400" b="1" dirty="0">
              <a:sym typeface="+mn-ea"/>
            </a:endParaRPr>
          </a:p>
          <a:p>
            <a:pPr>
              <a:lnSpc>
                <a:spcPct val="93000"/>
              </a:lnSpc>
            </a:pPr>
            <a:endParaRPr lang="en-US" altLang="sv-SE" sz="1400" dirty="0">
              <a:sym typeface="+mn-ea"/>
            </a:endParaRPr>
          </a:p>
          <a:p>
            <a:pPr marL="0" lv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r>
              <a:rPr lang="en-GB" altLang="zh-CN" sz="1400" b="1" u="sng" dirty="0">
                <a:sym typeface="+mn-ea"/>
              </a:rPr>
              <a:t>Impacts and dependencies on other WGs</a:t>
            </a:r>
            <a:endParaRPr lang="en-GB" altLang="zh-CN" sz="1400" b="1" u="sng" dirty="0"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en-US" sz="1400">
                <a:cs typeface="+mn-ea"/>
                <a:sym typeface="+mn-ea"/>
              </a:rPr>
              <a:t>LS  R3-250905 is sent to SA2 and SA5, RAN3 would like to inform SA2 and SA5 about the RAN3 progress related to Architecture and OAM aspects.</a:t>
            </a:r>
            <a:endParaRPr lang="en-US" altLang="en-US" sz="1400">
              <a:cs typeface="+mn-ea"/>
              <a:sym typeface="+mn-ea"/>
            </a:endParaRPr>
          </a:p>
          <a:p>
            <a:pPr>
              <a:lnSpc>
                <a:spcPct val="93000"/>
              </a:lnSpc>
            </a:pPr>
            <a:endParaRPr lang="en-GB" altLang="zh-CN" sz="1400" b="1" u="sng" dirty="0">
              <a:cs typeface="Arial" panose="020B0604020202020204" pitchFamily="34" charset="0"/>
              <a:sym typeface="+mn-ea"/>
            </a:endParaRPr>
          </a:p>
          <a:p>
            <a:pPr marL="0" lv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r>
              <a:rPr lang="en-GB" altLang="zh-CN" sz="1400" b="1" u="sng" dirty="0">
                <a:cs typeface="Arial" panose="020B0604020202020204" pitchFamily="34" charset="0"/>
                <a:sym typeface="+mn-ea"/>
              </a:rPr>
              <a:t>Other important info</a:t>
            </a:r>
            <a:endParaRPr lang="en-GB" altLang="zh-CN" sz="1400" b="1" u="sng" dirty="0">
              <a:cs typeface="Arial" panose="020B0604020202020204" pitchFamily="34" charset="0"/>
              <a:sym typeface="+mn-ea"/>
            </a:endParaRPr>
          </a:p>
          <a:p>
            <a:pPr marL="0" lv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r>
              <a:rPr lang="en-US" altLang="en-US" sz="1400">
                <a:cs typeface="+mn-ea"/>
                <a:sym typeface="+mn-ea"/>
              </a:rPr>
              <a:t> N/A</a:t>
            </a:r>
            <a:endParaRPr lang="en-US" altLang="en-US" sz="1400" b="1" dirty="0">
              <a:solidFill>
                <a:srgbClr val="FF0000"/>
              </a:solidFill>
              <a:latin typeface="+mn-lt"/>
              <a:cs typeface="+mn-ea"/>
              <a:sym typeface="+mn-ea"/>
            </a:endParaRPr>
          </a:p>
        </p:txBody>
      </p:sp>
      <p:sp>
        <p:nvSpPr>
          <p:cNvPr id="66564" name="Slide Number Placeholder 3"/>
          <p:cNvSpPr txBox="1"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7" cy="222250"/>
          </a:xfrm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Content Placeholder 2"/>
          <p:cNvSpPr>
            <a:spLocks noGrp="1"/>
          </p:cNvSpPr>
          <p:nvPr>
            <p:ph idx="1"/>
          </p:nvPr>
        </p:nvSpPr>
        <p:spPr>
          <a:xfrm>
            <a:off x="373380" y="762000"/>
            <a:ext cx="8388350" cy="6094095"/>
          </a:xfrm>
        </p:spPr>
        <p:txBody>
          <a:bodyPr vert="horz" wrap="square" lIns="91440" tIns="45720" rIns="91440" bIns="45720" anchor="t" anchorCtr="0"/>
          <a:lstStyle/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500" b="1" u="sng" dirty="0">
                <a:sym typeface="+mn-ea"/>
              </a:rPr>
              <a:t>Progress in the last quarter</a:t>
            </a:r>
            <a:endParaRPr lang="en-GB" altLang="zh-CN" sz="1500" b="1" u="sng" dirty="0">
              <a:sym typeface="+mn-ea"/>
            </a:endParaRPr>
          </a:p>
          <a:p>
            <a:pPr marL="0" lvl="1" indent="0">
              <a:lnSpc>
                <a:spcPct val="93000"/>
              </a:lnSpc>
              <a:spcBef>
                <a:spcPct val="0"/>
              </a:spcBef>
              <a:buClr>
                <a:srgbClr val="C00000"/>
              </a:buClr>
              <a:buNone/>
            </a:pPr>
            <a:r>
              <a:rPr lang="en-US" sz="1400" u="sng" dirty="0">
                <a:sym typeface="+mn-ea"/>
              </a:rPr>
              <a:t>On-demand SIB1 for UEs</a:t>
            </a:r>
            <a:r>
              <a:rPr lang="en-US" altLang="zh-CN" sz="1400" u="sng" dirty="0">
                <a:sym typeface="+mn-ea"/>
              </a:rPr>
              <a:t>:</a:t>
            </a:r>
            <a:endParaRPr lang="en-GB" altLang="zh-CN" sz="1400" b="1" u="sng" dirty="0">
              <a:sym typeface="+mn-ea"/>
            </a:endParaRPr>
          </a:p>
          <a:p>
            <a:pPr marL="0" lvl="1" indent="-342900">
              <a:lnSpc>
                <a:spcPct val="93000"/>
              </a:lnSpc>
              <a:spcBef>
                <a:spcPct val="0"/>
              </a:spcBef>
              <a:buClr>
                <a:srgbClr val="C00000"/>
              </a:buClr>
              <a:buBlip>
                <a:blip r:embed="rId1"/>
              </a:buBlip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+mn-ea"/>
                <a:sym typeface="+mn-ea"/>
              </a:rPr>
              <a:t>It is agreed that after Cell A gNB has received and accepted the UL WUS Configuration request from the NES Cell gNB, it broadcasts in SIBx at the first opportunity.</a:t>
            </a:r>
            <a:endParaRPr lang="en-US" sz="1400" dirty="0">
              <a:solidFill>
                <a:srgbClr val="000000"/>
              </a:solidFill>
              <a:latin typeface="Calibri" panose="020F0502020204030204" pitchFamily="34" charset="0"/>
              <a:cs typeface="+mn-ea"/>
              <a:sym typeface="+mn-ea"/>
            </a:endParaRPr>
          </a:p>
          <a:p>
            <a:pPr marL="0" lvl="1" indent="-342900">
              <a:lnSpc>
                <a:spcPct val="93000"/>
              </a:lnSpc>
              <a:spcBef>
                <a:spcPct val="0"/>
              </a:spcBef>
              <a:buClr>
                <a:srgbClr val="C00000"/>
              </a:buClr>
              <a:buBlip>
                <a:blip r:embed="rId1"/>
              </a:buBlip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+mn-ea"/>
                <a:sym typeface="+mn-ea"/>
              </a:rPr>
              <a:t>It is agreed from the signalling point of view, in UL WUS Configuration Provision Request (naming to be further discussed) from NES Cell gNB to Cell A gNB, one option is “start with UL WUS Configuration”. This codepoint/choice is used to trigger Cell A to broadcast UL WUS configuration in SIBx.</a:t>
            </a:r>
            <a:endParaRPr lang="en-US" sz="1400" dirty="0">
              <a:solidFill>
                <a:srgbClr val="000000"/>
              </a:solidFill>
              <a:latin typeface="Calibri" panose="020F0502020204030204" pitchFamily="34" charset="0"/>
              <a:cs typeface="+mn-ea"/>
              <a:sym typeface="+mn-ea"/>
            </a:endParaRPr>
          </a:p>
          <a:p>
            <a:pPr marL="0" lvl="1" indent="-342900">
              <a:lnSpc>
                <a:spcPct val="93000"/>
              </a:lnSpc>
              <a:spcBef>
                <a:spcPct val="0"/>
              </a:spcBef>
              <a:buClr>
                <a:srgbClr val="C00000"/>
              </a:buClr>
              <a:buBlip>
                <a:blip r:embed="rId1"/>
              </a:buBlip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+mn-ea"/>
                <a:sym typeface="+mn-ea"/>
              </a:rPr>
              <a:t>It is agreed that NES Cell gNB can “stop” (naming to be further discussed) Cell A to broadcast UL WUS configuration.</a:t>
            </a:r>
            <a:r>
              <a:rPr lang="en-US" sz="1500" dirty="0">
                <a:solidFill>
                  <a:srgbClr val="000000"/>
                </a:solidFill>
                <a:latin typeface="Calibri" panose="020F0502020204030204" pitchFamily="34" charset="0"/>
                <a:cs typeface="+mn-ea"/>
                <a:sym typeface="+mn-ea"/>
              </a:rPr>
              <a:t> </a:t>
            </a:r>
            <a:endParaRPr lang="en-US" sz="1500" dirty="0">
              <a:solidFill>
                <a:srgbClr val="000000"/>
              </a:solidFill>
              <a:latin typeface="Calibri" panose="020F0502020204030204" pitchFamily="34" charset="0"/>
              <a:cs typeface="+mn-ea"/>
              <a:sym typeface="+mn-ea"/>
            </a:endParaRPr>
          </a:p>
          <a:p>
            <a:pPr marL="0" lvl="1" indent="0">
              <a:lnSpc>
                <a:spcPct val="93000"/>
              </a:lnSpc>
              <a:spcBef>
                <a:spcPct val="0"/>
              </a:spcBef>
              <a:buClr>
                <a:srgbClr val="C00000"/>
              </a:buClr>
              <a:buNone/>
            </a:pPr>
            <a:r>
              <a:rPr lang="en-US" sz="1400" u="sng" dirty="0">
                <a:sym typeface="+mn-ea"/>
              </a:rPr>
              <a:t>Others</a:t>
            </a:r>
            <a:r>
              <a:rPr lang="en-US" altLang="zh-CN" sz="1400" u="sng" dirty="0">
                <a:sym typeface="+mn-ea"/>
              </a:rPr>
              <a:t>:</a:t>
            </a:r>
            <a:endParaRPr lang="en-GB" altLang="zh-CN" sz="1400" b="1" u="sng" dirty="0">
              <a:sym typeface="+mn-ea"/>
            </a:endParaRPr>
          </a:p>
          <a:p>
            <a:pPr marL="0" lvl="1" indent="-342900">
              <a:lnSpc>
                <a:spcPct val="93000"/>
              </a:lnSpc>
              <a:spcBef>
                <a:spcPct val="0"/>
              </a:spcBef>
              <a:buClr>
                <a:srgbClr val="C00000"/>
              </a:buClr>
              <a:buBlip>
                <a:blip r:embed="rId1"/>
              </a:buBlip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+mn-ea"/>
                <a:sym typeface="+mn-ea"/>
              </a:rPr>
              <a:t>There is no consensus in RAN3 on the usage of this energy saving indication in this meeting, making the decision in next meeting and provide reply LS to SA2.</a:t>
            </a:r>
            <a:endParaRPr lang="en-US" sz="1400" dirty="0">
              <a:solidFill>
                <a:srgbClr val="000000"/>
              </a:solidFill>
              <a:latin typeface="Calibri" panose="020F0502020204030204" pitchFamily="34" charset="0"/>
              <a:cs typeface="+mn-ea"/>
              <a:sym typeface="+mn-ea"/>
            </a:endParaRPr>
          </a:p>
          <a:p>
            <a:pPr marL="342900" lvl="1" indent="-342900">
              <a:lnSpc>
                <a:spcPct val="93000"/>
              </a:lnSpc>
              <a:spcBef>
                <a:spcPct val="0"/>
              </a:spcBef>
              <a:buClr>
                <a:srgbClr val="C00000"/>
              </a:buClr>
              <a:buBlip>
                <a:blip r:embed="rId1"/>
              </a:buBlip>
            </a:pPr>
            <a:endParaRPr lang="en-US" sz="1500" dirty="0">
              <a:solidFill>
                <a:srgbClr val="000000"/>
              </a:solidFill>
              <a:latin typeface="Calibri" panose="020F050202020403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endParaRPr lang="en-GB" altLang="zh-CN" sz="1500" b="1" u="sng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r>
              <a:rPr lang="en-GB" altLang="zh-CN" sz="1500" b="1" u="sng" dirty="0">
                <a:cs typeface="Arial" panose="020B0604020202020204" pitchFamily="34" charset="0"/>
                <a:sym typeface="+mn-ea"/>
              </a:rPr>
              <a:t>Impacts and dependencies on other </a:t>
            </a:r>
            <a:r>
              <a:rPr lang="en-GB" altLang="zh-CN" sz="1500" b="1" u="sng" dirty="0" err="1">
                <a:cs typeface="Arial" panose="020B0604020202020204" pitchFamily="34" charset="0"/>
                <a:sym typeface="+mn-ea"/>
              </a:rPr>
              <a:t>WGs</a:t>
            </a:r>
            <a:endParaRPr lang="en-GB" altLang="zh-CN" sz="1500" b="1" u="sng" dirty="0">
              <a:cs typeface="Arial" panose="020B0604020202020204" pitchFamily="34" charset="0"/>
              <a:sym typeface="+mn-ea"/>
            </a:endParaRPr>
          </a:p>
          <a:p>
            <a:pPr marL="342900" marR="0" lvl="1" indent="-342900" algn="l" rtl="0" eaLnBrk="0" fontAlgn="base" latinLnBrk="0" hangingPunct="0">
              <a:lnSpc>
                <a:spcPct val="93000"/>
              </a:lnSpc>
              <a:spcBef>
                <a:spcPct val="15000"/>
              </a:spcBef>
              <a:buClr>
                <a:srgbClr val="C00000"/>
              </a:buClr>
              <a:buSzTx/>
              <a:buBlip>
                <a:blip r:embed="rId1"/>
              </a:buBlip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+mn-ea"/>
                <a:sym typeface="+mn-ea"/>
              </a:rPr>
              <a:t>N/A</a:t>
            </a:r>
            <a:endParaRPr lang="en-US" sz="1400" dirty="0">
              <a:solidFill>
                <a:srgbClr val="000000"/>
              </a:solidFill>
              <a:latin typeface="Calibri" panose="020F0502020204030204" pitchFamily="34" charset="0"/>
              <a:cs typeface="+mn-ea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en-US" sz="1500" i="0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r>
              <a:rPr lang="en-GB" sz="1500" b="1" u="sng" dirty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  <a:sym typeface="+mn-ea"/>
              </a:rPr>
              <a:t>Other important info</a:t>
            </a:r>
            <a:endParaRPr lang="en-GB" sz="1500" b="1" u="sng" dirty="0">
              <a:ln>
                <a:noFill/>
              </a:ln>
              <a:effectLst/>
              <a:uLnTx/>
              <a:uFillTx/>
              <a:cs typeface="Arial" panose="020B0604020202020204" pitchFamily="34" charset="0"/>
              <a:sym typeface="+mn-ea"/>
            </a:endParaRPr>
          </a:p>
          <a:p>
            <a:pPr marL="342900" marR="0" lvl="1" indent="-342900" algn="l" rtl="0" eaLnBrk="0" fontAlgn="base" latinLnBrk="0" hangingPunct="0">
              <a:lnSpc>
                <a:spcPct val="93000"/>
              </a:lnSpc>
              <a:spcBef>
                <a:spcPct val="15000"/>
              </a:spcBef>
              <a:buClr>
                <a:srgbClr val="C00000"/>
              </a:buClr>
              <a:buSzTx/>
              <a:buBlip>
                <a:blip r:embed="rId1"/>
              </a:buBlip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+mn-ea"/>
                <a:sym typeface="+mn-ea"/>
              </a:rPr>
              <a:t>N/A</a:t>
            </a:r>
            <a:endParaRPr lang="en-US" sz="1400" dirty="0">
              <a:solidFill>
                <a:srgbClr val="000000"/>
              </a:solidFill>
              <a:latin typeface="Calibri" panose="020F0502020204030204" pitchFamily="34" charset="0"/>
              <a:cs typeface="+mn-ea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lang="en-US" altLang="en-US" sz="1400" dirty="0">
              <a:solidFill>
                <a:srgbClr val="000000"/>
              </a:solidFill>
              <a:latin typeface="Calibri" panose="020F0502020204030204" pitchFamily="34" charset="0"/>
              <a:ea typeface="MS PGothic" panose="020B0600070205080204" pitchFamily="34" charset="-128"/>
              <a:cs typeface="+mn-ea"/>
              <a:sym typeface="+mn-ea"/>
            </a:endParaRPr>
          </a:p>
        </p:txBody>
      </p:sp>
      <p:sp>
        <p:nvSpPr>
          <p:cNvPr id="68612" name="Slide Number Placeholder 3"/>
          <p:cNvSpPr txBox="1"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7" cy="222250"/>
          </a:xfrm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6562" name="Title 1"/>
          <p:cNvSpPr>
            <a:spLocks noGrp="1"/>
          </p:cNvSpPr>
          <p:nvPr/>
        </p:nvSpPr>
        <p:spPr>
          <a:xfrm>
            <a:off x="-381000" y="179705"/>
            <a:ext cx="8395335" cy="5632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3600" dirty="0"/>
              <a:t>   </a:t>
            </a:r>
            <a:r>
              <a:rPr lang="en-US" altLang="en-US" sz="3600" dirty="0">
                <a:sym typeface="+mn-ea"/>
              </a:rPr>
              <a:t>R19 Network ES WI</a:t>
            </a:r>
            <a:endParaRPr lang="en-US" altLang="en-US" sz="3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Content Placeholder 2"/>
          <p:cNvSpPr>
            <a:spLocks noGrp="1"/>
          </p:cNvSpPr>
          <p:nvPr>
            <p:ph idx="1"/>
          </p:nvPr>
        </p:nvSpPr>
        <p:spPr>
          <a:xfrm>
            <a:off x="373380" y="976630"/>
            <a:ext cx="8388350" cy="5879465"/>
          </a:xfrm>
        </p:spPr>
        <p:txBody>
          <a:bodyPr vert="horz" wrap="square" lIns="91440" tIns="45720" rIns="91440" bIns="45720" anchor="t" anchorCtr="0"/>
          <a:lstStyle/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500" b="1" u="sng" dirty="0">
                <a:sym typeface="+mn-ea"/>
              </a:rPr>
              <a:t>Progress in the last quarter</a:t>
            </a:r>
            <a:endParaRPr lang="en-GB" altLang="zh-CN" sz="1500" b="1" u="sng" dirty="0"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zh-CN" altLang="en-US" sz="1500">
                <a:solidFill>
                  <a:srgbClr val="000000"/>
                </a:solidFill>
                <a:sym typeface="+mn-ea"/>
              </a:rPr>
              <a:t>R3-250841</a:t>
            </a:r>
            <a:r>
              <a:rPr lang="en-US" altLang="zh-CN" sz="1500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1500">
                <a:solidFill>
                  <a:srgbClr val="000000"/>
                </a:solidFill>
                <a:sym typeface="+mn-ea"/>
              </a:rPr>
              <a:t>R3-250913</a:t>
            </a:r>
            <a:r>
              <a:rPr lang="en-US" altLang="zh-CN" sz="1500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1500">
                <a:solidFill>
                  <a:srgbClr val="000000"/>
                </a:solidFill>
                <a:sym typeface="+mn-ea"/>
              </a:rPr>
              <a:t>R3-250838</a:t>
            </a:r>
            <a:r>
              <a:rPr lang="en-US" altLang="zh-CN" sz="1500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1500">
                <a:solidFill>
                  <a:srgbClr val="000000"/>
                </a:solidFill>
                <a:sym typeface="+mn-ea"/>
              </a:rPr>
              <a:t>R3-250839</a:t>
            </a:r>
            <a:r>
              <a:rPr lang="en-US" altLang="zh-CN" sz="1500">
                <a:solidFill>
                  <a:srgbClr val="000000"/>
                </a:solidFill>
                <a:sym typeface="+mn-ea"/>
              </a:rPr>
              <a:t> were endorsed as BL CRs for support of R19 LP-WUS.</a:t>
            </a:r>
            <a:endParaRPr lang="en-US" altLang="zh-CN" sz="1500">
              <a:solidFill>
                <a:srgbClr val="000000"/>
              </a:solidFill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zh-CN" altLang="en-US" sz="1500">
                <a:solidFill>
                  <a:srgbClr val="000000"/>
                </a:solidFill>
                <a:sym typeface="+mn-ea"/>
              </a:rPr>
              <a:t>R3-250840</a:t>
            </a:r>
            <a:r>
              <a:rPr lang="zh-CN" altLang="en-US" sz="1500">
                <a:sym typeface="+mn-ea"/>
              </a:rPr>
              <a:t>(TP to TS 38.413 on support of LP-WUS)</a:t>
            </a:r>
            <a:r>
              <a:rPr lang="en-US" altLang="zh-CN" sz="1500">
                <a:sym typeface="+mn-ea"/>
              </a:rPr>
              <a:t> was agreed, and to be merged into </a:t>
            </a:r>
            <a:r>
              <a:rPr lang="en-US" altLang="zh-CN" sz="1500">
                <a:solidFill>
                  <a:srgbClr val="000000"/>
                </a:solidFill>
                <a:sym typeface="+mn-ea"/>
              </a:rPr>
              <a:t>R3-250930 as BL CR.</a:t>
            </a:r>
            <a:endParaRPr lang="en-US" sz="1500" dirty="0">
              <a:solidFill>
                <a:srgbClr val="000000"/>
              </a:solidFill>
              <a:cs typeface="+mn-ea"/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endParaRPr lang="en-US" sz="1500" dirty="0">
              <a:solidFill>
                <a:srgbClr val="000000"/>
              </a:solidFill>
              <a:cs typeface="+mn-ea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r>
              <a:rPr lang="en-GB" altLang="zh-CN" sz="1500" b="1" u="sng" dirty="0">
                <a:cs typeface="Arial" panose="020B0604020202020204" pitchFamily="34" charset="0"/>
                <a:sym typeface="+mn-ea"/>
              </a:rPr>
              <a:t>Impacts and dependencies on other </a:t>
            </a:r>
            <a:r>
              <a:rPr lang="en-GB" altLang="zh-CN" sz="1500" b="1" u="sng" dirty="0" err="1">
                <a:cs typeface="Arial" panose="020B0604020202020204" pitchFamily="34" charset="0"/>
                <a:sym typeface="+mn-ea"/>
              </a:rPr>
              <a:t>WGs</a:t>
            </a:r>
            <a:endParaRPr lang="en-GB" altLang="zh-CN" sz="1500" b="1" u="sng" dirty="0">
              <a:cs typeface="Arial" panose="020B0604020202020204" pitchFamily="34" charset="0"/>
              <a:sym typeface="+mn-ea"/>
            </a:endParaRPr>
          </a:p>
          <a:p>
            <a:pPr marR="0" lvl="0" algn="l" rtl="0" eaLnBrk="0" fontAlgn="base" latinLnBrk="0" hangingPunct="0">
              <a:lnSpc>
                <a:spcPct val="93000"/>
              </a:lnSpc>
              <a:spcBef>
                <a:spcPct val="20000"/>
              </a:spcBef>
              <a:buClr>
                <a:srgbClr val="C00000"/>
              </a:buClr>
              <a:buSzTx/>
              <a:buFontTx/>
              <a:buBlip>
                <a:blip r:embed="rId1"/>
              </a:buBlip>
            </a:pPr>
            <a:r>
              <a:rPr lang="zh-CN" altLang="en-US" sz="1500">
                <a:solidFill>
                  <a:srgbClr val="000000"/>
                </a:solidFill>
                <a:sym typeface="+mn-ea"/>
              </a:rPr>
              <a:t>For the following issues, including Extended UE Identity Index</a:t>
            </a:r>
            <a:r>
              <a:rPr lang="en-US" altLang="zh-CN" sz="1500">
                <a:solidFill>
                  <a:srgbClr val="000000"/>
                </a:solidFill>
                <a:sym typeface="+mn-ea"/>
              </a:rPr>
              <a:t>, t</a:t>
            </a:r>
            <a:r>
              <a:rPr lang="zh-CN" altLang="en-US" sz="1500">
                <a:solidFill>
                  <a:srgbClr val="000000"/>
                </a:solidFill>
                <a:sym typeface="+mn-ea"/>
              </a:rPr>
              <a:t>he maximum value of CN subgroup ID</a:t>
            </a:r>
            <a:r>
              <a:rPr lang="en-US" altLang="zh-CN" sz="1500">
                <a:solidFill>
                  <a:srgbClr val="000000"/>
                </a:solidFill>
                <a:sym typeface="+mn-ea"/>
              </a:rPr>
              <a:t>, </a:t>
            </a:r>
            <a:r>
              <a:rPr lang="zh-CN" altLang="en-US" sz="1500">
                <a:solidFill>
                  <a:srgbClr val="000000"/>
                </a:solidFill>
                <a:sym typeface="+mn-ea"/>
              </a:rPr>
              <a:t>Emergency call back</a:t>
            </a:r>
            <a:r>
              <a:rPr lang="en-US" altLang="zh-CN" sz="1500">
                <a:solidFill>
                  <a:srgbClr val="000000"/>
                </a:solidFill>
                <a:sym typeface="+mn-ea"/>
              </a:rPr>
              <a:t>, </a:t>
            </a:r>
            <a:r>
              <a:rPr lang="zh-CN" altLang="en-US" sz="1500">
                <a:solidFill>
                  <a:srgbClr val="000000"/>
                </a:solidFill>
                <a:sym typeface="+mn-ea"/>
              </a:rPr>
              <a:t>the terminology of </a:t>
            </a:r>
            <a:r>
              <a:rPr lang="en-US" altLang="zh-CN" sz="1500">
                <a:solidFill>
                  <a:srgbClr val="000000"/>
                </a:solidFill>
                <a:sym typeface="+mn-ea"/>
              </a:rPr>
              <a:t>”</a:t>
            </a:r>
            <a:r>
              <a:rPr lang="zh-CN" altLang="en-US" sz="1500">
                <a:solidFill>
                  <a:srgbClr val="000000"/>
                </a:solidFill>
                <a:sym typeface="+mn-ea"/>
              </a:rPr>
              <a:t>LP-WUS</a:t>
            </a:r>
            <a:r>
              <a:rPr lang="en-US" altLang="zh-CN" sz="1500">
                <a:solidFill>
                  <a:srgbClr val="000000"/>
                </a:solidFill>
                <a:sym typeface="+mn-ea"/>
              </a:rPr>
              <a:t>”,</a:t>
            </a:r>
            <a:r>
              <a:rPr lang="zh-CN" altLang="en-US" sz="1500">
                <a:solidFill>
                  <a:srgbClr val="000000"/>
                </a:solidFill>
                <a:sym typeface="+mn-ea"/>
              </a:rPr>
              <a:t> the LP-WUS node capability need more inputs from other WGs.</a:t>
            </a:r>
            <a:endParaRPr lang="zh-CN" altLang="en-US" sz="1500">
              <a:solidFill>
                <a:srgbClr val="000000"/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en-US" sz="1500" i="0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r>
              <a:rPr lang="en-GB" sz="1500" b="1" u="sng" dirty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  <a:sym typeface="+mn-ea"/>
              </a:rPr>
              <a:t>Other important info</a:t>
            </a:r>
            <a:endParaRPr lang="en-GB" sz="1500" b="1" u="sng" dirty="0">
              <a:ln>
                <a:noFill/>
              </a:ln>
              <a:effectLst/>
              <a:uLnTx/>
              <a:uFillTx/>
              <a:cs typeface="Arial" panose="020B0604020202020204" pitchFamily="34" charset="0"/>
              <a:sym typeface="+mn-ea"/>
            </a:endParaRPr>
          </a:p>
          <a:p>
            <a:pPr marL="0" marR="0" lvl="0" indent="0" algn="l" rtl="0" eaLnBrk="0" fontAlgn="base" latinLnBrk="0" hangingPunct="0">
              <a:lnSpc>
                <a:spcPct val="93000"/>
              </a:lnSpc>
              <a:spcBef>
                <a:spcPct val="20000"/>
              </a:spcBef>
              <a:buClr>
                <a:srgbClr val="C00000"/>
              </a:buClr>
              <a:buSzTx/>
              <a:buFontTx/>
              <a:buNone/>
            </a:pPr>
            <a:r>
              <a:rPr kumimoji="0" lang="en-US" sz="1500" i="0" strike="noStrike" kern="0" cap="none" spc="0" normalizeH="0" baseline="0" noProof="1">
                <a:solidFill>
                  <a:schemeClr val="tx1"/>
                </a:solidFill>
                <a:cs typeface="+mn-ea"/>
              </a:rPr>
              <a:t>N/A</a:t>
            </a:r>
            <a:endParaRPr kumimoji="0" lang="en-US" sz="1500" i="0" strike="noStrike" kern="0" cap="none" spc="0" normalizeH="0" baseline="0" noProof="1">
              <a:solidFill>
                <a:schemeClr val="tx1"/>
              </a:solidFill>
              <a:cs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lang="en-US" altLang="en-US" sz="1600" dirty="0"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8612" name="Slide Number Placeholder 3"/>
          <p:cNvSpPr txBox="1"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7" cy="222250"/>
          </a:xfrm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6562" name="Title 1"/>
          <p:cNvSpPr>
            <a:spLocks noGrp="1"/>
          </p:cNvSpPr>
          <p:nvPr/>
        </p:nvSpPr>
        <p:spPr>
          <a:xfrm>
            <a:off x="-381000" y="179705"/>
            <a:ext cx="8395335" cy="5632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3600" dirty="0"/>
              <a:t>   </a:t>
            </a:r>
            <a:r>
              <a:rPr lang="en-US" altLang="en-US" sz="3600" dirty="0">
                <a:sym typeface="+mn-ea"/>
              </a:rPr>
              <a:t>R19 LP-WUS WI</a:t>
            </a:r>
            <a:endParaRPr lang="en-US" altLang="en-US" sz="36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0" y="179705"/>
            <a:ext cx="6948805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/>
              <a:t>R19 Duplex WI</a:t>
            </a:r>
            <a:endParaRPr lang="en-US" altLang="en-US" sz="3600" dirty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73063" y="830263"/>
            <a:ext cx="8388350" cy="55403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600" b="1" u="sng" dirty="0">
                <a:sym typeface="+mn-ea"/>
              </a:rPr>
              <a:t>Progress in the last quarter</a:t>
            </a:r>
            <a:endParaRPr lang="en-US" altLang="en-GB" sz="1400" dirty="0">
              <a:cs typeface="+mn-ea"/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zh-CN" altLang="en-US" sz="1500">
                <a:solidFill>
                  <a:srgbClr val="000000"/>
                </a:solidFill>
                <a:sym typeface="+mn-ea"/>
              </a:rPr>
              <a:t>SBFD time and frequency configuration in Served Cell Information IE is agreed to be exchanged in F1 and Xn interface via a container.</a:t>
            </a:r>
            <a:endParaRPr lang="zh-CN" altLang="en-US" sz="1500">
              <a:solidFill>
                <a:srgbClr val="000000"/>
              </a:solidFill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zh-CN" altLang="en-US" sz="1500">
                <a:solidFill>
                  <a:srgbClr val="000000"/>
                </a:solidFill>
                <a:sym typeface="+mn-ea"/>
              </a:rPr>
              <a:t>For exchange of SSB info over Xn, nothing to be done, already supported in RAN3 spec.</a:t>
            </a:r>
            <a:endParaRPr lang="zh-CN" altLang="en-US" sz="1500">
              <a:solidFill>
                <a:srgbClr val="000000"/>
              </a:solidFill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zh-CN" altLang="en-US" sz="1500">
                <a:solidFill>
                  <a:srgbClr val="000000"/>
                </a:solidFill>
                <a:sym typeface="+mn-ea"/>
              </a:rPr>
              <a:t>For exchange of strongest DL beam information over Xn, SSB info is defined as SSB-Index INTEGER (0..63), NZP CSI-RS info is defined as NZP CSI-RS Resource Indicator INTEGER (1..64).</a:t>
            </a:r>
            <a:endParaRPr lang="zh-CN" altLang="en-US" sz="1500">
              <a:solidFill>
                <a:srgbClr val="000000"/>
              </a:solidFill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zh-CN" altLang="en-US" sz="1500">
                <a:solidFill>
                  <a:srgbClr val="000000"/>
                </a:solidFill>
                <a:sym typeface="+mn-ea"/>
              </a:rPr>
              <a:t>To define CLI-mitigation request as an optional IE.</a:t>
            </a:r>
            <a:endParaRPr lang="zh-CN" altLang="en-US" sz="1500">
              <a:solidFill>
                <a:srgbClr val="000000"/>
              </a:solidFill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endParaRPr lang="en-GB" altLang="zh-CN" sz="1600" b="1" u="sng" dirty="0">
              <a:sym typeface="+mn-ea"/>
            </a:endParaRPr>
          </a:p>
          <a:p>
            <a:pPr marL="0" indent="0">
              <a:lnSpc>
                <a:spcPct val="93000"/>
              </a:lnSpc>
              <a:buNone/>
            </a:pPr>
            <a:r>
              <a:rPr lang="en-GB" altLang="zh-CN" sz="1600" b="1" u="sng" dirty="0">
                <a:cs typeface="Arial" panose="020B0604020202020204" pitchFamily="34" charset="0"/>
                <a:sym typeface="+mn-ea"/>
              </a:rPr>
              <a:t>Impacts and dependencies on other WGs</a:t>
            </a:r>
            <a:endParaRPr lang="en-GB" altLang="zh-CN" sz="1600" b="1" u="sng" noProof="1">
              <a:cs typeface="Arial" panose="020B0604020202020204" pitchFamily="34" charset="0"/>
            </a:endParaRPr>
          </a:p>
          <a:p>
            <a:pPr lvl="0"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kumimoji="0" lang="zh-CN" altLang="en-US" sz="1500" b="0" i="0" u="none" strike="noStrike" kern="0" cap="none" spc="0" normalizeH="0" baseline="0" noProof="1">
                <a:solidFill>
                  <a:srgbClr val="000000"/>
                </a:solidFill>
                <a:latin typeface="+mn-lt"/>
                <a:sym typeface="+mn-ea"/>
              </a:rPr>
              <a:t>LS to RAN2 to design the detailed IE for SBFD time and frequency configuration.</a:t>
            </a:r>
            <a:endParaRPr kumimoji="0" lang="zh-CN" altLang="en-US" sz="1500" b="0" i="0" u="none" strike="noStrike" kern="0" cap="none" spc="0" normalizeH="0" baseline="0" noProof="1">
              <a:solidFill>
                <a:srgbClr val="000000"/>
              </a:solidFill>
              <a:latin typeface="+mn-lt"/>
              <a:sym typeface="+mn-ea"/>
            </a:endParaRPr>
          </a:p>
          <a:p>
            <a:pPr marL="0" lv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GB" altLang="zh-CN" sz="16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r>
              <a:rPr lang="en-GB" sz="1600" b="1" u="sng" dirty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  <a:sym typeface="+mn-ea"/>
              </a:rPr>
              <a:t>Other important info</a:t>
            </a:r>
            <a:endParaRPr kumimoji="0" lang="en-GB" sz="1600" b="1" i="0" u="sng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N/A</a:t>
            </a:r>
            <a:endParaRPr kumimoji="0" lang="en-US" altLang="zh-CN" sz="14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</a:pPr>
            <a:endParaRPr lang="en-US" altLang="en-US" sz="1400" dirty="0">
              <a:latin typeface="+mn-lt"/>
              <a:ea typeface="MS PGothic" panose="020B0600070205080204" pitchFamily="34" charset="-128"/>
              <a:cs typeface="+mn-cs"/>
            </a:endParaRPr>
          </a:p>
          <a:p>
            <a:pPr marL="0" indent="0"/>
            <a:endParaRPr lang="en-US" altLang="en-US" sz="1400" dirty="0">
              <a:latin typeface="+mn-lt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708" name="Slide Number Placeholder 3"/>
          <p:cNvSpPr txBox="1"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7" cy="222250"/>
          </a:xfrm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0" y="179705"/>
            <a:ext cx="6948805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/>
              <a:t>R19 AI PHY WI</a:t>
            </a:r>
            <a:endParaRPr lang="en-US" altLang="en-US" sz="3600" dirty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73063" y="830263"/>
            <a:ext cx="8388350" cy="55403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600" b="1" u="sng" dirty="0">
                <a:sym typeface="+mn-ea"/>
              </a:rPr>
              <a:t>Progress in the last quarter</a:t>
            </a:r>
            <a:endParaRPr lang="en-GB" altLang="zh-CN" sz="1600" b="1" u="sng" dirty="0">
              <a:sym typeface="+mn-ea"/>
            </a:endParaRPr>
          </a:p>
          <a:p>
            <a:r>
              <a:rPr lang="en-US" altLang="zh-CN" sz="1400" dirty="0">
                <a:cs typeface="+mn-ea"/>
                <a:sym typeface="+mn-ea"/>
              </a:rPr>
              <a:t>The </a:t>
            </a:r>
            <a:r>
              <a:rPr lang="en-US" altLang="zh-CN" sz="1400" dirty="0" err="1">
                <a:cs typeface="+mn-ea"/>
                <a:sym typeface="+mn-ea"/>
              </a:rPr>
              <a:t>LMF</a:t>
            </a:r>
            <a:r>
              <a:rPr lang="en-US" altLang="zh-CN" sz="1400" dirty="0">
                <a:cs typeface="+mn-ea"/>
                <a:sym typeface="+mn-ea"/>
              </a:rPr>
              <a:t> starts a </a:t>
            </a:r>
            <a:r>
              <a:rPr lang="en-US" altLang="zh-CN" sz="1400" dirty="0" err="1">
                <a:cs typeface="+mn-ea"/>
                <a:sym typeface="+mn-ea"/>
              </a:rPr>
              <a:t>NRPPa</a:t>
            </a:r>
            <a:r>
              <a:rPr lang="en-US" altLang="zh-CN" sz="1400" dirty="0">
                <a:cs typeface="+mn-ea"/>
                <a:sym typeface="+mn-ea"/>
              </a:rPr>
              <a:t> transaction. The </a:t>
            </a:r>
            <a:r>
              <a:rPr lang="en-US" altLang="zh-CN" sz="1400" dirty="0" err="1">
                <a:cs typeface="+mn-ea"/>
                <a:sym typeface="+mn-ea"/>
              </a:rPr>
              <a:t>gNB</a:t>
            </a:r>
            <a:r>
              <a:rPr lang="en-US" altLang="zh-CN" sz="1400" dirty="0">
                <a:cs typeface="+mn-ea"/>
                <a:sym typeface="+mn-ea"/>
              </a:rPr>
              <a:t> determines that data collection is needed.</a:t>
            </a:r>
            <a:endParaRPr lang="en-US" altLang="zh-CN" sz="1400" dirty="0">
              <a:cs typeface="+mn-ea"/>
              <a:sym typeface="+mn-ea"/>
            </a:endParaRPr>
          </a:p>
          <a:p>
            <a:r>
              <a:rPr lang="en-US" altLang="zh-CN" sz="1400" dirty="0">
                <a:cs typeface="+mn-ea"/>
                <a:sym typeface="+mn-ea"/>
              </a:rPr>
              <a:t>For case </a:t>
            </a:r>
            <a:r>
              <a:rPr lang="en-US" altLang="zh-CN" sz="1400" dirty="0" err="1">
                <a:cs typeface="+mn-ea"/>
                <a:sym typeface="+mn-ea"/>
              </a:rPr>
              <a:t>3a</a:t>
            </a:r>
            <a:r>
              <a:rPr lang="en-US" altLang="zh-CN" sz="1400" dirty="0">
                <a:cs typeface="+mn-ea"/>
                <a:sym typeface="+mn-ea"/>
              </a:rPr>
              <a:t>, it should be possible to collect data in both an “opportunistic” (</a:t>
            </a:r>
            <a:r>
              <a:rPr lang="en-US" altLang="zh-CN" sz="1400" dirty="0" err="1">
                <a:cs typeface="+mn-ea"/>
                <a:sym typeface="+mn-ea"/>
              </a:rPr>
              <a:t>gNB</a:t>
            </a:r>
            <a:r>
              <a:rPr lang="en-US" altLang="zh-CN" sz="1400" dirty="0">
                <a:cs typeface="+mn-ea"/>
                <a:sym typeface="+mn-ea"/>
              </a:rPr>
              <a:t> collects available data from ongoing positioning sessions) and “proactive” (</a:t>
            </a:r>
            <a:r>
              <a:rPr lang="en-US" altLang="zh-CN" sz="1400" dirty="0" err="1">
                <a:cs typeface="+mn-ea"/>
                <a:sym typeface="+mn-ea"/>
              </a:rPr>
              <a:t>gNB</a:t>
            </a:r>
            <a:r>
              <a:rPr lang="en-US" altLang="zh-CN" sz="1400" dirty="0">
                <a:cs typeface="+mn-ea"/>
                <a:sym typeface="+mn-ea"/>
              </a:rPr>
              <a:t> triggers data collection at the </a:t>
            </a:r>
            <a:r>
              <a:rPr lang="en-US" altLang="zh-CN" sz="1400" dirty="0" err="1">
                <a:cs typeface="+mn-ea"/>
                <a:sym typeface="+mn-ea"/>
              </a:rPr>
              <a:t>LMF</a:t>
            </a:r>
            <a:r>
              <a:rPr lang="en-US" altLang="zh-CN" sz="1400" dirty="0">
                <a:cs typeface="+mn-ea"/>
                <a:sym typeface="+mn-ea"/>
              </a:rPr>
              <a:t>, e.g., which may trigger positioning) manner.</a:t>
            </a:r>
            <a:endParaRPr lang="en-US" altLang="zh-CN" sz="1400" dirty="0">
              <a:cs typeface="+mn-ea"/>
              <a:sym typeface="+mn-ea"/>
            </a:endParaRPr>
          </a:p>
          <a:p>
            <a:r>
              <a:rPr lang="en-US" altLang="zh-CN" sz="1400" dirty="0">
                <a:cs typeface="+mn-ea"/>
                <a:sym typeface="+mn-ea"/>
              </a:rPr>
              <a:t>For case </a:t>
            </a:r>
            <a:r>
              <a:rPr lang="en-US" altLang="zh-CN" sz="1400" dirty="0" err="1">
                <a:cs typeface="+mn-ea"/>
                <a:sym typeface="+mn-ea"/>
              </a:rPr>
              <a:t>3a</a:t>
            </a:r>
            <a:r>
              <a:rPr lang="en-US" altLang="zh-CN" sz="1400" dirty="0">
                <a:cs typeface="+mn-ea"/>
                <a:sym typeface="+mn-ea"/>
              </a:rPr>
              <a:t>, it should be possible for the </a:t>
            </a:r>
            <a:r>
              <a:rPr lang="en-US" altLang="zh-CN" sz="1400" dirty="0" err="1">
                <a:cs typeface="+mn-ea"/>
                <a:sym typeface="+mn-ea"/>
              </a:rPr>
              <a:t>gNB</a:t>
            </a:r>
            <a:r>
              <a:rPr lang="en-US" altLang="zh-CN" sz="1400" dirty="0">
                <a:cs typeface="+mn-ea"/>
                <a:sym typeface="+mn-ea"/>
              </a:rPr>
              <a:t> to collect data for both served and non-served </a:t>
            </a:r>
            <a:r>
              <a:rPr lang="en-US" altLang="zh-CN" sz="1400" dirty="0" err="1">
                <a:cs typeface="+mn-ea"/>
                <a:sym typeface="+mn-ea"/>
              </a:rPr>
              <a:t>UEs</a:t>
            </a:r>
            <a:r>
              <a:rPr lang="en-US" altLang="zh-CN" sz="1400" dirty="0">
                <a:cs typeface="+mn-ea"/>
                <a:sym typeface="+mn-ea"/>
              </a:rPr>
              <a:t>.</a:t>
            </a:r>
            <a:endParaRPr lang="en-US" altLang="zh-CN" sz="1400" dirty="0">
              <a:cs typeface="+mn-ea"/>
              <a:sym typeface="+mn-ea"/>
            </a:endParaRPr>
          </a:p>
          <a:p>
            <a:r>
              <a:rPr lang="en-US" altLang="zh-CN" sz="1400" dirty="0">
                <a:cs typeface="+mn-ea"/>
                <a:sym typeface="+mn-ea"/>
              </a:rPr>
              <a:t>WA: For case </a:t>
            </a:r>
            <a:r>
              <a:rPr lang="en-US" altLang="zh-CN" sz="1400" dirty="0" err="1">
                <a:cs typeface="+mn-ea"/>
                <a:sym typeface="+mn-ea"/>
              </a:rPr>
              <a:t>3a</a:t>
            </a:r>
            <a:r>
              <a:rPr lang="en-US" altLang="zh-CN" sz="1400" dirty="0">
                <a:cs typeface="+mn-ea"/>
                <a:sym typeface="+mn-ea"/>
              </a:rPr>
              <a:t> data collection, Part A is known internally by the </a:t>
            </a:r>
            <a:r>
              <a:rPr lang="en-US" altLang="zh-CN" sz="1400" dirty="0" err="1">
                <a:cs typeface="+mn-ea"/>
                <a:sym typeface="+mn-ea"/>
              </a:rPr>
              <a:t>gNB</a:t>
            </a:r>
            <a:r>
              <a:rPr lang="en-US" altLang="zh-CN" sz="1400" dirty="0">
                <a:cs typeface="+mn-ea"/>
                <a:sym typeface="+mn-ea"/>
              </a:rPr>
              <a:t> and is not necessarily </a:t>
            </a:r>
            <a:r>
              <a:rPr lang="en-US" altLang="zh-CN" sz="1400" dirty="0" err="1">
                <a:cs typeface="+mn-ea"/>
                <a:sym typeface="+mn-ea"/>
              </a:rPr>
              <a:t>signalled</a:t>
            </a:r>
            <a:r>
              <a:rPr lang="en-US" altLang="zh-CN" sz="1400" dirty="0">
                <a:cs typeface="+mn-ea"/>
                <a:sym typeface="+mn-ea"/>
              </a:rPr>
              <a:t> outside the </a:t>
            </a:r>
            <a:r>
              <a:rPr lang="en-US" altLang="zh-CN" sz="1400" dirty="0" err="1">
                <a:cs typeface="+mn-ea"/>
                <a:sym typeface="+mn-ea"/>
              </a:rPr>
              <a:t>gNB</a:t>
            </a:r>
            <a:r>
              <a:rPr lang="en-US" altLang="zh-CN" sz="1400" dirty="0">
                <a:cs typeface="+mn-ea"/>
                <a:sym typeface="+mn-ea"/>
              </a:rPr>
              <a:t>. </a:t>
            </a:r>
            <a:endParaRPr lang="en-US" altLang="zh-CN" sz="1400" dirty="0">
              <a:cs typeface="+mn-ea"/>
              <a:sym typeface="+mn-ea"/>
            </a:endParaRPr>
          </a:p>
          <a:p>
            <a:endParaRPr lang="en-GB" altLang="zh-CN" sz="1200" dirty="0">
              <a:cs typeface="+mn-ea"/>
              <a:sym typeface="+mn-ea"/>
            </a:endParaRPr>
          </a:p>
          <a:p>
            <a:pPr marL="0" indent="0">
              <a:lnSpc>
                <a:spcPct val="93000"/>
              </a:lnSpc>
              <a:buNone/>
            </a:pPr>
            <a:r>
              <a:rPr lang="en-GB" altLang="zh-CN" sz="1600" b="1" u="sng" dirty="0">
                <a:cs typeface="Arial" panose="020B0604020202020204" pitchFamily="34" charset="0"/>
                <a:sym typeface="+mn-ea"/>
              </a:rPr>
              <a:t>Impacts and dependencies on other </a:t>
            </a:r>
            <a:r>
              <a:rPr lang="en-GB" altLang="zh-CN" sz="1600" b="1" u="sng" dirty="0" err="1">
                <a:cs typeface="Arial" panose="020B0604020202020204" pitchFamily="34" charset="0"/>
                <a:sym typeface="+mn-ea"/>
              </a:rPr>
              <a:t>WGs</a:t>
            </a:r>
            <a:endParaRPr lang="en-GB" altLang="zh-CN" sz="1600" b="1" u="sng" dirty="0">
              <a:cs typeface="Arial" panose="020B0604020202020204" pitchFamily="34" charset="0"/>
              <a:sym typeface="+mn-ea"/>
            </a:endParaRPr>
          </a:p>
          <a:p>
            <a:r>
              <a:rPr lang="en-US" altLang="zh-CN" sz="1400" noProof="1">
                <a:cs typeface="+mn-ea"/>
                <a:sym typeface="+mn-ea"/>
              </a:rPr>
              <a:t>The details of the related measurements are still pending and subject to further discussion in RAN1.</a:t>
            </a:r>
            <a:endParaRPr lang="en-US" altLang="zh-CN" sz="1400" noProof="1">
              <a:cs typeface="+mn-ea"/>
              <a:sym typeface="+mn-ea"/>
            </a:endParaRPr>
          </a:p>
          <a:p>
            <a:r>
              <a:rPr lang="en-US" altLang="en-US" sz="1400">
                <a:cs typeface="+mn-ea"/>
                <a:sym typeface="+mn-ea"/>
              </a:rPr>
              <a:t>Reply the LS to SA2 on AI/ML assisted positioning (case 3b) on Editor note’s issue.</a:t>
            </a:r>
            <a:endParaRPr lang="en-US" altLang="zh-CN" sz="1400" noProof="1">
              <a:cs typeface="+mn-ea"/>
              <a:sym typeface="+mn-ea"/>
            </a:endParaRPr>
          </a:p>
          <a:p>
            <a:pPr marL="0" indent="0">
              <a:buNone/>
            </a:pPr>
            <a:endParaRPr lang="en-GB" altLang="zh-CN" sz="1400" noProof="1">
              <a:cs typeface="+mn-ea"/>
            </a:endParaRPr>
          </a:p>
          <a:p>
            <a:pPr marL="0" lv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r>
              <a:rPr lang="en-GB" sz="1600" b="1" u="sng" dirty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  <a:sym typeface="+mn-ea"/>
              </a:rPr>
              <a:t>Other important info</a:t>
            </a:r>
            <a:endParaRPr kumimoji="0" lang="en-GB" sz="1600" b="1" i="0" u="sng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r>
              <a:rPr kumimoji="0" lang="en-US" altLang="zh-CN" sz="140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N/A</a:t>
            </a:r>
            <a:endParaRPr kumimoji="0" lang="en-US" altLang="zh-CN" sz="140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</a:pPr>
            <a:endParaRPr lang="en-US" altLang="en-US" sz="1400" dirty="0">
              <a:latin typeface="+mn-lt"/>
              <a:ea typeface="MS PGothic" panose="020B0600070205080204" pitchFamily="34" charset="-128"/>
              <a:cs typeface="+mn-cs"/>
            </a:endParaRPr>
          </a:p>
          <a:p>
            <a:pPr marL="0" indent="0"/>
            <a:endParaRPr lang="en-US" altLang="en-US" sz="1400" dirty="0">
              <a:latin typeface="+mn-lt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708" name="Slide Number Placeholder 3"/>
          <p:cNvSpPr txBox="1"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7" cy="222250"/>
          </a:xfrm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/>
          <p:cNvSpPr>
            <a:spLocks noGrp="1"/>
          </p:cNvSpPr>
          <p:nvPr>
            <p:ph type="title"/>
          </p:nvPr>
        </p:nvSpPr>
        <p:spPr>
          <a:xfrm>
            <a:off x="566738" y="0"/>
            <a:ext cx="6834187" cy="835025"/>
          </a:xfrm>
        </p:spPr>
        <p:txBody>
          <a:bodyPr vert="horz" wrap="square" lIns="91440" tIns="45720" rIns="91440" bIns="45720" anchor="ctr" anchorCtr="0"/>
          <a:lstStyle/>
          <a:p>
            <a:r>
              <a:rPr lang="sv-SE" altLang="ja-JP" dirty="0"/>
              <a:t>Executive Summary</a:t>
            </a:r>
            <a:endParaRPr lang="en-US" altLang="en-US" dirty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393065" y="1828800"/>
            <a:ext cx="8477250" cy="4442460"/>
          </a:xfrm>
        </p:spPr>
        <p:txBody>
          <a:bodyPr vert="horz" wrap="square" lIns="91440" tIns="45720" rIns="91440" bIns="45720" anchor="t" anchorCtr="0"/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r>
              <a:rPr lang="en-US" altLang="en-US" sz="2000" dirty="0">
                <a:sym typeface="+mn-ea"/>
              </a:rPr>
              <a:t>Total</a:t>
            </a:r>
            <a:r>
              <a:rPr lang="en-US" altLang="en-US" sz="2000" dirty="0">
                <a:solidFill>
                  <a:srgbClr val="FF0000"/>
                </a:solidFill>
                <a:sym typeface="+mn-ea"/>
              </a:rPr>
              <a:t> 692 </a:t>
            </a:r>
            <a:r>
              <a:rPr lang="en-US" altLang="en-US" sz="2000" dirty="0">
                <a:sym typeface="+mn-ea"/>
              </a:rPr>
              <a:t>Tdocs at submission deadline (excluding LSin received from other groups) in Q1</a:t>
            </a:r>
            <a:endParaRPr kumimoji="0" lang="en-US" altLang="en-US" sz="2000" b="1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SzTx/>
              <a:buFont typeface="Wingdings" panose="05000000000000000000" pitchFamily="2" charset="2"/>
              <a:buChar char="Ø"/>
            </a:pPr>
            <a:r>
              <a:rPr lang="en-US" altLang="en-US" sz="2000" dirty="0">
                <a:solidFill>
                  <a:srgbClr val="FF0000"/>
                </a:solidFill>
                <a:sym typeface="+mn-ea"/>
              </a:rPr>
              <a:t>12% </a:t>
            </a:r>
            <a:r>
              <a:rPr lang="en-US" altLang="en-US" sz="2000" dirty="0">
                <a:sym typeface="+mn-ea"/>
              </a:rPr>
              <a:t>LSs and related documents</a:t>
            </a:r>
            <a:endParaRPr kumimoji="0" lang="en-US" altLang="en-US" sz="2000" b="0" i="0" u="none" strike="noStrike" kern="0" cap="none" spc="0" normalizeH="0" baseline="0" noProof="1">
              <a:solidFill>
                <a:srgbClr val="FF0000"/>
              </a:solidFill>
              <a:latin typeface="+mn-lt"/>
              <a:ea typeface="MS PGothic" panose="020B0600070205080204" pitchFamily="34" charset="-128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SzTx/>
              <a:buFont typeface="Wingdings" panose="05000000000000000000" pitchFamily="2" charset="2"/>
              <a:buChar char="Ø"/>
            </a:pPr>
            <a:r>
              <a:rPr lang="en-US" altLang="en-US" sz="2000" dirty="0">
                <a:solidFill>
                  <a:srgbClr val="FF0000"/>
                </a:solidFill>
                <a:sym typeface="+mn-ea"/>
              </a:rPr>
              <a:t>16%</a:t>
            </a:r>
            <a:r>
              <a:rPr lang="en-US" altLang="en-US" sz="2000" dirty="0">
                <a:sym typeface="+mn-ea"/>
              </a:rPr>
              <a:t> Maintenance: Rel-18 &amp; earlier</a:t>
            </a:r>
            <a:endParaRPr lang="en-US" altLang="en-US" sz="2000" dirty="0">
              <a:sym typeface="+mn-ea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SzTx/>
              <a:buFont typeface="Wingdings" panose="05000000000000000000" pitchFamily="2" charset="2"/>
              <a:buChar char="Ø"/>
            </a:pPr>
            <a:r>
              <a:rPr lang="en-US" altLang="en-US" sz="2000" dirty="0">
                <a:solidFill>
                  <a:srgbClr val="FF0000"/>
                </a:solidFill>
                <a:cs typeface="+mn-ea"/>
                <a:sym typeface="+mn-ea"/>
              </a:rPr>
              <a:t>72%</a:t>
            </a:r>
            <a:r>
              <a:rPr lang="en-US" altLang="en-US" sz="2000" dirty="0">
                <a:cs typeface="+mn-ea"/>
                <a:sym typeface="+mn-ea"/>
              </a:rPr>
              <a:t> Documents to Rel-19 WIs</a:t>
            </a:r>
            <a:endParaRPr kumimoji="0" lang="en-US" altLang="en-US" sz="20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ea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r>
              <a:rPr kumimoji="0" lang="en-US" altLang="sv-SE" sz="20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  <a:sym typeface="+mn-ea"/>
              </a:rPr>
              <a:t>Updated endorsed guidelines for f2f meeting with 1-way remote access: R3-250003</a:t>
            </a:r>
            <a:endParaRPr kumimoji="0" lang="en-US" altLang="sv-SE" sz="20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cs"/>
              <a:sym typeface="+mn-ea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r>
              <a:rPr kumimoji="0" lang="en-US" altLang="sv-SE" sz="20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  <a:sym typeface="+mn-ea"/>
              </a:rPr>
              <a:t>TR30.531 Work Plan and Working Procedures - RAN WG3 was updated and approved in R3-250756</a:t>
            </a:r>
            <a:endParaRPr kumimoji="0" lang="en-US" altLang="sv-SE" sz="20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cs"/>
              <a:sym typeface="+mn-ea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endParaRPr kumimoji="0" lang="en-US" altLang="sv-SE" sz="20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cs"/>
              <a:sym typeface="+mn-ea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endParaRPr kumimoji="0" lang="en-US" altLang="sv-SE" sz="2000" b="0" i="0" u="none" strike="noStrike" kern="0" cap="none" spc="0" normalizeH="0" baseline="0" noProof="1">
              <a:solidFill>
                <a:srgbClr val="FF0000"/>
              </a:solidFill>
              <a:latin typeface="+mn-lt"/>
              <a:ea typeface="MS PGothic" panose="020B0600070205080204" pitchFamily="34" charset="-128"/>
              <a:cs typeface="+mn-cs"/>
              <a:sym typeface="+mn-ea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endParaRPr kumimoji="0" lang="en-US" altLang="sv-SE" sz="20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cs"/>
              <a:sym typeface="+mn-ea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endParaRPr kumimoji="0" lang="en-US" altLang="sv-SE" sz="2000" b="0" i="0" u="none" strike="noStrike" kern="0" cap="none" spc="0" normalizeH="0" baseline="0" noProof="1">
              <a:solidFill>
                <a:srgbClr val="FF0000"/>
              </a:solidFill>
              <a:latin typeface="+mn-lt"/>
              <a:ea typeface="MS PGothic" panose="020B0600070205080204" pitchFamily="34" charset="-128"/>
              <a:cs typeface="+mn-cs"/>
              <a:sym typeface="+mn-ea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endParaRPr kumimoji="0" lang="en-US" altLang="sv-SE" sz="1665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cs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endParaRPr kumimoji="0" lang="en-US" altLang="sv-SE" sz="1165" b="0" i="0" u="none" strike="noStrike" kern="0" cap="none" spc="0" normalizeH="0" baseline="0" noProof="1">
              <a:solidFill>
                <a:srgbClr val="FF0000"/>
              </a:solidFill>
              <a:latin typeface="+mn-lt"/>
              <a:ea typeface="MS PGothic" panose="020B0600070205080204" pitchFamily="34" charset="-128"/>
              <a:cs typeface="+mn-cs"/>
              <a:sym typeface="+mn-ea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endParaRPr kumimoji="0" lang="en-US" altLang="en-US" sz="16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cs"/>
            </a:endParaRP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SzTx/>
              <a:buFont typeface="Wingdings" panose="05000000000000000000" pitchFamily="2" charset="2"/>
              <a:buChar char="v"/>
            </a:pPr>
            <a:endParaRPr kumimoji="0" lang="en-US" altLang="en-US" sz="1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ea"/>
              <a:sym typeface="Wingdings" panose="05000000000000000000" pitchFamily="2" charset="2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endParaRPr kumimoji="0" lang="en-US" altLang="en-US" sz="24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cs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endParaRPr kumimoji="0" lang="en-US" altLang="en-US" sz="24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065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7" cy="222250"/>
          </a:xfrm>
          <a:noFill/>
          <a:ln>
            <a:noFill/>
          </a:ln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</a:lstStyle>
          <a:p>
            <a:pPr lvl="0">
              <a:buClrTx/>
              <a:buSzTx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508125" y="688975"/>
          <a:ext cx="5173980" cy="1042035"/>
        </p:xfrm>
        <a:graphic>
          <a:graphicData uri="http://schemas.openxmlformats.org/drawingml/2006/table">
            <a:tbl>
              <a:tblPr/>
              <a:tblGrid>
                <a:gridCol w="1542415"/>
                <a:gridCol w="3631565"/>
              </a:tblGrid>
              <a:tr h="353695">
                <a:tc>
                  <a:txBody>
                    <a:bodyPr/>
                    <a:lstStyle/>
                    <a:p>
                      <a:pPr marL="0" marR="0" lvl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ClrTx/>
                        <a:buSzTx/>
                        <a:buFontTx/>
                        <a:buNone/>
                      </a:pP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RAN3#127</a:t>
                      </a:r>
                      <a:endParaRPr kumimoji="0" lang="en-US" altLang="ja-JP" sz="1600" b="1" i="0" u="none" strike="noStrike" cap="none" normalizeH="0" baseline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T="45799" marB="457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ClrTx/>
                        <a:buSzTx/>
                        <a:buFontTx/>
                        <a:buNone/>
                      </a:pP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Feb 17</a:t>
                      </a:r>
                      <a:r>
                        <a:rPr kumimoji="0" lang="en-US" altLang="ja-JP" sz="1600" b="1" i="0" u="none" strike="noStrike" cap="none" normalizeH="0" baseline="30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th </a:t>
                      </a:r>
                      <a:r>
                        <a:rPr kumimoji="0" lang="en-US" altLang="ja-JP" sz="160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sym typeface="+mn-ea"/>
                        </a:rPr>
                        <a:t>– 21</a:t>
                      </a:r>
                      <a:r>
                        <a:rPr kumimoji="0" lang="en-US" altLang="ja-JP" sz="1600" b="1" baseline="30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sym typeface="+mn-ea"/>
                        </a:rPr>
                        <a:t>st</a:t>
                      </a:r>
                      <a:r>
                        <a:rPr kumimoji="0" lang="en-US" altLang="ja-JP" sz="160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sym typeface="+mn-ea"/>
                        </a:rPr>
                        <a:t>, 2025 Athens, GRC</a:t>
                      </a:r>
                      <a:endParaRPr kumimoji="0" lang="en-US" altLang="ja-JP" sz="1600" b="1" i="0" u="none" strike="noStrike" cap="none" normalizeH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T="45799" marB="457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RAN #107</a:t>
                      </a:r>
                      <a:endParaRPr kumimoji="0" lang="en-US" altLang="ja-JP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T="45799" marB="457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Mar 12</a:t>
                      </a:r>
                      <a:r>
                        <a:rPr kumimoji="0" lang="en-US" altLang="ja-JP" sz="16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th</a:t>
                      </a: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 </a:t>
                      </a:r>
                      <a:r>
                        <a:rPr kumimoji="0" lang="en-US" altLang="ja-JP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– 14</a:t>
                      </a:r>
                      <a:r>
                        <a:rPr kumimoji="0" lang="en-US" altLang="ja-JP" sz="16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th</a:t>
                      </a:r>
                      <a:r>
                        <a:rPr kumimoji="0" lang="en-US" altLang="ja-JP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, </a:t>
                      </a: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2025 Incheon, KR</a:t>
                      </a:r>
                      <a:endParaRPr kumimoji="0" lang="en-US" altLang="ja-JP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T="45799" marB="457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0" y="179705"/>
            <a:ext cx="6948805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/>
              <a:t>R19 SL Relay WI</a:t>
            </a:r>
            <a:endParaRPr lang="en-US" altLang="en-US" sz="3600" dirty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73063" y="830263"/>
            <a:ext cx="8388350" cy="55403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600" b="1" u="sng" dirty="0">
                <a:sym typeface="+mn-ea"/>
              </a:rPr>
              <a:t>Progress in the last quarter</a:t>
            </a:r>
            <a:endParaRPr lang="en-GB" altLang="zh-CN" sz="1600" b="1" u="sng" dirty="0">
              <a:sym typeface="+mn-ea"/>
            </a:endParaRPr>
          </a:p>
          <a:p>
            <a:pPr marL="87630" indent="-87630" algn="l" defTabSz="91440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Tx/>
              <a:buBlip>
                <a:blip r:embed="rId1"/>
              </a:buBlip>
              <a:defRPr/>
            </a:pPr>
            <a:r>
              <a:rPr lang="en-US" altLang="zh-CN" sz="1400">
                <a:ln>
                  <a:noFill/>
                </a:ln>
                <a:effectLst/>
                <a:uLnTx/>
                <a:uFillTx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RAN3 agrees to support the Multi-hop relay in CU-DU split architecture.</a:t>
            </a:r>
            <a:endParaRPr lang="en-US" altLang="zh-CN" sz="1400">
              <a:ln>
                <a:noFill/>
              </a:ln>
              <a:effectLst/>
              <a:uLnTx/>
              <a:uFillTx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87630" indent="-87630" algn="l" defTabSz="91440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Tx/>
              <a:buBlip>
                <a:blip r:embed="rId1"/>
              </a:buBlip>
              <a:defRPr/>
            </a:pPr>
            <a:r>
              <a:rPr lang="en-US" altLang="zh-CN" sz="1400">
                <a:ln>
                  <a:noFill/>
                </a:ln>
                <a:effectLst/>
                <a:uLnTx/>
                <a:uFillTx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RAN3 can work on the new signaling flow for multi-hop relay for the purpose of Initial Access procedure based on the existing procedures in TS 38.401.</a:t>
            </a:r>
            <a:endParaRPr lang="en-US" altLang="zh-CN" sz="1400">
              <a:ln>
                <a:noFill/>
              </a:ln>
              <a:effectLst/>
              <a:uLnTx/>
              <a:uFillTx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87630" indent="-87630" algn="l" defTabSz="91440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Tx/>
              <a:buBlip>
                <a:blip r:embed="rId1"/>
              </a:buBlip>
              <a:defRPr/>
            </a:pPr>
            <a:r>
              <a:rPr lang="en-US" altLang="zh-CN" sz="1400">
                <a:ln>
                  <a:noFill/>
                </a:ln>
                <a:effectLst/>
                <a:uLnTx/>
                <a:uFillTx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The existing F1AP UE Context Setup and UE Context Modification procedure can be used as a baseline to establish the PC5/Uu Relay RLC channel(s) for relaying of Remote UE’s SRB/DRB.</a:t>
            </a:r>
            <a:endParaRPr lang="en-US" altLang="zh-CN" sz="1400">
              <a:ln>
                <a:noFill/>
              </a:ln>
              <a:effectLst/>
              <a:uLnTx/>
              <a:uFillTx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87630" indent="-87630" algn="l" defTabSz="91440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Tx/>
              <a:buBlip>
                <a:blip r:embed="rId1"/>
              </a:buBlip>
              <a:defRPr/>
            </a:pPr>
            <a:r>
              <a:rPr lang="en-US" altLang="zh-CN" sz="1400">
                <a:ln>
                  <a:noFill/>
                </a:ln>
                <a:effectLst/>
                <a:uLnTx/>
                <a:uFillTx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For the initial UL RRC transfer message, the gNB-DU informs the gNB-CU of the multi-hop relay related information including at least gNB-DU UE F1AP ID of the Last Relay UE and Remote UE Local ID. </a:t>
            </a:r>
            <a:endParaRPr lang="en-US" altLang="zh-CN" sz="1400">
              <a:ln>
                <a:noFill/>
              </a:ln>
              <a:effectLst/>
              <a:uLnTx/>
              <a:uFillTx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 algn="l" defTabSz="91440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Tx/>
              <a:buBlip>
                <a:blip r:embed="rId1"/>
              </a:buBlip>
              <a:defRPr/>
            </a:pPr>
            <a:r>
              <a:rPr lang="zh-CN" altLang="en-US" sz="1400">
                <a:solidFill>
                  <a:srgbClr val="000000"/>
                </a:solidFill>
                <a:sym typeface="+mn-ea"/>
              </a:rPr>
              <a:t>R3-250226</a:t>
            </a:r>
            <a:r>
              <a:rPr lang="en-US" altLang="zh-CN" sz="1400">
                <a:ln>
                  <a:noFill/>
                </a:ln>
                <a:effectLst/>
                <a:uLnTx/>
                <a:uFillTx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1400">
                <a:solidFill>
                  <a:srgbClr val="000000"/>
                </a:solidFill>
                <a:sym typeface="+mn-ea"/>
              </a:rPr>
              <a:t>R3-250526</a:t>
            </a:r>
            <a:r>
              <a:rPr lang="en-US" altLang="zh-CN" sz="1400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1400">
                <a:solidFill>
                  <a:srgbClr val="000000"/>
                </a:solidFill>
                <a:sym typeface="+mn-ea"/>
              </a:rPr>
              <a:t>R3-250256</a:t>
            </a:r>
            <a:r>
              <a:rPr lang="en-US" altLang="zh-CN" sz="1400">
                <a:solidFill>
                  <a:srgbClr val="000000"/>
                </a:solidFill>
                <a:sym typeface="+mn-ea"/>
              </a:rPr>
              <a:t> about authorization for multi-hop relay were agreed. </a:t>
            </a:r>
            <a:r>
              <a:rPr lang="zh-CN" altLang="en-US" sz="1400">
                <a:solidFill>
                  <a:srgbClr val="000000"/>
                </a:solidFill>
                <a:sym typeface="+mn-ea"/>
              </a:rPr>
              <a:t>R3-250878</a:t>
            </a:r>
            <a:r>
              <a:rPr lang="en-US" altLang="zh-CN" sz="1400">
                <a:solidFill>
                  <a:srgbClr val="000000"/>
                </a:solidFill>
                <a:sym typeface="+mn-ea"/>
              </a:rPr>
              <a:t> about multi-hop remote UE initial access procedure was agreed.</a:t>
            </a:r>
            <a:endParaRPr lang="en-US" altLang="zh-CN" sz="1400">
              <a:ln>
                <a:noFill/>
              </a:ln>
              <a:effectLst/>
              <a:uLnTx/>
              <a:uFillTx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endParaRPr lang="en-GB" altLang="zh-CN" sz="1600" b="1" u="sng" dirty="0">
              <a:sym typeface="+mn-ea"/>
            </a:endParaRPr>
          </a:p>
          <a:p>
            <a:pPr marL="0" indent="0">
              <a:lnSpc>
                <a:spcPct val="93000"/>
              </a:lnSpc>
              <a:buNone/>
            </a:pPr>
            <a:r>
              <a:rPr lang="en-GB" altLang="zh-CN" sz="1600" b="1" u="sng" dirty="0">
                <a:cs typeface="Arial" panose="020B0604020202020204" pitchFamily="34" charset="0"/>
                <a:sym typeface="+mn-ea"/>
              </a:rPr>
              <a:t>Impacts and dependencies on other WGs</a:t>
            </a:r>
            <a:endParaRPr lang="en-GB" altLang="zh-CN" sz="1600" b="1" u="sng" dirty="0">
              <a:cs typeface="Arial" panose="020B0604020202020204" pitchFamily="34" charset="0"/>
              <a:sym typeface="+mn-ea"/>
            </a:endParaRPr>
          </a:p>
          <a:p>
            <a:pPr marL="87630" indent="-87630" algn="l" defTabSz="91440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Tx/>
              <a:buBlip>
                <a:blip r:embed="rId1"/>
              </a:buBlip>
              <a:defRPr/>
            </a:pPr>
            <a:r>
              <a:rPr lang="en-US" altLang="zh-CN" sz="1400" noProof="1">
                <a:ln>
                  <a:noFill/>
                </a:ln>
                <a:effectLst/>
                <a:uLnTx/>
                <a:uFillTx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Whether intermediate relay in RRC_IDLE/INACTIVE is supported or not and multi-hop path switch configuration may depend on RAN2 progress.</a:t>
            </a:r>
            <a:endParaRPr lang="en-US" altLang="zh-CN" sz="1400" noProof="1">
              <a:ln>
                <a:noFill/>
              </a:ln>
              <a:effectLst/>
              <a:uLnTx/>
              <a:uFillTx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buNone/>
            </a:pPr>
            <a:endParaRPr lang="en-GB" altLang="zh-CN" sz="1600" b="1" u="sng" noProof="1">
              <a:cs typeface="Arial" panose="020B0604020202020204" pitchFamily="34" charset="0"/>
            </a:endParaRPr>
          </a:p>
          <a:p>
            <a:pPr marL="0" lv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r>
              <a:rPr lang="en-GB" sz="1600" b="1" u="sng" dirty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  <a:sym typeface="+mn-ea"/>
              </a:rPr>
              <a:t>Other important info</a:t>
            </a:r>
            <a:endParaRPr kumimoji="0" lang="en-GB" sz="1600" b="1" i="0" u="sng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Arial" panose="020B0604020202020204" pitchFamily="34" charset="0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r>
              <a:rPr kumimoji="0" lang="en-US" altLang="zh-CN" sz="1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N/A</a:t>
            </a:r>
            <a:endParaRPr kumimoji="0" lang="en-US" altLang="zh-CN" sz="14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</a:pPr>
            <a:endParaRPr lang="en-US" altLang="en-US" sz="1400" dirty="0">
              <a:latin typeface="+mn-lt"/>
              <a:ea typeface="MS PGothic" panose="020B0600070205080204" pitchFamily="34" charset="-128"/>
              <a:cs typeface="+mn-cs"/>
            </a:endParaRPr>
          </a:p>
          <a:p>
            <a:pPr marL="0" indent="0"/>
            <a:endParaRPr lang="en-US" altLang="en-US" sz="1400" dirty="0">
              <a:latin typeface="+mn-lt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708" name="Slide Number Placeholder 3"/>
          <p:cNvSpPr txBox="1"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7" cy="222250"/>
          </a:xfrm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1"/>
          <p:cNvSpPr>
            <a:spLocks noGrp="1"/>
          </p:cNvSpPr>
          <p:nvPr>
            <p:ph type="title"/>
          </p:nvPr>
        </p:nvSpPr>
        <p:spPr>
          <a:xfrm>
            <a:off x="0" y="179705"/>
            <a:ext cx="7362190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>
                <a:sym typeface="+mn-ea"/>
              </a:rPr>
              <a:t>TEI Corrections</a:t>
            </a:r>
            <a:endParaRPr lang="en-US" altLang="en-US" sz="3600" dirty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176530" y="911860"/>
            <a:ext cx="8888339" cy="589407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r>
              <a:rPr kumimoji="0" lang="en-GB" altLang="zh-CN" sz="1600" b="1" i="0" u="sng" strike="noStrike" kern="0" cap="none" spc="0" normalizeH="0" baseline="0" noProof="1">
                <a:solidFill>
                  <a:schemeClr val="tx1"/>
                </a:solidFill>
                <a:latin typeface="+mn-lt"/>
                <a:ea typeface="MS PGothic" panose="020B0600070205080204" pitchFamily="34" charset="-128"/>
                <a:sym typeface="+mn-ea"/>
              </a:rPr>
              <a:t>Progress in the last quarter</a:t>
            </a:r>
            <a:endParaRPr lang="en-US" altLang="zh-CN" sz="1400" noProof="1">
              <a:ea typeface="MS PGothic" panose="020B0600070205080204" pitchFamily="34" charset="-128"/>
              <a:cs typeface="+mn-ea"/>
              <a:sym typeface="+mn-ea"/>
            </a:endParaRPr>
          </a:p>
          <a:p>
            <a:pPr marL="0" lvl="0" indent="0" algn="l">
              <a:lnSpc>
                <a:spcPct val="100000"/>
              </a:lnSpc>
              <a:buSzTx/>
              <a:buFontTx/>
              <a:buNone/>
            </a:pPr>
            <a:r>
              <a:rPr lang="en-US" altLang="en-US" sz="1400" b="1" u="sng" noProof="1">
                <a:cs typeface="+mn-ea"/>
                <a:sym typeface="+mn-ea"/>
              </a:rPr>
              <a:t>Multiple Xn Setup</a:t>
            </a:r>
            <a:endParaRPr lang="en-US" altLang="en-US" sz="1400" b="1" u="sng" noProof="1">
              <a:cs typeface="+mn-ea"/>
              <a:sym typeface="+mn-ea"/>
            </a:endParaRPr>
          </a:p>
          <a:p>
            <a:pPr lvl="1" algn="l">
              <a:lnSpc>
                <a:spcPct val="100000"/>
              </a:lnSpc>
              <a:buSzTx/>
              <a:buFontTx/>
              <a:buBlip>
                <a:blip r:embed="rId1"/>
              </a:buBlip>
            </a:pPr>
            <a:r>
              <a:rPr lang="en-US" altLang="zh-CN" sz="1400" noProof="1">
                <a:ln>
                  <a:noFill/>
                </a:ln>
                <a:effectLst/>
                <a:uLnTx/>
                <a:uFillTx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The handling of duplicated Xn Setup procedures towards the same Xn-C interface instance is not covered by current specs, and is left to implementation, there is no consensus on how to standardize this in 5G.</a:t>
            </a:r>
            <a:endParaRPr lang="en-US" altLang="zh-CN" sz="1400" noProof="1">
              <a:ln>
                <a:noFill/>
              </a:ln>
              <a:effectLst/>
              <a:uLnTx/>
              <a:uFillTx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lvl="1" algn="l">
              <a:lnSpc>
                <a:spcPct val="100000"/>
              </a:lnSpc>
              <a:buSzTx/>
              <a:buFontTx/>
              <a:buBlip>
                <a:blip r:embed="rId1"/>
              </a:buBlip>
            </a:pPr>
            <a:endParaRPr lang="en-US" altLang="en-US" sz="1050" noProof="1">
              <a:cs typeface="+mn-ea"/>
              <a:sym typeface="+mn-ea"/>
            </a:endParaRPr>
          </a:p>
          <a:p>
            <a:pPr marL="0" lvl="0" indent="0" algn="l">
              <a:lnSpc>
                <a:spcPct val="100000"/>
              </a:lnSpc>
              <a:buSzTx/>
              <a:buFontTx/>
              <a:buNone/>
            </a:pPr>
            <a:r>
              <a:rPr lang="en-US" altLang="en-US" sz="1400" b="1" u="sng" noProof="1">
                <a:cs typeface="+mn-ea"/>
                <a:sym typeface="+mn-ea"/>
              </a:rPr>
              <a:t>X2/Xn exchange of signalling TNL addresses for signalling transport establishment</a:t>
            </a:r>
            <a:endParaRPr lang="en-US" altLang="en-US" sz="1400" b="1" u="sng" noProof="1">
              <a:cs typeface="+mn-ea"/>
              <a:sym typeface="+mn-ea"/>
            </a:endParaRPr>
          </a:p>
          <a:p>
            <a:pPr lvl="1" algn="l">
              <a:lnSpc>
                <a:spcPct val="100000"/>
              </a:lnSpc>
              <a:buSzTx/>
              <a:buFontTx/>
              <a:buBlip>
                <a:blip r:embed="rId1"/>
              </a:buBlip>
            </a:pPr>
            <a:r>
              <a:rPr lang="en-US" altLang="en-US" sz="1400" noProof="1">
                <a:cs typeface="+mn-ea"/>
                <a:sym typeface="+mn-ea"/>
              </a:rPr>
              <a:t>The group confirms that there is an issue as there is no unambiguous IE/Information the target node could take to return the correct TNL address.</a:t>
            </a:r>
            <a:endParaRPr lang="en-US" altLang="en-US" sz="1400" noProof="1">
              <a:cs typeface="+mn-ea"/>
              <a:sym typeface="+mn-ea"/>
            </a:endParaRPr>
          </a:p>
          <a:p>
            <a:pPr lvl="1" algn="l">
              <a:lnSpc>
                <a:spcPct val="100000"/>
              </a:lnSpc>
              <a:buSzTx/>
              <a:buFontTx/>
              <a:buBlip>
                <a:blip r:embed="rId1"/>
              </a:buBlip>
            </a:pPr>
            <a:endParaRPr lang="en-US" altLang="en-US" sz="1050" noProof="1">
              <a:cs typeface="+mn-ea"/>
              <a:sym typeface="+mn-ea"/>
            </a:endParaRPr>
          </a:p>
          <a:p>
            <a:pPr marL="0" lvl="0" indent="0">
              <a:buNone/>
            </a:pPr>
            <a:r>
              <a:rPr lang="en-US" altLang="en-US" sz="1400" b="1" u="sng" noProof="1">
                <a:cs typeface="+mn-ea"/>
                <a:sym typeface="+mn-ea"/>
              </a:rPr>
              <a:t>L3 measurements based LTM over F1</a:t>
            </a:r>
            <a:endParaRPr lang="en-US" altLang="en-US" sz="1400" b="1" u="sng" noProof="1">
              <a:cs typeface="+mn-ea"/>
              <a:sym typeface="+mn-ea"/>
            </a:endParaRPr>
          </a:p>
          <a:p>
            <a:pPr lvl="1">
              <a:buBlip>
                <a:blip r:embed="rId1"/>
              </a:buBlip>
            </a:pPr>
            <a:r>
              <a:rPr lang="en-US" altLang="en-US" sz="1400" noProof="1">
                <a:cs typeface="+mn-ea"/>
                <a:sym typeface="+mn-ea"/>
              </a:rPr>
              <a:t>RAN3 analyzed and compared all the solutions on the table on L3 measurements based LTM over F1, no consensus achieved for split gNB architecture, LS in R3-250879 to inform other WGs (RAN2, cc RAN4, RAN) that F1 support for L3 measurement based LTM will not be specified in Release 18.</a:t>
            </a:r>
            <a:endParaRPr lang="en-US" altLang="en-US" sz="1400" noProof="1">
              <a:cs typeface="+mn-ea"/>
              <a:sym typeface="+mn-ea"/>
            </a:endParaRPr>
          </a:p>
          <a:p>
            <a:pPr lvl="1">
              <a:buBlip>
                <a:blip r:embed="rId1"/>
              </a:buBlip>
            </a:pPr>
            <a:endParaRPr lang="en-US" altLang="en-US" sz="1400" noProof="1">
              <a:cs typeface="+mn-ea"/>
              <a:sym typeface="+mn-ea"/>
            </a:endParaRPr>
          </a:p>
          <a:p>
            <a:pPr marL="0" lvl="0" indent="0">
              <a:buNone/>
            </a:pPr>
            <a:r>
              <a:rPr lang="en-US" altLang="en-US" sz="1400" b="1" u="sng" noProof="1">
                <a:cs typeface="+mn-ea"/>
                <a:sym typeface="+mn-ea"/>
              </a:rPr>
              <a:t>AI/ML for NG-RAN</a:t>
            </a:r>
            <a:endParaRPr lang="en-US" altLang="en-US" sz="1400" b="1" u="sng" noProof="1">
              <a:cs typeface="+mn-ea"/>
              <a:sym typeface="+mn-ea"/>
            </a:endParaRPr>
          </a:p>
          <a:p>
            <a:pPr lvl="1">
              <a:buBlip>
                <a:blip r:embed="rId1"/>
              </a:buBlip>
            </a:pPr>
            <a:r>
              <a:rPr lang="en-US" altLang="en-US" sz="1400" noProof="1">
                <a:cs typeface="+mn-ea"/>
                <a:sym typeface="+mn-ea"/>
              </a:rPr>
              <a:t>Clarify the description of predicted UE trajectory over Handover Request Message.</a:t>
            </a:r>
            <a:endParaRPr lang="en-US" altLang="en-US" sz="1400" noProof="1">
              <a:cs typeface="+mn-ea"/>
              <a:sym typeface="+mn-ea"/>
            </a:endParaRPr>
          </a:p>
          <a:p>
            <a:pPr lvl="1">
              <a:buBlip>
                <a:blip r:embed="rId1"/>
              </a:buBlip>
            </a:pPr>
            <a:r>
              <a:rPr lang="en-US" altLang="en-US" sz="1400" noProof="1">
                <a:cs typeface="+mn-ea"/>
                <a:sym typeface="+mn-ea"/>
              </a:rPr>
              <a:t>Clarify the signalling of Data Collection Update message.</a:t>
            </a:r>
            <a:endParaRPr lang="en-US" altLang="en-US" sz="1400" noProof="1">
              <a:cs typeface="+mn-ea"/>
              <a:sym typeface="+mn-ea"/>
            </a:endParaRPr>
          </a:p>
          <a:p>
            <a:pPr lvl="1">
              <a:buBlip>
                <a:blip r:embed="rId1"/>
              </a:buBlip>
            </a:pPr>
            <a:endParaRPr lang="en-US" altLang="en-US" sz="1400" noProof="1">
              <a:cs typeface="+mn-ea"/>
              <a:sym typeface="+mn-ea"/>
            </a:endParaRPr>
          </a:p>
          <a:p>
            <a:pPr marL="0" lvl="0" indent="0">
              <a:buNone/>
            </a:pPr>
            <a:r>
              <a:rPr lang="en-US" altLang="en-US" sz="1400" b="1" u="sng" noProof="1">
                <a:cs typeface="+mn-ea"/>
                <a:sym typeface="+mn-ea"/>
              </a:rPr>
              <a:t>Positioning</a:t>
            </a:r>
            <a:endParaRPr lang="en-US" altLang="en-US" sz="1400" b="1" u="sng" noProof="1">
              <a:cs typeface="+mn-ea"/>
              <a:sym typeface="+mn-ea"/>
            </a:endParaRPr>
          </a:p>
          <a:p>
            <a:pPr lvl="1">
              <a:buBlip>
                <a:blip r:embed="rId1"/>
              </a:buBlip>
            </a:pPr>
            <a:r>
              <a:rPr lang="en-US" altLang="en-US" sz="1400" noProof="1">
                <a:cs typeface="+mn-ea"/>
                <a:sym typeface="+mn-ea"/>
              </a:rPr>
              <a:t>Stage 3 correction for clarification on Positioning Assistance Information Control Procedure.</a:t>
            </a:r>
            <a:endParaRPr lang="en-US" altLang="en-US" sz="1400" noProof="1">
              <a:cs typeface="+mn-ea"/>
              <a:sym typeface="+mn-ea"/>
            </a:endParaRPr>
          </a:p>
          <a:p>
            <a:pPr lvl="1">
              <a:buBlip>
                <a:blip r:embed="rId1"/>
              </a:buBlip>
            </a:pPr>
            <a:endParaRPr lang="en-US" altLang="en-US" sz="1400" noProof="1">
              <a:cs typeface="+mn-ea"/>
              <a:sym typeface="+mn-ea"/>
            </a:endParaRPr>
          </a:p>
          <a:p>
            <a:pPr lvl="1" algn="l">
              <a:lnSpc>
                <a:spcPct val="100000"/>
              </a:lnSpc>
              <a:buSzTx/>
              <a:buFontTx/>
              <a:buBlip>
                <a:blip r:embed="rId1"/>
              </a:buBlip>
            </a:pPr>
            <a:endParaRPr lang="en-US" altLang="en-US" sz="1400" noProof="1">
              <a:cs typeface="+mn-ea"/>
              <a:sym typeface="+mn-ea"/>
            </a:endParaRPr>
          </a:p>
        </p:txBody>
      </p:sp>
      <p:sp>
        <p:nvSpPr>
          <p:cNvPr id="99332" name="Slide Number Placeholder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1"/>
          <p:cNvSpPr>
            <a:spLocks noGrp="1"/>
          </p:cNvSpPr>
          <p:nvPr>
            <p:ph type="title"/>
          </p:nvPr>
        </p:nvSpPr>
        <p:spPr>
          <a:xfrm>
            <a:off x="0" y="179705"/>
            <a:ext cx="7362190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>
                <a:sym typeface="+mn-ea"/>
              </a:rPr>
              <a:t>TEI Corrections</a:t>
            </a:r>
            <a:endParaRPr lang="en-US" altLang="en-US" sz="3600" dirty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176530" y="911860"/>
            <a:ext cx="8888339" cy="589407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r>
              <a:rPr kumimoji="0" lang="en-GB" altLang="zh-CN" sz="1600" b="1" i="0" u="sng" strike="noStrike" kern="0" cap="none" spc="0" normalizeH="0" baseline="0" noProof="1">
                <a:solidFill>
                  <a:schemeClr val="tx1"/>
                </a:solidFill>
                <a:latin typeface="+mn-lt"/>
                <a:ea typeface="MS PGothic" panose="020B0600070205080204" pitchFamily="34" charset="-128"/>
                <a:sym typeface="+mn-ea"/>
              </a:rPr>
              <a:t>Progress in the last quarter</a:t>
            </a:r>
            <a:endParaRPr lang="en-US" altLang="zh-CN" sz="1400" noProof="1">
              <a:ea typeface="MS PGothic" panose="020B0600070205080204" pitchFamily="34" charset="-128"/>
              <a:cs typeface="+mn-ea"/>
              <a:sym typeface="+mn-ea"/>
            </a:endParaRPr>
          </a:p>
          <a:p>
            <a:pPr marL="0" lvl="0" indent="0">
              <a:buNone/>
            </a:pPr>
            <a:r>
              <a:rPr lang="en-US" altLang="en-US" sz="1400" b="1" u="sng">
                <a:cs typeface="+mn-ea"/>
                <a:sym typeface="+mn-ea"/>
              </a:rPr>
              <a:t>SON/MDT</a:t>
            </a:r>
            <a:endParaRPr lang="en-US" altLang="en-US" sz="1400" b="1" u="sng" noProof="1">
              <a:cs typeface="+mn-ea"/>
              <a:sym typeface="+mn-ea"/>
            </a:endParaRPr>
          </a:p>
          <a:p>
            <a:pPr lvl="1" algn="l">
              <a:buSzTx/>
              <a:buBlip>
                <a:blip r:embed="rId1"/>
              </a:buBlip>
            </a:pPr>
            <a:r>
              <a:rPr lang="en-US" altLang="en-US" sz="1400">
                <a:cs typeface="+mn-ea"/>
                <a:sym typeface="+mn-ea"/>
              </a:rPr>
              <a:t>Clarification on the description of the UE History Information.</a:t>
            </a:r>
            <a:endParaRPr lang="en-US" altLang="en-US" sz="1400">
              <a:cs typeface="+mn-ea"/>
              <a:sym typeface="+mn-ea"/>
            </a:endParaRPr>
          </a:p>
          <a:p>
            <a:pPr lvl="1">
              <a:buBlip>
                <a:blip r:embed="rId1"/>
              </a:buBlip>
            </a:pPr>
            <a:r>
              <a:rPr lang="en-US" altLang="en-US" sz="1400" noProof="1">
                <a:cs typeface="+mn-ea"/>
                <a:sym typeface="+mn-ea"/>
              </a:rPr>
              <a:t>Stage 3 correction on propagation for MDT Configuration.</a:t>
            </a:r>
            <a:endParaRPr lang="en-US" altLang="en-US" sz="1400" noProof="1">
              <a:cs typeface="+mn-ea"/>
              <a:sym typeface="+mn-ea"/>
            </a:endParaRPr>
          </a:p>
          <a:p>
            <a:pPr lvl="1">
              <a:buBlip>
                <a:blip r:embed="rId1"/>
              </a:buBlip>
            </a:pPr>
            <a:r>
              <a:rPr lang="en-US" altLang="en-US" sz="1400" noProof="1">
                <a:cs typeface="+mn-ea"/>
                <a:sym typeface="+mn-ea"/>
              </a:rPr>
              <a:t>Stage 2 and Stage 3 correction on DL LBT Failure Information.</a:t>
            </a:r>
            <a:endParaRPr lang="en-US" altLang="en-US" sz="1400" noProof="1">
              <a:cs typeface="+mn-ea"/>
              <a:sym typeface="+mn-ea"/>
            </a:endParaRPr>
          </a:p>
          <a:p>
            <a:pPr marL="0" lvl="0" indent="0" algn="l">
              <a:buSzTx/>
              <a:buFontTx/>
              <a:buNone/>
            </a:pPr>
            <a:endParaRPr lang="en-US" altLang="en-US" sz="1400" b="1" u="sng" noProof="1">
              <a:cs typeface="+mn-ea"/>
              <a:sym typeface="+mn-ea"/>
            </a:endParaRPr>
          </a:p>
          <a:p>
            <a:pPr marL="0" lvl="0" indent="0" algn="l">
              <a:buSzTx/>
              <a:buFontTx/>
              <a:buNone/>
            </a:pPr>
            <a:r>
              <a:rPr lang="en-US" altLang="en-US" sz="1400" b="1" u="sng" noProof="1">
                <a:cs typeface="+mn-ea"/>
                <a:sym typeface="+mn-ea"/>
              </a:rPr>
              <a:t>IAB</a:t>
            </a:r>
            <a:endParaRPr lang="en-US" altLang="en-US" sz="1400" noProof="1">
              <a:cs typeface="+mn-ea"/>
              <a:sym typeface="+mn-ea"/>
            </a:endParaRPr>
          </a:p>
          <a:p>
            <a:pPr lvl="1" algn="l">
              <a:buSzTx/>
              <a:buFontTx/>
              <a:buBlip>
                <a:blip r:embed="rId1"/>
              </a:buBlip>
            </a:pPr>
            <a:r>
              <a:rPr lang="en-US" altLang="en-US" sz="1400" noProof="1">
                <a:cs typeface="+mn-ea"/>
                <a:sym typeface="+mn-ea"/>
              </a:rPr>
              <a:t>Stage 2 correction to 38.423 on (non-)F1-Terminating IAB-donor UE XnAP ID </a:t>
            </a:r>
            <a:r>
              <a:rPr lang="en-US" altLang="en-US" sz="1400">
                <a:cs typeface="+mn-ea"/>
                <a:sym typeface="+mn-ea"/>
              </a:rPr>
              <a:t>in IAB procedures</a:t>
            </a:r>
            <a:r>
              <a:rPr lang="en-US" altLang="en-US" sz="1400" noProof="1">
                <a:cs typeface="+mn-ea"/>
                <a:sym typeface="+mn-ea"/>
              </a:rPr>
              <a:t>. </a:t>
            </a:r>
            <a:endParaRPr lang="en-US" altLang="en-US" sz="1400" noProof="1">
              <a:cs typeface="+mn-ea"/>
              <a:sym typeface="+mn-ea"/>
            </a:endParaRPr>
          </a:p>
          <a:p>
            <a:pPr marL="0" lvl="0" indent="0" algn="l">
              <a:buSzTx/>
              <a:buFontTx/>
              <a:buNone/>
            </a:pPr>
            <a:endParaRPr lang="en-US" altLang="en-US" sz="1400" b="1" u="sng" noProof="1">
              <a:cs typeface="+mn-ea"/>
              <a:sym typeface="+mn-ea"/>
            </a:endParaRPr>
          </a:p>
          <a:p>
            <a:pPr marL="0" lvl="0" indent="0" algn="l">
              <a:buSzTx/>
              <a:buFontTx/>
              <a:buNone/>
            </a:pPr>
            <a:r>
              <a:rPr lang="en-US" altLang="en-US" sz="1400" b="1" u="sng" noProof="1">
                <a:cs typeface="+mn-ea"/>
                <a:sym typeface="+mn-ea"/>
              </a:rPr>
              <a:t>UAV</a:t>
            </a:r>
            <a:r>
              <a:rPr lang="en-US" altLang="en-US" sz="1400" noProof="1">
                <a:cs typeface="+mn-ea"/>
                <a:sym typeface="+mn-ea"/>
              </a:rPr>
              <a:t> </a:t>
            </a:r>
            <a:endParaRPr lang="en-US" altLang="en-US" sz="1400" noProof="1">
              <a:cs typeface="+mn-ea"/>
              <a:sym typeface="+mn-ea"/>
            </a:endParaRPr>
          </a:p>
          <a:p>
            <a:pPr lvl="1" algn="l">
              <a:buSzTx/>
              <a:buFontTx/>
              <a:buBlip>
                <a:blip r:embed="rId1"/>
              </a:buBlip>
            </a:pPr>
            <a:r>
              <a:rPr lang="en-US" altLang="en-US" sz="1400" noProof="1">
                <a:cs typeface="+mn-ea"/>
                <a:sym typeface="+mn-ea"/>
              </a:rPr>
              <a:t>Discuss UAV related information(e.g. altitude) reporting from RAN to CN based on SA2 progress and provide feedback LS to SA2.</a:t>
            </a:r>
            <a:endParaRPr lang="en-US" altLang="en-US" sz="1400" noProof="1">
              <a:cs typeface="+mn-ea"/>
              <a:sym typeface="+mn-ea"/>
            </a:endParaRPr>
          </a:p>
          <a:p>
            <a:pPr marL="0" lvl="0" indent="0" algn="l">
              <a:buSzTx/>
              <a:buFontTx/>
              <a:buNone/>
            </a:pPr>
            <a:endParaRPr lang="en-US" altLang="en-US" sz="1400" b="1" u="sng" noProof="1">
              <a:cs typeface="+mn-ea"/>
              <a:sym typeface="+mn-ea"/>
            </a:endParaRPr>
          </a:p>
          <a:p>
            <a:pPr marL="0" lvl="0" indent="0" algn="l">
              <a:buSzTx/>
              <a:buFontTx/>
              <a:buNone/>
            </a:pPr>
            <a:r>
              <a:rPr lang="en-US" altLang="en-US" sz="1400" b="1" u="sng" noProof="1">
                <a:cs typeface="+mn-ea"/>
                <a:sym typeface="+mn-ea"/>
              </a:rPr>
              <a:t>XR</a:t>
            </a:r>
            <a:endParaRPr lang="en-US" altLang="en-US" sz="1400" b="1" u="sng" noProof="1">
              <a:cs typeface="+mn-ea"/>
              <a:sym typeface="+mn-ea"/>
            </a:endParaRPr>
          </a:p>
          <a:p>
            <a:pPr lvl="1" algn="l">
              <a:buSzTx/>
              <a:buFontTx/>
              <a:buBlip>
                <a:blip r:embed="rId1"/>
              </a:buBlip>
            </a:pPr>
            <a:r>
              <a:rPr lang="en-US" altLang="en-US" sz="1400" noProof="1">
                <a:cs typeface="+mn-ea"/>
                <a:sym typeface="+mn-ea"/>
              </a:rPr>
              <a:t>Discuss XR UL bit rate control and available data rate based on input information from other WGs and provide reply LSs.</a:t>
            </a:r>
            <a:endParaRPr lang="en-US" altLang="en-US" sz="1400" noProof="1">
              <a:cs typeface="+mn-ea"/>
              <a:sym typeface="+mn-ea"/>
            </a:endParaRPr>
          </a:p>
          <a:p>
            <a:pPr marL="0" lvl="0" indent="0" algn="l">
              <a:buSzTx/>
              <a:buFontTx/>
              <a:buNone/>
            </a:pPr>
            <a:endParaRPr lang="en-US" altLang="en-US" sz="1680" noProof="1">
              <a:cs typeface="+mn-ea"/>
              <a:sym typeface="+mn-ea"/>
            </a:endParaRPr>
          </a:p>
          <a:p>
            <a:pPr marL="0" lvl="0" algn="l">
              <a:buSzTx/>
              <a:buFontTx/>
              <a:buNone/>
            </a:pPr>
            <a:r>
              <a:rPr lang="en-US" altLang="en-US" sz="1400" b="1" u="sng" noProof="1">
                <a:cs typeface="+mn-ea"/>
                <a:sym typeface="+mn-ea"/>
              </a:rPr>
              <a:t>Per-Packet QoS monitoring</a:t>
            </a:r>
            <a:endParaRPr lang="en-US" altLang="en-US" sz="1400" b="1" u="sng" noProof="1">
              <a:cs typeface="+mn-ea"/>
              <a:sym typeface="+mn-ea"/>
            </a:endParaRPr>
          </a:p>
          <a:p>
            <a:pPr marL="0" lvl="0" algn="l">
              <a:buSzTx/>
              <a:buFontTx/>
              <a:buNone/>
            </a:pPr>
            <a:endParaRPr lang="en-US" altLang="en-US" sz="1400" noProof="1">
              <a:cs typeface="+mn-ea"/>
              <a:sym typeface="+mn-ea"/>
            </a:endParaRPr>
          </a:p>
          <a:p>
            <a:pPr lvl="1" algn="l">
              <a:buSzTx/>
              <a:buFontTx/>
              <a:buBlip>
                <a:blip r:embed="rId1"/>
              </a:buBlip>
            </a:pPr>
            <a:r>
              <a:rPr lang="en-US" altLang="en-US" sz="1400" noProof="1">
                <a:cs typeface="+mn-ea"/>
                <a:sym typeface="+mn-ea"/>
              </a:rPr>
              <a:t>To be discussed in future release based on the per-packet delay monitoring requirement confirmed and to be discussed with a proper WI framework.</a:t>
            </a:r>
            <a:endParaRPr lang="en-US" altLang="en-US" sz="1400" noProof="1">
              <a:cs typeface="+mn-ea"/>
              <a:sym typeface="+mn-ea"/>
            </a:endParaRPr>
          </a:p>
        </p:txBody>
      </p:sp>
      <p:sp>
        <p:nvSpPr>
          <p:cNvPr id="99332" name="Slide Number Placeholder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Content Placeholder 2"/>
          <p:cNvSpPr>
            <a:spLocks noGrp="1"/>
          </p:cNvSpPr>
          <p:nvPr>
            <p:ph idx="1"/>
          </p:nvPr>
        </p:nvSpPr>
        <p:spPr>
          <a:xfrm>
            <a:off x="457200" y="1442085"/>
            <a:ext cx="7823835" cy="4860290"/>
          </a:xfrm>
        </p:spPr>
        <p:txBody>
          <a:bodyPr vert="horz" wrap="square" lIns="68580" tIns="34290" rIns="68580" bIns="34290" anchor="t" anchorCtr="0"/>
          <a:lstStyle/>
          <a:p>
            <a:pPr>
              <a:lnSpc>
                <a:spcPct val="80000"/>
              </a:lnSpc>
              <a:buClrTx/>
              <a:buBlip>
                <a:blip r:embed="rId1"/>
              </a:buBlip>
            </a:pPr>
            <a:r>
              <a:rPr lang="en-US" altLang="fr-FR" sz="2100" dirty="0"/>
              <a:t>Angelo Centonza, Gen Cao (RAN WG3 Vice-Chairs)</a:t>
            </a:r>
            <a:endParaRPr lang="en-US" altLang="fr-FR" sz="2100" dirty="0"/>
          </a:p>
          <a:p>
            <a:pPr lvl="1">
              <a:lnSpc>
                <a:spcPct val="8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fr-FR" sz="1800" dirty="0"/>
              <a:t>For chairing the corresponding sessions and organizing social events during the meetings!</a:t>
            </a:r>
            <a:endParaRPr lang="en-US" altLang="fr-FR" sz="1800" dirty="0"/>
          </a:p>
          <a:p>
            <a:pPr lvl="1">
              <a:lnSpc>
                <a:spcPct val="8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fr-FR" sz="1800" dirty="0"/>
              <a:t>Thanks Athanasios, Anna’s kind help to find the nice local restraurant for RAN3 social event! </a:t>
            </a:r>
            <a:endParaRPr lang="en-US" altLang="fr-FR" sz="1800" dirty="0"/>
          </a:p>
          <a:p>
            <a:pPr lvl="1">
              <a:lnSpc>
                <a:spcPct val="8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fr-FR" sz="1800" dirty="0"/>
              <a:t>Thanks Jiajun’s great efforts to organize the basketball match with RAN2</a:t>
            </a:r>
            <a:r>
              <a:rPr lang="zh-CN" altLang="en-US" sz="1800" dirty="0">
                <a:ea typeface="宋体" panose="02010600030101010101" pitchFamily="2" charset="-122"/>
              </a:rPr>
              <a:t>！</a:t>
            </a:r>
            <a:endParaRPr lang="en-US" altLang="fr-FR" sz="1800" dirty="0"/>
          </a:p>
          <a:p>
            <a:pPr>
              <a:lnSpc>
                <a:spcPct val="80000"/>
              </a:lnSpc>
              <a:buClrTx/>
              <a:buBlip>
                <a:blip r:embed="rId1"/>
              </a:buBlip>
            </a:pPr>
            <a:r>
              <a:rPr lang="en-US" altLang="fr-FR" sz="2100" dirty="0"/>
              <a:t>Seonggu (RAN WG3 Secretary)</a:t>
            </a:r>
            <a:endParaRPr lang="en-US" altLang="fr-FR" sz="2100" dirty="0"/>
          </a:p>
          <a:p>
            <a:pPr lvl="1">
              <a:lnSpc>
                <a:spcPct val="8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fr-FR" sz="1800" dirty="0"/>
              <a:t>For impressive hard work and continous support!</a:t>
            </a:r>
            <a:endParaRPr lang="en-US" altLang="fr-FR" sz="1800" dirty="0"/>
          </a:p>
          <a:p>
            <a:pPr>
              <a:lnSpc>
                <a:spcPct val="80000"/>
              </a:lnSpc>
              <a:buClrTx/>
              <a:buBlip>
                <a:blip r:embed="rId1"/>
              </a:buBlip>
            </a:pPr>
            <a:r>
              <a:rPr lang="en-US" altLang="fr-FR" sz="2100" dirty="0"/>
              <a:t>Sean, Jiren, Lixiang, Julien, </a:t>
            </a:r>
            <a:r>
              <a:rPr lang="en-US" altLang="fr-FR" sz="2100" dirty="0">
                <a:sym typeface="+mn-ea"/>
              </a:rPr>
              <a:t>Damiano</a:t>
            </a:r>
            <a:r>
              <a:rPr lang="en-US" altLang="fr-FR" sz="2100" dirty="0"/>
              <a:t>...</a:t>
            </a:r>
            <a:endParaRPr lang="en-US" altLang="fr-FR" sz="2100" dirty="0"/>
          </a:p>
          <a:p>
            <a:pPr lvl="1">
              <a:lnSpc>
                <a:spcPct val="8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fr-FR" sz="1800" dirty="0"/>
              <a:t>For moderating some tough email discussions and good support!</a:t>
            </a:r>
            <a:endParaRPr lang="en-US" altLang="fr-FR" sz="1800" dirty="0"/>
          </a:p>
          <a:p>
            <a:pPr>
              <a:lnSpc>
                <a:spcPct val="80000"/>
              </a:lnSpc>
              <a:buClrTx/>
              <a:buBlip>
                <a:blip r:embed="rId1"/>
              </a:buBlip>
            </a:pPr>
            <a:r>
              <a:rPr lang="en-US" altLang="fr-FR" sz="2100" dirty="0"/>
              <a:t>All Rapporteurs and moderators</a:t>
            </a:r>
            <a:endParaRPr lang="en-US" altLang="fr-FR" sz="2100" dirty="0"/>
          </a:p>
          <a:p>
            <a:pPr lvl="1">
              <a:lnSpc>
                <a:spcPct val="8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fr-FR" sz="1800" dirty="0"/>
              <a:t>For their efforts to rapporteur updates and TEI corrections!</a:t>
            </a:r>
            <a:endParaRPr lang="en-US" altLang="fr-FR" sz="1800" dirty="0"/>
          </a:p>
          <a:p>
            <a:pPr>
              <a:lnSpc>
                <a:spcPct val="80000"/>
              </a:lnSpc>
              <a:buClrTx/>
              <a:buBlip>
                <a:blip r:embed="rId1"/>
              </a:buBlip>
            </a:pPr>
            <a:r>
              <a:rPr lang="en-US" altLang="fr-FR" sz="2100" dirty="0"/>
              <a:t>All RAN3 delegates</a:t>
            </a:r>
            <a:endParaRPr lang="en-US" altLang="fr-FR" sz="2100" dirty="0">
              <a:solidFill>
                <a:srgbClr val="FF0000"/>
              </a:solidFill>
            </a:endParaRPr>
          </a:p>
          <a:p>
            <a:pPr lvl="1">
              <a:lnSpc>
                <a:spcPct val="8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fr-FR" sz="1800" dirty="0"/>
              <a:t>For their positive, constructive and cooperative spirit and hard work!</a:t>
            </a:r>
            <a:endParaRPr lang="en-US" altLang="fr-FR" sz="1800" dirty="0"/>
          </a:p>
          <a:p>
            <a:pPr lvl="1">
              <a:lnSpc>
                <a:spcPct val="8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altLang="fr-FR" sz="1800" dirty="0"/>
          </a:p>
          <a:p>
            <a:pPr lvl="1">
              <a:lnSpc>
                <a:spcPct val="8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altLang="fr-FR" sz="1800" dirty="0"/>
          </a:p>
        </p:txBody>
      </p:sp>
      <p:sp>
        <p:nvSpPr>
          <p:cNvPr id="105475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68580" tIns="34290" rIns="68580" bIns="34290" anchor="ctr" anchorCtr="0"/>
          <a:lstStyle/>
          <a:p>
            <a:r>
              <a:rPr lang="en-US" altLang="en-US" dirty="0"/>
              <a:t>My Heartfelt Thanks To:</a:t>
            </a:r>
            <a:endParaRPr lang="en-US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5932170" cy="1049655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en-GB" altLang="ja-JP" dirty="0"/>
              <a:t>RAN</a:t>
            </a:r>
            <a:r>
              <a:rPr lang="en-US" altLang="en-GB" dirty="0"/>
              <a:t>3 </a:t>
            </a:r>
            <a:r>
              <a:rPr lang="en-US" dirty="0"/>
              <a:t>Social Events in Athens</a:t>
            </a:r>
            <a:endParaRPr lang="en-US" dirty="0"/>
          </a:p>
        </p:txBody>
      </p:sp>
      <p:pic>
        <p:nvPicPr>
          <p:cNvPr id="4" name="图片 3" descr="mmexport17404248440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2170" y="1702435"/>
            <a:ext cx="2270125" cy="3027680"/>
          </a:xfrm>
          <a:prstGeom prst="rect">
            <a:avLst/>
          </a:prstGeom>
        </p:spPr>
      </p:pic>
      <p:pic>
        <p:nvPicPr>
          <p:cNvPr id="5" name="图片 4" descr="mmexport17404252059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0" y="1226185"/>
            <a:ext cx="5306060" cy="397954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14655" y="5382895"/>
            <a:ext cx="7983855" cy="7607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During the social event, we also celebrated our vice chair Gen’s birthday, thanks Seonggu bought the nice cake!</a:t>
            </a:r>
            <a:endParaRPr lang="en-US" altLang="zh-CN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5932170" cy="1049655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en-GB" altLang="ja-JP" dirty="0"/>
              <a:t>RAN</a:t>
            </a:r>
            <a:r>
              <a:rPr lang="en-US" altLang="en-GB" dirty="0"/>
              <a:t>3vsRAN2 Basketball Match</a:t>
            </a:r>
            <a:r>
              <a:rPr lang="en-US" dirty="0"/>
              <a:t>           </a:t>
            </a:r>
            <a:endParaRPr 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57200" y="4807585"/>
            <a:ext cx="7841615" cy="13589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/>
              <a:t>The friendly match will be held in 7th, April, 2025.</a:t>
            </a:r>
            <a:endParaRPr lang="en-US" altLang="zh-CN" sz="2000"/>
          </a:p>
          <a:p>
            <a:r>
              <a:rPr lang="en-US" altLang="zh-CN" sz="2000">
                <a:sym typeface="+mn-ea"/>
              </a:rPr>
              <a:t>Thanks for all the Participation and Sponsorship, ZTE</a:t>
            </a:r>
            <a:r>
              <a:rPr lang="zh-CN" altLang="en-US" sz="2000"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000">
                <a:sym typeface="+mn-ea"/>
              </a:rPr>
              <a:t>Nokia</a:t>
            </a:r>
            <a:r>
              <a:rPr lang="zh-CN" altLang="en-US" sz="2000"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000">
                <a:ea typeface="宋体" panose="02010600030101010101" pitchFamily="2" charset="-122"/>
                <a:sym typeface="+mn-ea"/>
              </a:rPr>
              <a:t>Huawei</a:t>
            </a:r>
            <a:r>
              <a:rPr lang="zh-CN" altLang="en-US" sz="2000"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000">
                <a:ea typeface="宋体" panose="02010600030101010101" pitchFamily="2" charset="-122"/>
                <a:sym typeface="+mn-ea"/>
              </a:rPr>
              <a:t>CAICT</a:t>
            </a:r>
            <a:r>
              <a:rPr lang="zh-CN" altLang="en-US" sz="2000"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000">
                <a:ea typeface="宋体" panose="02010600030101010101" pitchFamily="2" charset="-122"/>
                <a:sym typeface="+mn-ea"/>
              </a:rPr>
              <a:t>TTA</a:t>
            </a:r>
            <a:r>
              <a:rPr lang="zh-CN" altLang="en-US" sz="2000"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000">
                <a:ea typeface="宋体" panose="02010600030101010101" pitchFamily="2" charset="-122"/>
                <a:sym typeface="+mn-ea"/>
              </a:rPr>
              <a:t>Lenovo</a:t>
            </a:r>
            <a:r>
              <a:rPr lang="zh-CN" altLang="en-US" sz="2000"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000">
                <a:ea typeface="宋体" panose="02010600030101010101" pitchFamily="2" charset="-122"/>
                <a:sym typeface="+mn-ea"/>
              </a:rPr>
              <a:t>CATT</a:t>
            </a:r>
            <a:r>
              <a:rPr lang="en-US" altLang="zh-CN" sz="2000">
                <a:sym typeface="+mn-ea"/>
              </a:rPr>
              <a:t>! The details can be found in R3-250757.</a:t>
            </a:r>
            <a:endParaRPr lang="en-US" altLang="zh-CN" sz="2000">
              <a:sym typeface="+mn-ea"/>
            </a:endParaRPr>
          </a:p>
          <a:p>
            <a:r>
              <a:rPr lang="en-US" altLang="zh-CN" sz="2000" b="1">
                <a:solidFill>
                  <a:srgbClr val="FF0000"/>
                </a:solidFill>
                <a:sym typeface="+mn-ea"/>
              </a:rPr>
              <a:t>Welcome to watch the match and enjoy the beer party after the match!</a:t>
            </a:r>
            <a:endParaRPr lang="en-US" altLang="zh-CN" sz="2000" b="1">
              <a:solidFill>
                <a:srgbClr val="FF0000"/>
              </a:solidFill>
            </a:endParaRPr>
          </a:p>
          <a:p>
            <a:endParaRPr lang="en-US" altLang="zh-CN" sz="2000" b="1">
              <a:solidFill>
                <a:srgbClr val="FF0000"/>
              </a:solidFill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457200" y="1487805"/>
          <a:ext cx="6727825" cy="3251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1" imgW="7994650" imgH="4502150" progId="Paint.Picture">
                  <p:embed/>
                </p:oleObj>
              </mc:Choice>
              <mc:Fallback>
                <p:oleObj name="" r:id="rId1" imgW="7994650" imgH="450215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7200" y="1487805"/>
                        <a:ext cx="6727825" cy="3251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/>
          </p:cNvSpPr>
          <p:nvPr>
            <p:ph type="title"/>
          </p:nvPr>
        </p:nvSpPr>
        <p:spPr>
          <a:xfrm>
            <a:off x="0" y="274638"/>
            <a:ext cx="5659438" cy="7747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en-GB" altLang="ja-JP" dirty="0"/>
              <a:t>Tdoc submitted to RAN</a:t>
            </a:r>
            <a:r>
              <a:rPr lang="en-US" altLang="en-GB" dirty="0"/>
              <a:t>3</a:t>
            </a:r>
            <a:endParaRPr lang="en-US" altLang="en-GB" dirty="0"/>
          </a:p>
        </p:txBody>
      </p:sp>
      <p:sp>
        <p:nvSpPr>
          <p:cNvPr id="72706" name="文本框 1"/>
          <p:cNvSpPr txBox="1"/>
          <p:nvPr/>
        </p:nvSpPr>
        <p:spPr>
          <a:xfrm>
            <a:off x="508000" y="5802630"/>
            <a:ext cx="81280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dirty="0">
                <a:latin typeface="Calibri" panose="020F0502020204030204" pitchFamily="34" charset="0"/>
              </a:rPr>
              <a:t>In R19, the total number of contributions around 640 (less than R18) for each RAN3 meeting seems reasonable, quota rule works well.</a:t>
            </a:r>
            <a:r>
              <a:rPr lang="en-US" altLang="zh-CN" dirty="0">
                <a:latin typeface="Calibri" panose="020F0502020204030204" pitchFamily="34" charset="0"/>
              </a:rPr>
              <a:t> </a:t>
            </a:r>
            <a:endParaRPr lang="en-US" altLang="zh-CN" dirty="0">
              <a:latin typeface="Calibri" panose="020F0502020204030204" pitchFamily="34" charset="0"/>
            </a:endParaRPr>
          </a:p>
        </p:txBody>
      </p:sp>
      <p:pic>
        <p:nvPicPr>
          <p:cNvPr id="3" name="图片 2" descr="Number of contributions in last 6 RAN3 meetings (RAN3#127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2545" y="1092835"/>
            <a:ext cx="6459220" cy="47383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/>
          </p:cNvSpPr>
          <p:nvPr>
            <p:ph type="title"/>
          </p:nvPr>
        </p:nvSpPr>
        <p:spPr>
          <a:xfrm>
            <a:off x="-615950" y="274638"/>
            <a:ext cx="6275388" cy="7747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en-GB" altLang="ja-JP" dirty="0"/>
              <a:t>Tdoc</a:t>
            </a:r>
            <a:r>
              <a:rPr lang="en-US" altLang="en-GB" dirty="0"/>
              <a:t>s for each Topic</a:t>
            </a:r>
            <a:endParaRPr lang="en-US" altLang="en-GB" dirty="0"/>
          </a:p>
        </p:txBody>
      </p:sp>
      <p:pic>
        <p:nvPicPr>
          <p:cNvPr id="3" name="图片 2" descr="Number of contributions in each AI in RAN3#1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190" y="1049655"/>
            <a:ext cx="8390255" cy="51390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3"/>
          <p:cNvSpPr>
            <a:spLocks noGrp="1"/>
          </p:cNvSpPr>
          <p:nvPr>
            <p:ph type="title"/>
          </p:nvPr>
        </p:nvSpPr>
        <p:spPr>
          <a:xfrm>
            <a:off x="-523875" y="-1587"/>
            <a:ext cx="8456613" cy="1304925"/>
          </a:xfrm>
        </p:spPr>
        <p:txBody>
          <a:bodyPr vert="horz" wrap="square" lIns="91440" tIns="45720" rIns="91440" bIns="45720" anchor="ctr" anchorCtr="0"/>
          <a:lstStyle/>
          <a:p>
            <a:r>
              <a:rPr lang="en-GB" altLang="ja-JP" dirty="0"/>
              <a:t>Overview of RAN</a:t>
            </a:r>
            <a:r>
              <a:rPr lang="en-US" altLang="en-GB" dirty="0"/>
              <a:t>3</a:t>
            </a:r>
            <a:r>
              <a:rPr lang="en-GB" altLang="ja-JP" dirty="0"/>
              <a:t>-led Rel-1</a:t>
            </a:r>
            <a:r>
              <a:rPr lang="en-US" altLang="en-GB" dirty="0"/>
              <a:t>9</a:t>
            </a:r>
            <a:r>
              <a:rPr lang="en-GB" altLang="ja-JP" dirty="0"/>
              <a:t> NR SI/WIs</a:t>
            </a:r>
            <a:endParaRPr lang="en-GB" altLang="zh-C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87680" y="960755"/>
          <a:ext cx="7863840" cy="3776493"/>
        </p:xfrm>
        <a:graphic>
          <a:graphicData uri="http://schemas.openxmlformats.org/drawingml/2006/table">
            <a:tbl>
              <a:tblPr/>
              <a:tblGrid>
                <a:gridCol w="518160"/>
                <a:gridCol w="2441575"/>
                <a:gridCol w="1024890"/>
                <a:gridCol w="605790"/>
                <a:gridCol w="461645"/>
                <a:gridCol w="661035"/>
                <a:gridCol w="558165"/>
                <a:gridCol w="1592580"/>
              </a:tblGrid>
              <a:tr h="32893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UID</a:t>
                      </a:r>
                      <a:endParaRPr kumimoji="0" lang="en-GB" altLang="zh-CN" sz="600" b="0" i="0" u="none" strike="noStrike" cap="none" normalizeH="0" baseline="0">
                        <a:ln>
                          <a:noFill/>
                        </a:ln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GB" altLang="zh-CN" sz="600" b="0" i="0" u="none" strike="noStrike" cap="none" normalizeH="0" baseline="0">
                        <a:ln>
                          <a:noFill/>
                        </a:ln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zh-CN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Name (acronym)</a:t>
                      </a:r>
                      <a:endParaRPr kumimoji="0" lang="en-GB" altLang="zh-CN" sz="600" b="1" i="0" u="none" strike="noStrike" cap="none" normalizeH="0" baseline="0">
                        <a:ln>
                          <a:noFill/>
                        </a:ln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zh-CN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Acronym</a:t>
                      </a:r>
                      <a:endParaRPr kumimoji="0" lang="en-GB" altLang="zh-CN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GB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zh-CN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Target completion</a:t>
                      </a:r>
                      <a:endParaRPr kumimoji="0" lang="en-GB" altLang="zh-CN" sz="600" b="0" i="0" u="none" strike="noStrike" cap="none" normalizeH="0" baseline="0">
                        <a:ln>
                          <a:noFill/>
                        </a:ln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6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Old % </a:t>
                      </a:r>
                      <a:endParaRPr kumimoji="0" lang="en-US" altLang="en-GB" sz="600" b="1" i="1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6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(the same as in WI/SI SR)</a:t>
                      </a:r>
                      <a:endParaRPr kumimoji="0" lang="en-US" altLang="en-GB" sz="600" b="1" i="1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WID</a:t>
                      </a:r>
                      <a:endParaRPr kumimoji="0" lang="en-US" altLang="en-GB" sz="6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6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New %</a:t>
                      </a:r>
                      <a:endParaRPr kumimoji="0" lang="en-US" altLang="en-GB" sz="600" b="1" i="1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Change or comments</a:t>
                      </a:r>
                      <a:endParaRPr kumimoji="0" lang="en-US" altLang="en-GB" sz="6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6889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1021092</a:t>
                      </a:r>
                      <a:endParaRPr kumimoji="0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Data collection for SON (Self-Organising Networks)/MDT (Minimization of Drive Tests) in NR standalone and MR-DC (Multi-Radio Dual Connectivity) Phase 4 </a:t>
                      </a:r>
                      <a:r>
                        <a:rPr kumimoji="0" 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WI</a:t>
                      </a:r>
                      <a:endParaRPr kumimoji="0" 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NR_ENDC_SON_MDT_Ph4-Core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          25/09/2025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50</a:t>
                      </a:r>
                      <a:r>
                        <a:rPr kumimoji="0" lang="en-GB" altLang="zh-CN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%</a:t>
                      </a:r>
                      <a:endParaRPr kumimoji="0" lang="en-GB" altLang="zh-CN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zh-CN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WID: </a:t>
                      </a:r>
                      <a:endParaRPr kumimoji="0" lang="en-GB" altLang="zh-CN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zh-CN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RP-2</a:t>
                      </a:r>
                      <a:r>
                        <a:rPr kumimoji="0" lang="en-US" altLang="en-GB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34038</a:t>
                      </a:r>
                      <a:r>
                        <a:rPr kumimoji="0" lang="en-GB" altLang="zh-CN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 </a:t>
                      </a:r>
                      <a:endParaRPr kumimoji="0" lang="en-GB" altLang="zh-CN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60%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algn="l" defTabSz="914400" rtl="0" eaLnBrk="1" fontAlgn="t" latinLnBrk="0" hangingPunct="1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LS to RAN2 on SON for Network Slicing in R3-250914</a:t>
                      </a:r>
                      <a:endParaRPr kumimoji="0" lang="en-US" altLang="zh-CN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88975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1050124</a:t>
                      </a:r>
                      <a:endParaRPr kumimoji="0" lang="zh-CN" alt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New WID: Enhancements for Artificial Intelligence (AI)/Machine Learning (ML) for NG-RAN</a:t>
                      </a:r>
                      <a:endParaRPr kumimoji="0" lang="en-US" alt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NR_AIML_NGRAN_enh-Core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sym typeface="+mn-ea"/>
                        </a:rPr>
                        <a:t>25/09/2025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30%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WID:            RP-242385</a:t>
                      </a:r>
                      <a:endParaRPr kumimoji="0" lang="en-US" altLang="en-GB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50%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algn="l" defTabSz="914400" rtl="0" eaLnBrk="1" fontAlgn="t" latinLnBrk="0" hangingPunct="1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LS to SA5 on Continuous MDT in R3-250891</a:t>
                      </a:r>
                      <a:endParaRPr kumimoji="0" lang="en-US" altLang="zh-CN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88975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900" b="1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sym typeface="+mn-ea"/>
                        </a:rPr>
                        <a:t>1051125</a:t>
                      </a:r>
                      <a:endParaRPr kumimoji="0" lang="en-US" alt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New WID on additional topological enhancements for NR</a:t>
                      </a:r>
                      <a:endParaRPr kumimoji="0" lang="en-US" alt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NR_WAB_5GFemto-Core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25/09/2025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30%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sym typeface="+mn-ea"/>
                        </a:rPr>
                        <a:t>WID:            RP-243009</a:t>
                      </a:r>
                      <a:endParaRPr kumimoji="0" lang="en-US" altLang="en-GB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60%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Note: WAB 50%, Femto 70%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algn="l" defTabSz="914400" rtl="0" eaLnBrk="1" fontAlgn="t" latinLnBrk="0" hangingPunct="1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LS to SA2 on Additional ULI for UEs served by WAB-nodes in R3-250901</a:t>
                      </a:r>
                      <a:endParaRPr kumimoji="0" lang="en-US" altLang="zh-CN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algn="l" defTabSz="914400" rtl="0" eaLnBrk="1" fontAlgn="t" latinLnBrk="0" hangingPunct="1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Reply LS to SA2 on Support of Location Service Involving WAB-Nodes in R3-250902</a:t>
                      </a:r>
                      <a:endParaRPr kumimoji="0" lang="en-US" altLang="zh-CN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algn="l" defTabSz="914400" rtl="0" eaLnBrk="1" fontAlgn="t" latinLnBrk="0" hangingPunct="1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LS on security verification related to NR Femtos to SA3 in R3-250822</a:t>
                      </a:r>
                      <a:endParaRPr kumimoji="0" lang="en-US" altLang="zh-CN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82677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1020083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Study on enhancements for Artificial Intelligence (AI)/Machine Learning (ML) for NG-RAN</a:t>
                      </a: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 SI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FS_NR_AIML_NGRAN_enh</a:t>
                      </a:r>
                      <a:endParaRPr kumimoji="0" sz="9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          25/09</a:t>
                      </a:r>
                      <a:r>
                        <a:rPr kumimoji="0" lang="en-US" altLang="en-GB" sz="900" b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sym typeface="+mn-ea"/>
                        </a:rPr>
                        <a:t>/2024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80</a:t>
                      </a:r>
                      <a:r>
                        <a:rPr kumimoji="0" lang="en-GB" altLang="zh-CN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%</a:t>
                      </a:r>
                      <a:endParaRPr kumimoji="0" lang="en-GB" altLang="zh-CN" sz="9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WID: </a:t>
                      </a:r>
                      <a:endParaRPr kumimoji="0" lang="en-US" altLang="en-GB" sz="9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RP-240323</a:t>
                      </a:r>
                      <a:endParaRPr kumimoji="0" lang="en-GB" altLang="zh-CN" sz="9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GB" altLang="zh-CN" sz="9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100%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GB" sz="9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5372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1020082</a:t>
                      </a:r>
                      <a:endParaRPr kumimoji="0" sz="9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Study on additional topological enhancements for NR</a:t>
                      </a: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 SI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FS_NR_WAB_5GFemto</a:t>
                      </a:r>
                      <a:endParaRPr kumimoji="0" sz="9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          </a:t>
                      </a:r>
                      <a:r>
                        <a:rPr kumimoji="0" lang="en-US" altLang="en-GB" sz="900" b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sym typeface="+mn-ea"/>
                        </a:rPr>
                        <a:t>25/09/2024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70</a:t>
                      </a:r>
                      <a:r>
                        <a:rPr kumimoji="0" lang="en-GB" altLang="zh-CN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%</a:t>
                      </a:r>
                      <a:endParaRPr kumimoji="0" lang="en-GB" altLang="zh-CN" sz="9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sym typeface="+mn-ea"/>
                        </a:rPr>
                        <a:t>WID: </a:t>
                      </a:r>
                      <a:endParaRPr kumimoji="0" lang="en-US" altLang="en-GB" sz="9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sym typeface="+mn-ea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sym typeface="+mn-ea"/>
                        </a:rPr>
                        <a:t>RP-240319</a:t>
                      </a:r>
                      <a:endParaRPr kumimoji="0" lang="en-GB" altLang="zh-CN" sz="9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sym typeface="+mn-ea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GB" altLang="zh-CN" sz="9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GB" altLang="zh-CN" sz="9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100%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GB" sz="9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52306" name="Content Placeholder 2"/>
          <p:cNvSpPr txBox="1"/>
          <p:nvPr/>
        </p:nvSpPr>
        <p:spPr>
          <a:xfrm>
            <a:off x="6820535" y="5287645"/>
            <a:ext cx="1530985" cy="99441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1"/>
              </a:buBlip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228600" lvl="0" indent="-228600" eaLnBrk="1" hangingPunct="1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</a:pPr>
            <a:endParaRPr lang="en-GB" altLang="zh-CN" sz="1100" dirty="0"/>
          </a:p>
          <a:p>
            <a:pPr marL="228600" lvl="0" indent="-228600" eaLnBrk="1" hangingPunct="1">
              <a:lnSpc>
                <a:spcPct val="90000"/>
              </a:lnSpc>
              <a:spcBef>
                <a:spcPts val="1000"/>
              </a:spcBef>
              <a:buClrTx/>
              <a:buNone/>
            </a:pPr>
            <a:r>
              <a:rPr lang="en-US" altLang="en-GB" sz="900" dirty="0"/>
              <a:t>WI: Black   SI: Blue     </a:t>
            </a:r>
            <a:endParaRPr lang="en-US" altLang="en-GB" sz="900" dirty="0"/>
          </a:p>
          <a:p>
            <a:pPr marL="228600" lvl="0" indent="-228600" eaLnBrk="1" hangingPunct="1">
              <a:lnSpc>
                <a:spcPct val="90000"/>
              </a:lnSpc>
              <a:spcBef>
                <a:spcPts val="1000"/>
              </a:spcBef>
              <a:buClrTx/>
              <a:buNone/>
            </a:pPr>
            <a:r>
              <a:rPr lang="en-US" altLang="en-GB" sz="900" dirty="0"/>
              <a:t>Completed WI/SI: Red</a:t>
            </a:r>
            <a:r>
              <a:rPr lang="en-US" altLang="en-GB" sz="1100" dirty="0"/>
              <a:t> </a:t>
            </a:r>
            <a:endParaRPr lang="en-US" altLang="en-GB" sz="1100" dirty="0"/>
          </a:p>
          <a:p>
            <a:pPr marL="228600" lvl="0" indent="-228600" eaLnBrk="1" hangingPunct="1">
              <a:lnSpc>
                <a:spcPct val="90000"/>
              </a:lnSpc>
              <a:spcBef>
                <a:spcPts val="1000"/>
              </a:spcBef>
              <a:buClrTx/>
              <a:buNone/>
            </a:pPr>
            <a:endParaRPr lang="en-US" altLang="en-GB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Content Placeholder 3"/>
          <p:cNvSpPr>
            <a:spLocks noGrp="1"/>
          </p:cNvSpPr>
          <p:nvPr>
            <p:ph idx="1"/>
          </p:nvPr>
        </p:nvSpPr>
        <p:spPr>
          <a:xfrm>
            <a:off x="358775" y="831850"/>
            <a:ext cx="8478838" cy="5651500"/>
          </a:xfrm>
        </p:spPr>
        <p:txBody>
          <a:bodyPr vert="horz" wrap="square" lIns="68580" tIns="34290" rIns="68580" bIns="34290" anchor="t" anchorCtr="0"/>
          <a:lstStyle/>
          <a:p>
            <a:pPr lvl="0"/>
            <a:r>
              <a:rPr lang="en-US" altLang="sv-SE" sz="2000" dirty="0">
                <a:sym typeface="+mn-ea"/>
              </a:rPr>
              <a:t>List of RAN3 CRs to RA</a:t>
            </a:r>
            <a:r>
              <a:rPr lang="en-US" altLang="sv-SE" sz="2000" dirty="0">
                <a:cs typeface="+mn-ea"/>
                <a:sym typeface="+mn-ea"/>
              </a:rPr>
              <a:t>N i</a:t>
            </a:r>
            <a:r>
              <a:rPr lang="en-US" altLang="sv-SE" sz="2000" dirty="0">
                <a:sym typeface="+mn-ea"/>
              </a:rPr>
              <a:t>n RP-250008, w</a:t>
            </a:r>
            <a:r>
              <a:rPr lang="en-US" altLang="sv-SE" sz="2000" dirty="0">
                <a:cs typeface="+mn-ea"/>
                <a:sym typeface="+mn-ea"/>
              </a:rPr>
              <a:t>hich i</a:t>
            </a:r>
            <a:r>
              <a:rPr lang="en-US" altLang="sv-SE" sz="2000" dirty="0">
                <a:sym typeface="+mn-ea"/>
              </a:rPr>
              <a:t>ncludes:</a:t>
            </a:r>
            <a:endParaRPr lang="en-US" altLang="sv-SE" sz="2000" dirty="0">
              <a:solidFill>
                <a:srgbClr val="FF0000"/>
              </a:solidFill>
            </a:endParaRPr>
          </a:p>
          <a:p>
            <a:pPr lvl="1"/>
            <a:r>
              <a:rPr lang="en-US" altLang="sv-SE" sz="2000" dirty="0">
                <a:sym typeface="+mn-ea"/>
              </a:rPr>
              <a:t>30 CRs were agreed in Q1. </a:t>
            </a:r>
            <a:endParaRPr lang="en-US" altLang="sv-SE" sz="2000" dirty="0">
              <a:cs typeface="+mn-cs"/>
            </a:endParaRPr>
          </a:p>
          <a:p>
            <a:pPr lvl="2"/>
            <a:r>
              <a:rPr lang="en-US" altLang="sv-SE" sz="2000" dirty="0">
                <a:sym typeface="+mn-ea"/>
              </a:rPr>
              <a:t>  2 Rel-16:   2 </a:t>
            </a:r>
            <a:r>
              <a:rPr lang="en-US" altLang="sv-SE" sz="2000" dirty="0" err="1">
                <a:sym typeface="+mn-ea"/>
              </a:rPr>
              <a:t>Cat.F</a:t>
            </a:r>
            <a:r>
              <a:rPr lang="en-US" altLang="sv-SE" sz="2000" dirty="0">
                <a:sym typeface="+mn-ea"/>
              </a:rPr>
              <a:t> CRs</a:t>
            </a:r>
            <a:endParaRPr lang="en-US" altLang="sv-SE" sz="2000" dirty="0">
              <a:cs typeface="+mn-cs"/>
            </a:endParaRPr>
          </a:p>
          <a:p>
            <a:pPr lvl="2"/>
            <a:r>
              <a:rPr lang="en-US" altLang="sv-SE" sz="2000" dirty="0">
                <a:sym typeface="+mn-ea"/>
              </a:rPr>
              <a:t>  7 Rel-17:   5 Cat.F CRs, 2 Cat.A CRs</a:t>
            </a:r>
            <a:endParaRPr lang="en-US" altLang="sv-SE" sz="2000" dirty="0">
              <a:cs typeface="+mn-cs"/>
            </a:endParaRPr>
          </a:p>
          <a:p>
            <a:pPr lvl="2"/>
            <a:r>
              <a:rPr lang="en-US" altLang="sv-SE" sz="2000" dirty="0">
                <a:sym typeface="+mn-ea"/>
              </a:rPr>
              <a:t>21 Rel-18: 14 Cat.F CRs, 7 </a:t>
            </a:r>
            <a:r>
              <a:rPr lang="en-US" altLang="sv-SE" sz="2000" dirty="0" err="1">
                <a:sym typeface="+mn-ea"/>
              </a:rPr>
              <a:t>Cat.A</a:t>
            </a:r>
            <a:r>
              <a:rPr lang="en-US" altLang="sv-SE" sz="2000" dirty="0">
                <a:sym typeface="+mn-ea"/>
              </a:rPr>
              <a:t> CRs</a:t>
            </a:r>
            <a:endParaRPr lang="en-US" altLang="sv-SE" sz="2000" dirty="0">
              <a:cs typeface="+mn-cs"/>
              <a:sym typeface="+mn-ea"/>
            </a:endParaRPr>
          </a:p>
          <a:p>
            <a:pPr lvl="3"/>
            <a:r>
              <a:rPr lang="en-US" altLang="sv-SE" sz="2000" dirty="0">
                <a:sym typeface="+mn-ea"/>
              </a:rPr>
              <a:t>0 Non-Backwards-Compatible (NBC) CRs</a:t>
            </a:r>
            <a:endParaRPr lang="en-US" altLang="sv-SE" sz="2000" dirty="0">
              <a:cs typeface="+mn-cs"/>
            </a:endParaRPr>
          </a:p>
          <a:p>
            <a:pPr lvl="4"/>
            <a:r>
              <a:rPr lang="en-US" altLang="sv-SE" sz="2000" dirty="0">
                <a:sym typeface="+mn-ea"/>
              </a:rPr>
              <a:t>(</a:t>
            </a:r>
            <a:r>
              <a:rPr lang="en-US" altLang="sv-SE" sz="2000" dirty="0">
                <a:sym typeface="+mn-ea"/>
                <a:hlinkClick r:id="rId1"/>
              </a:rPr>
              <a:t>Here</a:t>
            </a:r>
            <a:r>
              <a:rPr lang="en-US" altLang="sv-SE" sz="2000" dirty="0">
                <a:sym typeface="+mn-ea"/>
              </a:rPr>
              <a:t> is how 3GPP works with NBC changes)</a:t>
            </a:r>
            <a:endParaRPr lang="en-US" altLang="sv-SE" sz="2000" dirty="0">
              <a:cs typeface="+mn-cs"/>
            </a:endParaRPr>
          </a:p>
          <a:p>
            <a:pPr lvl="2"/>
            <a:r>
              <a:rPr lang="en-US" altLang="sv-SE" sz="2000" dirty="0">
                <a:sym typeface="+mn-ea"/>
              </a:rPr>
              <a:t>0 </a:t>
            </a:r>
            <a:r>
              <a:rPr lang="en-US" altLang="sv-SE" sz="2000" dirty="0" err="1">
                <a:sym typeface="+mn-ea"/>
              </a:rPr>
              <a:t>TEIxx</a:t>
            </a:r>
            <a:r>
              <a:rPr lang="en-US" altLang="sv-SE" sz="2000" dirty="0">
                <a:sym typeface="+mn-ea"/>
              </a:rPr>
              <a:t> </a:t>
            </a:r>
            <a:r>
              <a:rPr lang="en-US" altLang="sv-SE" sz="2000" dirty="0" err="1">
                <a:sym typeface="+mn-ea"/>
              </a:rPr>
              <a:t>Cat.B</a:t>
            </a:r>
            <a:r>
              <a:rPr lang="en-US" altLang="sv-SE" sz="2000" dirty="0">
                <a:sym typeface="+mn-ea"/>
              </a:rPr>
              <a:t>/F CRs with TEI identifier</a:t>
            </a:r>
            <a:endParaRPr lang="en-US" altLang="sv-SE" sz="2000" dirty="0">
              <a:cs typeface="+mn-cs"/>
              <a:sym typeface="+mn-ea"/>
            </a:endParaRPr>
          </a:p>
          <a:p>
            <a:pPr lvl="1"/>
            <a:r>
              <a:rPr lang="en-US" altLang="sv-SE" sz="2000" dirty="0">
                <a:sym typeface="+mn-ea"/>
              </a:rPr>
              <a:t>4 endorsed draftCRs to RAN2 specs.</a:t>
            </a:r>
            <a:endParaRPr lang="en-US" altLang="sv-SE" sz="2000" dirty="0">
              <a:cs typeface="+mn-cs"/>
              <a:sym typeface="+mn-ea"/>
            </a:endParaRPr>
          </a:p>
          <a:p>
            <a:pPr lvl="0"/>
            <a:endParaRPr lang="en-US" altLang="sv-SE" sz="2160" dirty="0"/>
          </a:p>
          <a:p>
            <a:pPr lvl="1"/>
            <a:endParaRPr lang="en-US" altLang="sv-SE" dirty="0">
              <a:solidFill>
                <a:srgbClr val="FF0000"/>
              </a:solidFill>
            </a:endParaRPr>
          </a:p>
        </p:txBody>
      </p:sp>
      <p:sp>
        <p:nvSpPr>
          <p:cNvPr id="54275" name="Title 1"/>
          <p:cNvSpPr>
            <a:spLocks noGrp="1"/>
          </p:cNvSpPr>
          <p:nvPr>
            <p:ph type="title"/>
          </p:nvPr>
        </p:nvSpPr>
        <p:spPr>
          <a:xfrm>
            <a:off x="-215900" y="200025"/>
            <a:ext cx="4403725" cy="720725"/>
          </a:xfrm>
        </p:spPr>
        <p:txBody>
          <a:bodyPr vert="horz" wrap="square" lIns="68580" tIns="34290" rIns="68580" bIns="34290" anchor="ctr" anchorCtr="0"/>
          <a:lstStyle/>
          <a:p>
            <a:r>
              <a:rPr lang="en-US" altLang="fr-FR" dirty="0"/>
              <a:t>RAN3 CRs to RAN</a:t>
            </a:r>
            <a:endParaRPr lang="en-US" altLang="fr-F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>
                <a:cs typeface="+mn-ea"/>
                <a:sym typeface="+mn-ea"/>
              </a:rPr>
              <a:t>RAN3 has 1 main meeting room and 1 breakout room in RAN3#127 (1-way remote access). </a:t>
            </a:r>
            <a:endParaRPr lang="en-US" altLang="en-US" sz="2000" dirty="0">
              <a:cs typeface="+mn-ea"/>
              <a:sym typeface="+mn-ea"/>
            </a:endParaRPr>
          </a:p>
          <a:p>
            <a:r>
              <a:rPr lang="en-US" altLang="en-US" sz="2000" dirty="0">
                <a:cs typeface="+mn-ea"/>
                <a:sym typeface="+mn-ea"/>
              </a:rPr>
              <a:t>In general, the number of remote participants for main session is quite limited, less than 8. The audio device test for remote access was performed before </a:t>
            </a:r>
            <a:r>
              <a:rPr lang="en-US" altLang="zh-CN" sz="2000" dirty="0">
                <a:cs typeface="+mn-ea"/>
                <a:sym typeface="+mn-ea"/>
              </a:rPr>
              <a:t>daily </a:t>
            </a:r>
            <a:r>
              <a:rPr lang="en-US" altLang="en-US" sz="2000" dirty="0">
                <a:cs typeface="+mn-ea"/>
                <a:sym typeface="+mn-ea"/>
              </a:rPr>
              <a:t>session starts. </a:t>
            </a:r>
            <a:endParaRPr lang="en-US" altLang="en-US" sz="2000" dirty="0">
              <a:cs typeface="+mn-ea"/>
              <a:sym typeface="+mn-ea"/>
            </a:endParaRPr>
          </a:p>
          <a:p>
            <a:r>
              <a:rPr lang="en-US" altLang="en-US" sz="2000" dirty="0">
                <a:cs typeface="+mn-ea"/>
                <a:sym typeface="+mn-ea"/>
              </a:rPr>
              <a:t>MCC and IT support during the meeting are sufficient. </a:t>
            </a:r>
            <a:endParaRPr lang="en-US" altLang="en-US" sz="2000" dirty="0">
              <a:cs typeface="+mn-ea"/>
              <a:sym typeface="+mn-ea"/>
            </a:endParaRPr>
          </a:p>
          <a:p>
            <a:endParaRPr lang="en-US" altLang="en-US" sz="1600" dirty="0">
              <a:ea typeface="MS PGothic" panose="020B0600070205080204" pitchFamily="34" charset="-128"/>
            </a:endParaRPr>
          </a:p>
          <a:p>
            <a:pPr lvl="1"/>
            <a:endParaRPr lang="en-US" sz="135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549275" y="386080"/>
            <a:ext cx="7273290" cy="1143000"/>
          </a:xfrm>
        </p:spPr>
        <p:txBody>
          <a:bodyPr/>
          <a:lstStyle/>
          <a:p>
            <a:r>
              <a:rPr lang="en-US" altLang="en-US" dirty="0"/>
              <a:t>Experience for GTW Usage in f2f meeting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0" y="179705"/>
            <a:ext cx="7418070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/>
              <a:t>R19 SON/MDT WI</a:t>
            </a:r>
            <a:endParaRPr lang="en-US" altLang="en-US" sz="3600" dirty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46075" y="881380"/>
            <a:ext cx="8451850" cy="525335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sym typeface="+mn-ea"/>
              </a:rPr>
              <a:t>Progress in the last quarter</a:t>
            </a:r>
            <a:endParaRPr lang="en-GB" altLang="zh-CN" sz="1400" b="1" u="sng" dirty="0"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r>
              <a:rPr lang="en-US" altLang="en-US" sz="1200">
                <a:cs typeface="+mn-ea"/>
                <a:sym typeface="+mn-ea"/>
              </a:rPr>
              <a:t>MRO for LTM:</a:t>
            </a:r>
            <a:endParaRPr lang="en-US" altLang="zh-CN" sz="1200" dirty="0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buClrTx/>
              <a:buSzTx/>
              <a:buFontTx/>
              <a:buBlip>
                <a:blip r:embed="rId1"/>
              </a:buBlip>
            </a:pPr>
            <a:r>
              <a:rPr lang="en-US" altLang="en-US" sz="1200">
                <a:cs typeface="+mn-ea"/>
                <a:sym typeface="+mn-ea"/>
              </a:rPr>
              <a:t>For UHI and ping-pong avoidance:</a:t>
            </a:r>
            <a:endParaRPr lang="en-US" altLang="en-US" sz="1200">
              <a:solidFill>
                <a:schemeClr val="tx1"/>
              </a:solidFill>
              <a:cs typeface="+mn-ea"/>
            </a:endParaRPr>
          </a:p>
          <a:p>
            <a:pPr marL="800100" lvl="2" indent="-342900" algn="l">
              <a:buClrTx/>
              <a:buSzTx/>
              <a:buFontTx/>
              <a:buBlip>
                <a:blip r:embed="rId1"/>
              </a:buBlip>
            </a:pPr>
            <a:r>
              <a:rPr lang="en-US" altLang="en-US" sz="1200">
                <a:cs typeface="+mn-ea"/>
                <a:sym typeface="+mn-ea"/>
              </a:rPr>
              <a:t>CU can adjust the candidate Cell list for LTM based on UHI.</a:t>
            </a:r>
            <a:endParaRPr lang="en-US" altLang="en-US" sz="1200">
              <a:cs typeface="+mn-ea"/>
            </a:endParaRPr>
          </a:p>
          <a:p>
            <a:pPr marL="800100" lvl="2" indent="-342900" algn="l">
              <a:buClrTx/>
              <a:buSzTx/>
              <a:buFontTx/>
              <a:buBlip>
                <a:blip r:embed="rId1"/>
              </a:buBlip>
            </a:pPr>
            <a:r>
              <a:rPr lang="en-US" altLang="en-US" sz="1200">
                <a:cs typeface="+mn-ea"/>
                <a:sym typeface="+mn-ea"/>
              </a:rPr>
              <a:t>DU should be able to resolve LTM ping-pong based on information over F1.</a:t>
            </a:r>
            <a:endParaRPr lang="en-US" altLang="en-US" sz="1200">
              <a:cs typeface="+mn-ea"/>
            </a:endParaRPr>
          </a:p>
          <a:p>
            <a:pPr algn="l">
              <a:buClrTx/>
              <a:buSzTx/>
              <a:buFontTx/>
              <a:buBlip>
                <a:blip r:embed="rId1"/>
              </a:buBlip>
            </a:pPr>
            <a:r>
              <a:rPr lang="en-US" altLang="en-US" sz="1200">
                <a:cs typeface="+mn-ea"/>
                <a:sym typeface="+mn-ea"/>
              </a:rPr>
              <a:t>Network based or UE based solution for LTM candidate cell list?</a:t>
            </a:r>
            <a:endParaRPr lang="en-US" altLang="en-US" sz="1200">
              <a:cs typeface="+mn-ea"/>
              <a:sym typeface="+mn-ea"/>
            </a:endParaRPr>
          </a:p>
          <a:p>
            <a:pPr lvl="1" algn="l">
              <a:buClrTx/>
              <a:buSzTx/>
              <a:buFontTx/>
              <a:buBlip>
                <a:blip r:embed="rId1"/>
              </a:buBlip>
            </a:pPr>
            <a:r>
              <a:rPr lang="en-US" altLang="en-US" sz="1200">
                <a:cs typeface="+mn-ea"/>
                <a:sym typeface="+mn-ea"/>
              </a:rPr>
              <a:t> Network based solution is used for LTM candidate cell list.</a:t>
            </a:r>
            <a:endParaRPr lang="en-US" altLang="en-US" sz="1200">
              <a:cs typeface="+mn-ea"/>
              <a:sym typeface="+mn-ea"/>
            </a:endParaRPr>
          </a:p>
          <a:p>
            <a:pPr marL="0" indent="0">
              <a:buNone/>
            </a:pPr>
            <a:endParaRPr lang="en-US" altLang="en-US" sz="1200">
              <a:cs typeface="+mn-ea"/>
              <a:sym typeface="+mn-ea"/>
            </a:endParaRPr>
          </a:p>
          <a:p>
            <a:pPr marL="0" indent="0">
              <a:buNone/>
            </a:pPr>
            <a:r>
              <a:rPr lang="en-US" altLang="en-US" sz="1200">
                <a:cs typeface="+mn-ea"/>
                <a:sym typeface="+mn-ea"/>
              </a:rPr>
              <a:t>MRO for CHO with Candidate SCG(s):</a:t>
            </a:r>
            <a:endParaRPr lang="en-US" altLang="en-US" sz="1200">
              <a:cs typeface="+mn-ea"/>
              <a:sym typeface="+mn-ea"/>
            </a:endParaRPr>
          </a:p>
          <a:p>
            <a:pPr marL="91440" lvl="2" indent="-91440" algn="l">
              <a:buSzTx/>
              <a:buFontTx/>
              <a:buBlip>
                <a:blip r:embed="rId1"/>
              </a:buBlip>
            </a:pPr>
            <a:r>
              <a:rPr lang="en-US" altLang="en-US" sz="1200">
                <a:cs typeface="+mn-ea"/>
                <a:sym typeface="+mn-ea"/>
              </a:rPr>
              <a:t>       In case of too late CHO execution, reusing Handover Report message from the last serving MN to the relevant candidate MN. </a:t>
            </a:r>
            <a:endParaRPr lang="en-US" altLang="en-US" sz="1200">
              <a:cs typeface="+mn-ea"/>
              <a:sym typeface="+mn-ea"/>
            </a:endParaRPr>
          </a:p>
          <a:p>
            <a:pPr marL="91440" lvl="2" indent="-91440" algn="l">
              <a:buSzTx/>
              <a:buFontTx/>
              <a:buBlip>
                <a:blip r:embed="rId1"/>
              </a:buBlip>
            </a:pPr>
            <a:r>
              <a:rPr lang="en-US" altLang="en-US" sz="1200">
                <a:cs typeface="+mn-ea"/>
                <a:sym typeface="+mn-ea"/>
              </a:rPr>
              <a:t>       New message is defined for the serving MN to forward the SCGFailureInformation to the respective MN which should perform the optimization.</a:t>
            </a:r>
            <a:endParaRPr lang="en-US" altLang="en-US" sz="1200">
              <a:cs typeface="+mn-ea"/>
              <a:sym typeface="+mn-ea"/>
            </a:endParaRPr>
          </a:p>
          <a:p>
            <a:pPr marL="0" indent="0">
              <a:buNone/>
            </a:pPr>
            <a:endParaRPr lang="en-US" altLang="en-US" sz="1200">
              <a:cs typeface="+mn-ea"/>
              <a:sym typeface="+mn-ea"/>
            </a:endParaRPr>
          </a:p>
          <a:p>
            <a:pPr marL="0" indent="0">
              <a:buNone/>
            </a:pPr>
            <a:r>
              <a:rPr lang="en-US" altLang="en-US" sz="1200">
                <a:cs typeface="+mn-ea"/>
                <a:sym typeface="+mn-ea"/>
              </a:rPr>
              <a:t>MRO for S-CPAC:</a:t>
            </a:r>
            <a:endParaRPr lang="en-US" altLang="en-US" sz="1200">
              <a:cs typeface="+mn-ea"/>
              <a:sym typeface="+mn-ea"/>
            </a:endParaRPr>
          </a:p>
          <a:p>
            <a:pPr marL="91440" indent="-91440"/>
            <a:r>
              <a:rPr lang="en-US" altLang="en-US" sz="1200">
                <a:cs typeface="+mn-ea"/>
                <a:sym typeface="+mn-ea"/>
              </a:rPr>
              <a:t>       The forwarding mechanism in BLCR for TS37.340 need to be refined.</a:t>
            </a:r>
            <a:endParaRPr lang="en-US" altLang="en-US" sz="1200">
              <a:cs typeface="+mn-ea"/>
              <a:sym typeface="+mn-ea"/>
            </a:endParaRPr>
          </a:p>
          <a:p>
            <a:pPr marL="91440" indent="-91440"/>
            <a:r>
              <a:rPr lang="en-US" altLang="en-US" sz="1200">
                <a:cs typeface="+mn-ea"/>
                <a:sym typeface="+mn-ea"/>
              </a:rPr>
              <a:t>       New stage-2 definition referring to CHO with candidate SCG is needed. Detail under checking.</a:t>
            </a:r>
            <a:endParaRPr lang="en-US" sz="12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 latinLnBrk="0">
              <a:lnSpc>
                <a:spcPct val="93000"/>
              </a:lnSpc>
              <a:spcBef>
                <a:spcPts val="600"/>
              </a:spcBef>
              <a:spcAft>
                <a:spcPts val="0"/>
              </a:spcAft>
              <a:buSzPct val="100000"/>
              <a:buNone/>
              <a:defRPr/>
            </a:pPr>
            <a:endParaRPr lang="en-US" altLang="en-US" sz="1200">
              <a:cs typeface="+mn-ea"/>
              <a:sym typeface="+mn-ea"/>
            </a:endParaRPr>
          </a:p>
          <a:p>
            <a:pPr marL="0" indent="0" latinLnBrk="0">
              <a:lnSpc>
                <a:spcPct val="93000"/>
              </a:lnSpc>
              <a:spcBef>
                <a:spcPts val="600"/>
              </a:spcBef>
              <a:spcAft>
                <a:spcPts val="0"/>
              </a:spcAft>
              <a:buSzPct val="100000"/>
              <a:buNone/>
              <a:defRPr/>
            </a:pPr>
            <a:r>
              <a:rPr lang="en-US" altLang="en-US" sz="1200">
                <a:cs typeface="+mn-ea"/>
                <a:sym typeface="+mn-ea"/>
              </a:rPr>
              <a:t>MRO for Intra-NTN:</a:t>
            </a:r>
            <a:endParaRPr lang="en-US" altLang="en-US" sz="1200">
              <a:cs typeface="+mn-ea"/>
            </a:endParaRPr>
          </a:p>
          <a:p>
            <a:pPr algn="l">
              <a:buClrTx/>
              <a:buSzTx/>
              <a:buFontTx/>
              <a:buBlip>
                <a:blip r:embed="rId1"/>
              </a:buBlip>
            </a:pPr>
            <a:r>
              <a:rPr lang="en-US" altLang="en-US" sz="1200">
                <a:cs typeface="+mn-ea"/>
                <a:sym typeface="+mn-ea"/>
              </a:rPr>
              <a:t>For Time based CHO:</a:t>
            </a:r>
            <a:endParaRPr lang="en-US" altLang="en-US" sz="1200">
              <a:solidFill>
                <a:schemeClr val="tx1"/>
              </a:solidFill>
              <a:cs typeface="+mn-ea"/>
            </a:endParaRPr>
          </a:p>
          <a:p>
            <a:pPr marL="800100" lvl="2" indent="-342900" algn="l">
              <a:buClrTx/>
              <a:buSzTx/>
              <a:buFontTx/>
              <a:buBlip>
                <a:blip r:embed="rId1"/>
              </a:buBlip>
            </a:pPr>
            <a:r>
              <a:rPr lang="en-US" altLang="en-US" sz="1200">
                <a:cs typeface="+mn-ea"/>
                <a:sym typeface="+mn-ea"/>
              </a:rPr>
              <a:t>Existing timers can be reused to identify when RLF happens with 100ms accuracy.</a:t>
            </a:r>
            <a:endParaRPr lang="en-US" altLang="en-US" sz="1200">
              <a:cs typeface="+mn-ea"/>
            </a:endParaRPr>
          </a:p>
          <a:p>
            <a:pPr marL="800100" lvl="2" indent="-342900" algn="l">
              <a:buClrTx/>
              <a:buSzTx/>
              <a:buFontTx/>
              <a:buBlip>
                <a:blip r:embed="rId1"/>
              </a:buBlip>
            </a:pPr>
            <a:r>
              <a:rPr lang="en-US" altLang="en-US" sz="1200">
                <a:cs typeface="+mn-ea"/>
                <a:sym typeface="+mn-ea"/>
              </a:rPr>
              <a:t>No need to identify whether RLF happens before or after T1 for time-based CHO.</a:t>
            </a:r>
            <a:endParaRPr lang="en-US" altLang="en-US" sz="1200">
              <a:cs typeface="+mn-ea"/>
            </a:endParaRPr>
          </a:p>
          <a:p>
            <a:pPr algn="l">
              <a:buClrTx/>
              <a:buSzTx/>
              <a:buFontTx/>
              <a:buBlip>
                <a:blip r:embed="rId1"/>
              </a:buBlip>
            </a:pPr>
            <a:r>
              <a:rPr lang="en-US" altLang="en-US" sz="1200">
                <a:cs typeface="+mn-ea"/>
                <a:sym typeface="+mn-ea"/>
              </a:rPr>
              <a:t>For Location based CHO:</a:t>
            </a:r>
            <a:endParaRPr lang="en-US" altLang="en-US" sz="1200">
              <a:cs typeface="+mn-ea"/>
              <a:sym typeface="+mn-ea"/>
            </a:endParaRPr>
          </a:p>
          <a:p>
            <a:pPr lvl="1" algn="l">
              <a:buClrTx/>
              <a:buSzTx/>
              <a:buFontTx/>
              <a:buBlip>
                <a:blip r:embed="rId1"/>
              </a:buBlip>
            </a:pPr>
            <a:r>
              <a:rPr lang="en-US" altLang="en-US" sz="1200">
                <a:cs typeface="+mn-ea"/>
                <a:sym typeface="+mn-ea"/>
              </a:rPr>
              <a:t>  R</a:t>
            </a:r>
            <a:r>
              <a:rPr lang="en-US" altLang="en-US" sz="1200">
                <a:cs typeface="+mn-ea"/>
                <a:sym typeface="+mn-ea"/>
              </a:rPr>
              <a:t>evert the WA: There is no need to report any other info in the RLF report for the location based CHO.</a:t>
            </a:r>
            <a:endParaRPr lang="en-US" altLang="en-US" sz="1200">
              <a:cs typeface="+mn-ea"/>
              <a:sym typeface="+mn-ea"/>
            </a:endParaRPr>
          </a:p>
          <a:p>
            <a:pPr lvl="1" algn="l">
              <a:buClrTx/>
              <a:buSzTx/>
              <a:buFontTx/>
              <a:buBlip>
                <a:blip r:embed="rId1"/>
              </a:buBlip>
            </a:pPr>
            <a:r>
              <a:rPr lang="en-US" altLang="en-US" sz="1200">
                <a:cs typeface="+mn-ea"/>
                <a:sym typeface="+mn-ea"/>
              </a:rPr>
              <a:t>  </a:t>
            </a:r>
            <a:r>
              <a:rPr lang="en-US" altLang="en-US" sz="1200">
                <a:cs typeface="+mn-ea"/>
                <a:sym typeface="+mn-ea"/>
              </a:rPr>
              <a:t>For earth moving case, the accuracy and complexity issue of the network-based solution is acknowledged.</a:t>
            </a:r>
            <a:endParaRPr lang="en-US" altLang="en-US" sz="1200">
              <a:cs typeface="+mn-ea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GB" altLang="zh-CN" sz="1600" b="1" u="sng" dirty="0"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0660" name="Slide Number Placeholder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0" y="179705"/>
            <a:ext cx="7418070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/>
              <a:t>R19 SON/MDT WI</a:t>
            </a:r>
            <a:endParaRPr lang="en-US" altLang="en-US" sz="3600" dirty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46075" y="881380"/>
            <a:ext cx="8451850" cy="5070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sym typeface="+mn-ea"/>
              </a:rPr>
              <a:t>Progress in the last quarter</a:t>
            </a:r>
            <a:endParaRPr lang="en-GB" altLang="zh-CN" sz="1400" b="1" u="sng" dirty="0"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r>
              <a:rPr lang="en-US" altLang="en-US" sz="1400">
                <a:cs typeface="+mn-ea"/>
                <a:sym typeface="+mn-ea"/>
              </a:rPr>
              <a:t>Slice-based Cell Reselection Enhancement:</a:t>
            </a:r>
            <a:endParaRPr lang="en-US" altLang="en-US" sz="1400">
              <a:cs typeface="+mn-ea"/>
            </a:endParaRPr>
          </a:p>
          <a:p>
            <a:pPr marL="0" lvl="1" indent="-342900" algn="l">
              <a:buClrTx/>
              <a:buSzTx/>
              <a:buFontTx/>
              <a:buBlip>
                <a:blip r:embed="rId1"/>
              </a:buBlip>
            </a:pPr>
            <a:r>
              <a:rPr lang="en-US" altLang="en-US" sz="1400">
                <a:cs typeface="+mn-ea"/>
                <a:sym typeface="+mn-ea"/>
              </a:rPr>
              <a:t>The UE is unable to find suitable cell in the frequency corresponding to the prioritized NSAG, UE falls back to legacy Cell reselection procedure.</a:t>
            </a:r>
            <a:endParaRPr lang="en-US" altLang="en-US" sz="1400">
              <a:cs typeface="+mn-ea"/>
              <a:sym typeface="+mn-ea"/>
            </a:endParaRPr>
          </a:p>
          <a:p>
            <a:pPr marL="0" indent="0">
              <a:buNone/>
            </a:pPr>
            <a:endParaRPr lang="en-US" altLang="en-US" sz="1400">
              <a:cs typeface="+mn-ea"/>
              <a:sym typeface="+mn-ea"/>
            </a:endParaRPr>
          </a:p>
          <a:p>
            <a:pPr marL="0" indent="0">
              <a:buNone/>
            </a:pPr>
            <a:r>
              <a:rPr lang="en-US" altLang="en-US" sz="1400">
                <a:cs typeface="+mn-ea"/>
                <a:sym typeface="+mn-ea"/>
              </a:rPr>
              <a:t>MHI Enhancement for SCG Deactivation/Activation</a:t>
            </a:r>
            <a:r>
              <a:rPr lang="en-US" altLang="en-US" sz="1400">
                <a:cs typeface="+mn-ea"/>
                <a:sym typeface="+mn-ea"/>
              </a:rPr>
              <a:t>:</a:t>
            </a:r>
            <a:endParaRPr lang="en-US" altLang="en-US" sz="1400">
              <a:cs typeface="+mn-ea"/>
              <a:sym typeface="+mn-ea"/>
            </a:endParaRPr>
          </a:p>
          <a:p>
            <a:pPr marL="91440" indent="-91440"/>
            <a:r>
              <a:rPr lang="en-US" altLang="en-US" sz="1400">
                <a:cs typeface="+mn-ea"/>
                <a:sym typeface="+mn-ea"/>
              </a:rPr>
              <a:t>       Wait </a:t>
            </a:r>
            <a:r>
              <a:rPr lang="en-US" altLang="en-US" sz="1400">
                <a:cs typeface="+mn-ea"/>
                <a:sym typeface="+mn-ea"/>
              </a:rPr>
              <a:t>for RAN2 progress on whether to use absolute time or relative time to express SCG activated time.</a:t>
            </a:r>
            <a:endParaRPr lang="en-US" altLang="en-US" sz="1400">
              <a:cs typeface="+mn-ea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lang="en-GB" altLang="zh-CN" sz="1600" b="1" u="sng" dirty="0"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r>
              <a:rPr lang="en-GB" altLang="zh-CN" sz="1400" b="1" u="sng" dirty="0">
                <a:cs typeface="Arial" panose="020B0604020202020204" pitchFamily="34" charset="0"/>
                <a:sym typeface="+mn-ea"/>
              </a:rPr>
              <a:t>Impacts and dependencies on other </a:t>
            </a:r>
            <a:r>
              <a:rPr lang="en-GB" altLang="zh-CN" sz="1400" b="1" u="sng" dirty="0" err="1">
                <a:cs typeface="Arial" panose="020B0604020202020204" pitchFamily="34" charset="0"/>
                <a:sym typeface="+mn-ea"/>
              </a:rPr>
              <a:t>WGs</a:t>
            </a:r>
            <a:endParaRPr lang="en-GB" altLang="zh-CN" sz="1400" b="1" u="sng" dirty="0" err="1">
              <a:cs typeface="Arial" panose="020B0604020202020204" pitchFamily="34" charset="0"/>
              <a:sym typeface="+mn-ea"/>
            </a:endParaRPr>
          </a:p>
          <a:p>
            <a:pPr marL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</a:pPr>
            <a:r>
              <a:rPr lang="en-US" altLang="en-US" sz="1400">
                <a:cs typeface="+mn-ea"/>
                <a:sym typeface="+mn-ea"/>
              </a:rPr>
              <a:t>LS to RAN2 on the Slice-based Cell Reselection.</a:t>
            </a:r>
            <a:endParaRPr lang="en-US" altLang="en-US" sz="1400">
              <a:cs typeface="+mn-ea"/>
              <a:sym typeface="+mn-ea"/>
            </a:endParaRPr>
          </a:p>
          <a:p>
            <a:pPr marL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</a:pPr>
            <a:endParaRPr kumimoji="0" lang="en-US" altLang="en-US" sz="1200" i="0" strike="noStrike" kern="0" cap="none" spc="0" normalizeH="0" baseline="0" noProof="1">
              <a:solidFill>
                <a:schemeClr val="tx1"/>
              </a:solidFill>
              <a:latin typeface="+mn-lt"/>
              <a:cs typeface="+mn-ea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endParaRPr kumimoji="0" lang="en-US" altLang="en-US" sz="1200" i="0" strike="noStrike" kern="0" cap="none" spc="0" normalizeH="0" baseline="0" noProof="1">
              <a:solidFill>
                <a:schemeClr val="tx1"/>
              </a:solidFill>
              <a:latin typeface="+mn-lt"/>
              <a:cs typeface="+mn-ea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r>
              <a:rPr lang="en-GB" sz="1400" b="1" u="sng" dirty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  <a:sym typeface="+mn-ea"/>
              </a:rPr>
              <a:t>Other important info</a:t>
            </a:r>
            <a:endParaRPr lang="en-GB" sz="1400" b="1" u="sng" dirty="0">
              <a:ln>
                <a:noFill/>
              </a:ln>
              <a:effectLst/>
              <a:uLnTx/>
              <a:uFillTx/>
              <a:cs typeface="Arial" panose="020B0604020202020204" pitchFamily="34" charset="0"/>
              <a:sym typeface="+mn-ea"/>
            </a:endParaRPr>
          </a:p>
          <a:p>
            <a:pPr marL="0" marR="0" lvl="0" indent="0" algn="l" rtl="0" eaLnBrk="0" fontAlgn="base" latinLnBrk="0" hangingPunct="0">
              <a:lnSpc>
                <a:spcPct val="93000"/>
              </a:lnSpc>
              <a:spcBef>
                <a:spcPct val="20000"/>
              </a:spcBef>
              <a:buClr>
                <a:srgbClr val="C00000"/>
              </a:buClr>
              <a:buSzTx/>
              <a:buFontTx/>
              <a:buNone/>
            </a:pPr>
            <a:r>
              <a:rPr lang="en-US" sz="1400">
                <a:cs typeface="+mn-ea"/>
                <a:sym typeface="+mn-ea"/>
              </a:rPr>
              <a:t>N/A</a:t>
            </a:r>
            <a:endParaRPr kumimoji="0" lang="en-US" sz="1400" i="0" strike="noStrike" kern="0" cap="none" spc="0" normalizeH="0" baseline="0" noProof="1">
              <a:solidFill>
                <a:schemeClr val="tx1"/>
              </a:solidFill>
              <a:cs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endParaRPr kumimoji="0" lang="en-US" altLang="en-US" sz="1200" i="0" strike="noStrike" kern="0" cap="none" spc="0" normalizeH="0" baseline="0" noProof="1">
              <a:solidFill>
                <a:schemeClr val="tx1"/>
              </a:solidFill>
              <a:latin typeface="+mn-lt"/>
              <a:cs typeface="+mn-ea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endParaRPr kumimoji="0" lang="en-US" altLang="en-US" sz="1200" i="0" strike="noStrike" kern="0" cap="none" spc="0" normalizeH="0" baseline="0" noProof="1">
              <a:solidFill>
                <a:schemeClr val="tx1"/>
              </a:solidFill>
              <a:latin typeface="+mn-lt"/>
              <a:cs typeface="+mn-ea"/>
              <a:sym typeface="+mn-ea"/>
            </a:endParaRPr>
          </a:p>
        </p:txBody>
      </p:sp>
      <p:sp>
        <p:nvSpPr>
          <p:cNvPr id="70660" name="Slide Number Placeholder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407*75"/>
  <p:tag name="TABLE_ENDDRAG_RECT" val="118*54*407*7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3gpp 1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3gpp 1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17613</Words>
  <Application>WPS 演示</Application>
  <PresentationFormat>全屏显示(4:3)</PresentationFormat>
  <Paragraphs>557</Paragraphs>
  <Slides>25</Slides>
  <Notes>23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MS PGothic</vt:lpstr>
      <vt:lpstr>Times New Roman</vt:lpstr>
      <vt:lpstr>微软雅黑</vt:lpstr>
      <vt:lpstr>Arial Unicode MS</vt:lpstr>
      <vt:lpstr>3gpp</vt:lpstr>
      <vt:lpstr>1_3gpp</vt:lpstr>
      <vt:lpstr>3_3gpp</vt:lpstr>
      <vt:lpstr>4_3gpp</vt:lpstr>
      <vt:lpstr>5_3gpp</vt:lpstr>
      <vt:lpstr>2_3gpp</vt:lpstr>
      <vt:lpstr>6_3gpp</vt:lpstr>
      <vt:lpstr>7_3gpp</vt:lpstr>
      <vt:lpstr>8_3gpp</vt:lpstr>
      <vt:lpstr>Paint.Picture</vt:lpstr>
      <vt:lpstr>  </vt:lpstr>
      <vt:lpstr>Executive Summary</vt:lpstr>
      <vt:lpstr>Tdoc submitted to RAN3</vt:lpstr>
      <vt:lpstr>Tdocs for each Topic</vt:lpstr>
      <vt:lpstr>Overview of RAN3-led Rel-19 NR SI/WIs</vt:lpstr>
      <vt:lpstr>RAN3 CRs to RAN</vt:lpstr>
      <vt:lpstr>Experience for GTW Usage in f2f meeting</vt:lpstr>
      <vt:lpstr>R19 SON/MDT WI</vt:lpstr>
      <vt:lpstr>R19 SON/MDT WI</vt:lpstr>
      <vt:lpstr>R19 AI RAN WI</vt:lpstr>
      <vt:lpstr>    R19 additional topological enhancement WI</vt:lpstr>
      <vt:lpstr>R19 Mobility Enh WI</vt:lpstr>
      <vt:lpstr>R19 NR NTN WI</vt:lpstr>
      <vt:lpstr>R19 IoT NTN WI</vt:lpstr>
      <vt:lpstr>   R19 Ambient IoT WI </vt:lpstr>
      <vt:lpstr>PowerPoint 演示文稿</vt:lpstr>
      <vt:lpstr>PowerPoint 演示文稿</vt:lpstr>
      <vt:lpstr>R19 Duplex WI</vt:lpstr>
      <vt:lpstr>R19 AI PHY WI</vt:lpstr>
      <vt:lpstr>R19 SL Relay WI</vt:lpstr>
      <vt:lpstr>TEI Corrections</vt:lpstr>
      <vt:lpstr>TEI Corrections</vt:lpstr>
      <vt:lpstr>My Heartfelt Thanks To:</vt:lpstr>
      <vt:lpstr>RAN3 Social Events in Athens</vt:lpstr>
      <vt:lpstr>RAN3vsRAN2 Basketball Match   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Gao Yin RAN3 Chair</dc:creator>
  <cp:lastModifiedBy>RAN3 Chair</cp:lastModifiedBy>
  <cp:revision>1294</cp:revision>
  <cp:lastPrinted>2025-02-25T12:06:00Z</cp:lastPrinted>
  <dcterms:created xsi:type="dcterms:W3CDTF">2025-02-25T12:06:00Z</dcterms:created>
  <dcterms:modified xsi:type="dcterms:W3CDTF">2025-03-07T03:03:42Z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  <property fmtid="{D5CDD505-2E9C-101B-9397-08002B2CF9AE}" pid="3" name="KSOProductBuildVer">
    <vt:lpwstr>2052-11.8.2.12085</vt:lpwstr>
  </property>
  <property fmtid="{D5CDD505-2E9C-101B-9397-08002B2CF9AE}" pid="4" name="ICV">
    <vt:lpwstr>C4EBE896268A4E56A0586C932113DCD5</vt:lpwstr>
  </property>
</Properties>
</file>