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59"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68"/>
  </p:normalViewPr>
  <p:slideViewPr>
    <p:cSldViewPr snapToGrid="0">
      <p:cViewPr varScale="1">
        <p:scale>
          <a:sx n="119" d="100"/>
          <a:sy n="119" d="100"/>
        </p:scale>
        <p:origin x="55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A4625-0727-BDCE-0968-D664695F88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A47CD2-840C-23BF-89EE-498B168E0F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D85A45-9A6C-2845-8601-21D4CA2E2092}"/>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5" name="Footer Placeholder 4">
            <a:extLst>
              <a:ext uri="{FF2B5EF4-FFF2-40B4-BE49-F238E27FC236}">
                <a16:creationId xmlns:a16="http://schemas.microsoft.com/office/drawing/2014/main" id="{C964297B-3EB2-A81F-395A-C8FEAD2CD5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6A30A1-D2BE-B886-451D-6D51B4481F57}"/>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2451159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1F833-132F-7C70-18B7-F908AFD8D4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8E4A7B-3A04-84A1-DA0B-8CA61C4ADC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0F2A12-AEC9-3C43-0AEC-8B1FA592F05D}"/>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5" name="Footer Placeholder 4">
            <a:extLst>
              <a:ext uri="{FF2B5EF4-FFF2-40B4-BE49-F238E27FC236}">
                <a16:creationId xmlns:a16="http://schemas.microsoft.com/office/drawing/2014/main" id="{E4049706-411A-F96F-903C-7A74BE9598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5CD83-DE7C-1D38-9EE2-03B92ADC2D21}"/>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4267958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66EF9A-D6DD-B121-F046-ED052141042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DBB776-EBFD-CCFF-B7D2-7E3048AE35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461F8C-E31D-0785-9E7A-2201D3137D54}"/>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5" name="Footer Placeholder 4">
            <a:extLst>
              <a:ext uri="{FF2B5EF4-FFF2-40B4-BE49-F238E27FC236}">
                <a16:creationId xmlns:a16="http://schemas.microsoft.com/office/drawing/2014/main" id="{A9956454-D774-58DA-59BA-B33763874D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3A034D-E6F6-3224-312D-FEFC4C63C245}"/>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1429664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83B37-19A7-1955-2003-3A1E224945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0A1BFE-95FD-6E7B-C8D4-C13D4F2DC0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90793D-341E-A048-EF8D-EB7D4F82A461}"/>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5" name="Footer Placeholder 4">
            <a:extLst>
              <a:ext uri="{FF2B5EF4-FFF2-40B4-BE49-F238E27FC236}">
                <a16:creationId xmlns:a16="http://schemas.microsoft.com/office/drawing/2014/main" id="{0AFB6B93-7192-2E0E-C3AA-E00E6C9994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83D129-D907-6564-8411-5CA0177DF73C}"/>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3557209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D839A-44A2-AF4A-2541-F9C136D410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69AD42F-D0F3-BA2A-B49E-9C111941AF8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07F2D6-4848-EBBC-F362-9D7366AA6259}"/>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5" name="Footer Placeholder 4">
            <a:extLst>
              <a:ext uri="{FF2B5EF4-FFF2-40B4-BE49-F238E27FC236}">
                <a16:creationId xmlns:a16="http://schemas.microsoft.com/office/drawing/2014/main" id="{2E3FFAAD-9927-7B74-A7AA-49777F7D7C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07620-8225-981E-6CE1-A5B1B93C10B4}"/>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2907848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463A9-7311-16E9-14AE-0E848F8694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1EBFB4-5D10-5240-24C6-D1627122CAD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3D256C-4352-5BF5-63C4-8BD177F53D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B0B7D5-1E31-A647-4AF8-03ECBC4B117A}"/>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6" name="Footer Placeholder 5">
            <a:extLst>
              <a:ext uri="{FF2B5EF4-FFF2-40B4-BE49-F238E27FC236}">
                <a16:creationId xmlns:a16="http://schemas.microsoft.com/office/drawing/2014/main" id="{8B43BC68-F1F3-4929-6AAB-F41C1F908F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F3CBBE-76B5-319C-A639-23882EE83D1F}"/>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387782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0591D-FF15-D3A3-37C5-4E34535A0B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3DDF77-5853-F6F1-CCF7-1A8EF90202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462502B-6F94-0AA1-314A-19C386F7E1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D742C3-7B8C-A751-C0EB-F90C163CE9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1C79A5-549D-CE0D-49CB-AE254786A5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27ABEB-D928-FD26-E0E7-38A39D24AC47}"/>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8" name="Footer Placeholder 7">
            <a:extLst>
              <a:ext uri="{FF2B5EF4-FFF2-40B4-BE49-F238E27FC236}">
                <a16:creationId xmlns:a16="http://schemas.microsoft.com/office/drawing/2014/main" id="{18D72F41-4CE1-34DC-7580-15E8683257F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C895AD0-77B6-B6AA-4273-48F279980841}"/>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3844447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C3AA5-3366-8027-98E8-5261878AB3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29F7CA-5EFE-4250-21FE-50F05C62B9D0}"/>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4" name="Footer Placeholder 3">
            <a:extLst>
              <a:ext uri="{FF2B5EF4-FFF2-40B4-BE49-F238E27FC236}">
                <a16:creationId xmlns:a16="http://schemas.microsoft.com/office/drawing/2014/main" id="{E9CB7AAB-69B7-CF33-62D3-D8E99FE4C3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DE662E0-3BE1-E3B9-C625-3A791940DFBA}"/>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1393262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99891A-6E57-A2B3-E3BE-76082769F334}"/>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3" name="Footer Placeholder 2">
            <a:extLst>
              <a:ext uri="{FF2B5EF4-FFF2-40B4-BE49-F238E27FC236}">
                <a16:creationId xmlns:a16="http://schemas.microsoft.com/office/drawing/2014/main" id="{100C0F72-0EF4-2E8B-B6EB-8351B3E84C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6DE27CE-5231-1737-714A-730E7E1BC0D9}"/>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1966717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61556-8B32-946A-AD28-18714C7D44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158772-1EC8-CD97-3241-86DADF02B3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560A18-C994-34C3-DCA6-41D366344C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63D427-70BA-DD16-B182-BA82BC004793}"/>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6" name="Footer Placeholder 5">
            <a:extLst>
              <a:ext uri="{FF2B5EF4-FFF2-40B4-BE49-F238E27FC236}">
                <a16:creationId xmlns:a16="http://schemas.microsoft.com/office/drawing/2014/main" id="{7E04E07D-AD87-5860-110B-D82F2EE578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ABAF74-5EF3-5AD0-65D6-CBB06AC2628D}"/>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63757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71E06-A2E9-D6DB-6394-02902E653D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EF6FE67-E9EE-894D-071E-EA9AF14C13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82381C-2573-F3B5-C76B-7FEE92BFE6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62A35C-64EE-DC1A-8D8E-465088FA5997}"/>
              </a:ext>
            </a:extLst>
          </p:cNvPr>
          <p:cNvSpPr>
            <a:spLocks noGrp="1"/>
          </p:cNvSpPr>
          <p:nvPr>
            <p:ph type="dt" sz="half" idx="10"/>
          </p:nvPr>
        </p:nvSpPr>
        <p:spPr/>
        <p:txBody>
          <a:bodyPr/>
          <a:lstStyle/>
          <a:p>
            <a:fld id="{FF8BD1C8-ADDB-0D44-B2CD-C9CE4D8E06BB}" type="datetimeFigureOut">
              <a:rPr lang="en-US" smtClean="0"/>
              <a:t>12/3/24</a:t>
            </a:fld>
            <a:endParaRPr lang="en-US"/>
          </a:p>
        </p:txBody>
      </p:sp>
      <p:sp>
        <p:nvSpPr>
          <p:cNvPr id="6" name="Footer Placeholder 5">
            <a:extLst>
              <a:ext uri="{FF2B5EF4-FFF2-40B4-BE49-F238E27FC236}">
                <a16:creationId xmlns:a16="http://schemas.microsoft.com/office/drawing/2014/main" id="{16B9B136-CFE5-8EBB-149A-AEC1E5C687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82867-CF88-08AA-0076-A42F2F5EA26C}"/>
              </a:ext>
            </a:extLst>
          </p:cNvPr>
          <p:cNvSpPr>
            <a:spLocks noGrp="1"/>
          </p:cNvSpPr>
          <p:nvPr>
            <p:ph type="sldNum" sz="quarter" idx="12"/>
          </p:nvPr>
        </p:nvSpPr>
        <p:spPr/>
        <p:txBody>
          <a:bodyPr/>
          <a:lstStyle/>
          <a:p>
            <a:fld id="{110E79E8-23D3-7D49-9E45-ADE1EC849484}" type="slidenum">
              <a:rPr lang="en-US" smtClean="0"/>
              <a:t>‹#›</a:t>
            </a:fld>
            <a:endParaRPr lang="en-US"/>
          </a:p>
        </p:txBody>
      </p:sp>
    </p:spTree>
    <p:extLst>
      <p:ext uri="{BB962C8B-B14F-4D97-AF65-F5344CB8AC3E}">
        <p14:creationId xmlns:p14="http://schemas.microsoft.com/office/powerpoint/2010/main" val="2437829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A3B399-7040-0271-942A-F9645C06E3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5E157C7-1628-3428-5B18-E47F16138B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38586D-6C4E-9FBD-8CD5-4F5FD0B0FB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F8BD1C8-ADDB-0D44-B2CD-C9CE4D8E06BB}" type="datetimeFigureOut">
              <a:rPr lang="en-US" smtClean="0"/>
              <a:t>12/3/24</a:t>
            </a:fld>
            <a:endParaRPr lang="en-US"/>
          </a:p>
        </p:txBody>
      </p:sp>
      <p:sp>
        <p:nvSpPr>
          <p:cNvPr id="5" name="Footer Placeholder 4">
            <a:extLst>
              <a:ext uri="{FF2B5EF4-FFF2-40B4-BE49-F238E27FC236}">
                <a16:creationId xmlns:a16="http://schemas.microsoft.com/office/drawing/2014/main" id="{7C73397F-4078-8F59-2D50-49378A62D7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F9E7B60-EDEA-7C21-B738-046143CBF1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10E79E8-23D3-7D49-9E45-ADE1EC849484}" type="slidenum">
              <a:rPr lang="en-US" smtClean="0"/>
              <a:t>‹#›</a:t>
            </a:fld>
            <a:endParaRPr lang="en-US"/>
          </a:p>
        </p:txBody>
      </p:sp>
    </p:spTree>
    <p:extLst>
      <p:ext uri="{BB962C8B-B14F-4D97-AF65-F5344CB8AC3E}">
        <p14:creationId xmlns:p14="http://schemas.microsoft.com/office/powerpoint/2010/main" val="32644496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024FB-50E4-C06C-BC43-F3E5353DFB32}"/>
              </a:ext>
            </a:extLst>
          </p:cNvPr>
          <p:cNvSpPr>
            <a:spLocks noGrp="1"/>
          </p:cNvSpPr>
          <p:nvPr>
            <p:ph type="ctrTitle"/>
          </p:nvPr>
        </p:nvSpPr>
        <p:spPr>
          <a:xfrm>
            <a:off x="1524000" y="553278"/>
            <a:ext cx="9144000" cy="2387600"/>
          </a:xfrm>
        </p:spPr>
        <p:txBody>
          <a:bodyPr>
            <a:normAutofit fontScale="90000"/>
          </a:bodyPr>
          <a:lstStyle/>
          <a:p>
            <a:r>
              <a:rPr lang="en-US" dirty="0">
                <a:solidFill>
                  <a:srgbClr val="0432FF"/>
                </a:solidFill>
              </a:rPr>
              <a:t>RP-243235</a:t>
            </a:r>
            <a:br>
              <a:rPr lang="en-US" dirty="0">
                <a:solidFill>
                  <a:srgbClr val="0432FF"/>
                </a:solidFill>
              </a:rPr>
            </a:br>
            <a:r>
              <a:rPr lang="en-US" dirty="0">
                <a:solidFill>
                  <a:srgbClr val="0432FF"/>
                </a:solidFill>
              </a:rPr>
              <a:t>Views on the Study on Solutions for Ambient IoT</a:t>
            </a:r>
          </a:p>
        </p:txBody>
      </p:sp>
      <p:sp>
        <p:nvSpPr>
          <p:cNvPr id="3" name="Subtitle 2">
            <a:extLst>
              <a:ext uri="{FF2B5EF4-FFF2-40B4-BE49-F238E27FC236}">
                <a16:creationId xmlns:a16="http://schemas.microsoft.com/office/drawing/2014/main" id="{87D13414-5AE0-1C9E-908D-EC3464D0E4CE}"/>
              </a:ext>
            </a:extLst>
          </p:cNvPr>
          <p:cNvSpPr>
            <a:spLocks noGrp="1"/>
          </p:cNvSpPr>
          <p:nvPr>
            <p:ph type="subTitle" idx="1"/>
          </p:nvPr>
        </p:nvSpPr>
        <p:spPr>
          <a:xfrm>
            <a:off x="1524000" y="4112931"/>
            <a:ext cx="9144000" cy="1655762"/>
          </a:xfrm>
        </p:spPr>
        <p:txBody>
          <a:bodyPr>
            <a:normAutofit/>
          </a:bodyPr>
          <a:lstStyle/>
          <a:p>
            <a:r>
              <a:rPr lang="en-US" sz="3000" dirty="0">
                <a:solidFill>
                  <a:srgbClr val="0432FF"/>
                </a:solidFill>
              </a:rPr>
              <a:t>Indian Institute of Technology Madras</a:t>
            </a:r>
          </a:p>
        </p:txBody>
      </p:sp>
      <p:pic>
        <p:nvPicPr>
          <p:cNvPr id="5" name="Picture 4" descr="A logo with a flower in it&#10;&#10;Description automatically generated">
            <a:extLst>
              <a:ext uri="{FF2B5EF4-FFF2-40B4-BE49-F238E27FC236}">
                <a16:creationId xmlns:a16="http://schemas.microsoft.com/office/drawing/2014/main" id="{C2F11485-7625-D8FD-1711-C9536303A673}"/>
              </a:ext>
            </a:extLst>
          </p:cNvPr>
          <p:cNvPicPr>
            <a:picLocks noChangeAspect="1"/>
          </p:cNvPicPr>
          <p:nvPr/>
        </p:nvPicPr>
        <p:blipFill>
          <a:blip r:embed="rId2"/>
          <a:stretch>
            <a:fillRect/>
          </a:stretch>
        </p:blipFill>
        <p:spPr>
          <a:xfrm>
            <a:off x="5612067" y="5671090"/>
            <a:ext cx="967866" cy="1015079"/>
          </a:xfrm>
          <a:prstGeom prst="rect">
            <a:avLst/>
          </a:prstGeom>
        </p:spPr>
      </p:pic>
    </p:spTree>
    <p:extLst>
      <p:ext uri="{BB962C8B-B14F-4D97-AF65-F5344CB8AC3E}">
        <p14:creationId xmlns:p14="http://schemas.microsoft.com/office/powerpoint/2010/main" val="3741200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2239A-728E-BE2A-903C-CF096D202D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A5D686-330A-5D1A-8115-6440454E20C5}"/>
              </a:ext>
            </a:extLst>
          </p:cNvPr>
          <p:cNvSpPr>
            <a:spLocks noGrp="1"/>
          </p:cNvSpPr>
          <p:nvPr>
            <p:ph type="title"/>
          </p:nvPr>
        </p:nvSpPr>
        <p:spPr/>
        <p:txBody>
          <a:bodyPr/>
          <a:lstStyle/>
          <a:p>
            <a:r>
              <a:rPr lang="en-US" dirty="0">
                <a:solidFill>
                  <a:srgbClr val="0432FF"/>
                </a:solidFill>
              </a:rPr>
              <a:t>Proposals</a:t>
            </a:r>
          </a:p>
        </p:txBody>
      </p:sp>
      <p:sp>
        <p:nvSpPr>
          <p:cNvPr id="3" name="Content Placeholder 2">
            <a:extLst>
              <a:ext uri="{FF2B5EF4-FFF2-40B4-BE49-F238E27FC236}">
                <a16:creationId xmlns:a16="http://schemas.microsoft.com/office/drawing/2014/main" id="{721756AD-E8A6-B1D1-2765-9955529DFDFC}"/>
              </a:ext>
            </a:extLst>
          </p:cNvPr>
          <p:cNvSpPr>
            <a:spLocks noGrp="1"/>
          </p:cNvSpPr>
          <p:nvPr>
            <p:ph idx="1"/>
          </p:nvPr>
        </p:nvSpPr>
        <p:spPr/>
        <p:txBody>
          <a:bodyPr>
            <a:noAutofit/>
          </a:bodyPr>
          <a:lstStyle/>
          <a:p>
            <a:pPr algn="just"/>
            <a:r>
              <a:rPr lang="en-US" sz="2200" dirty="0"/>
              <a:t>In the RAN1, D1T1 and D2T2 scenarios were studied. </a:t>
            </a:r>
            <a:r>
              <a:rPr lang="en-GB" sz="2200" dirty="0">
                <a:effectLst/>
                <a:ea typeface="Times New Roman" panose="02020603050405020304" pitchFamily="18" charset="0"/>
              </a:rPr>
              <a:t>In Topology 2, the Ambient IoT device communicates bidirectionally with an intermediate node between the device and basestation. In this topology, the intermediate node can be a relay, IAB node, UE, repeater, etc. which is capable of Ambient IoT. The intermediate node transfers Ambient IoT data and/or signalling between BS and the Ambient IoT device.</a:t>
            </a:r>
          </a:p>
          <a:p>
            <a:pPr algn="just"/>
            <a:endParaRPr lang="en-US" sz="2200" dirty="0">
              <a:effectLst/>
              <a:ea typeface="Times New Roman" panose="02020603050405020304" pitchFamily="18" charset="0"/>
            </a:endParaRPr>
          </a:p>
          <a:p>
            <a:pPr algn="just"/>
            <a:endParaRPr lang="en-US" sz="2200" dirty="0"/>
          </a:p>
          <a:p>
            <a:pPr algn="just"/>
            <a:endParaRPr lang="en-US" sz="2200" dirty="0"/>
          </a:p>
          <a:p>
            <a:pPr marL="0" indent="0" algn="just">
              <a:buNone/>
            </a:pPr>
            <a:endParaRPr lang="en-US" sz="2200" dirty="0"/>
          </a:p>
          <a:p>
            <a:pPr marL="0" indent="0" algn="just">
              <a:buNone/>
            </a:pPr>
            <a:r>
              <a:rPr lang="en-US" sz="2200" dirty="0"/>
              <a:t>However, the control of the intermediate node was not studied, and its specifications should be prioritized in the work item phase.</a:t>
            </a:r>
          </a:p>
          <a:p>
            <a:pPr marL="0" indent="0" algn="just">
              <a:buNone/>
            </a:pPr>
            <a:r>
              <a:rPr lang="en-US" sz="2200" b="1" dirty="0"/>
              <a:t>Proposal 1</a:t>
            </a:r>
            <a:r>
              <a:rPr lang="en-US" sz="2200" dirty="0"/>
              <a:t>: For D2T2 scenario, the specification of the control procedures of the intermediate node should be prioritized.</a:t>
            </a:r>
          </a:p>
          <a:p>
            <a:pPr lvl="1" algn="just"/>
            <a:endParaRPr lang="en-US" sz="2200" dirty="0"/>
          </a:p>
          <a:p>
            <a:pPr algn="just"/>
            <a:endParaRPr lang="en-US" sz="2200" dirty="0"/>
          </a:p>
        </p:txBody>
      </p:sp>
      <p:pic>
        <p:nvPicPr>
          <p:cNvPr id="4" name="Picture 3">
            <a:extLst>
              <a:ext uri="{FF2B5EF4-FFF2-40B4-BE49-F238E27FC236}">
                <a16:creationId xmlns:a16="http://schemas.microsoft.com/office/drawing/2014/main" id="{FB6424B3-1F4E-F865-4505-B2FDCB3C136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50080" y="3429000"/>
            <a:ext cx="3291840" cy="1623060"/>
          </a:xfrm>
          <a:prstGeom prst="rect">
            <a:avLst/>
          </a:prstGeom>
          <a:noFill/>
          <a:ln>
            <a:noFill/>
          </a:ln>
        </p:spPr>
      </p:pic>
    </p:spTree>
    <p:extLst>
      <p:ext uri="{BB962C8B-B14F-4D97-AF65-F5344CB8AC3E}">
        <p14:creationId xmlns:p14="http://schemas.microsoft.com/office/powerpoint/2010/main" val="1889722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08426-872D-E097-582A-6D5FB4962E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86A5B7-99AF-EB49-4BC6-C2BD6E17C97B}"/>
              </a:ext>
            </a:extLst>
          </p:cNvPr>
          <p:cNvSpPr>
            <a:spLocks noGrp="1"/>
          </p:cNvSpPr>
          <p:nvPr>
            <p:ph type="title"/>
          </p:nvPr>
        </p:nvSpPr>
        <p:spPr/>
        <p:txBody>
          <a:bodyPr/>
          <a:lstStyle/>
          <a:p>
            <a:r>
              <a:rPr lang="en-US" dirty="0">
                <a:solidFill>
                  <a:srgbClr val="0432FF"/>
                </a:solidFill>
              </a:rPr>
              <a:t>Proposals</a:t>
            </a:r>
          </a:p>
        </p:txBody>
      </p:sp>
      <p:sp>
        <p:nvSpPr>
          <p:cNvPr id="3" name="Content Placeholder 2">
            <a:extLst>
              <a:ext uri="{FF2B5EF4-FFF2-40B4-BE49-F238E27FC236}">
                <a16:creationId xmlns:a16="http://schemas.microsoft.com/office/drawing/2014/main" id="{D0F83A98-6CB2-AFF2-BC3B-EAB5A7B8973B}"/>
              </a:ext>
            </a:extLst>
          </p:cNvPr>
          <p:cNvSpPr>
            <a:spLocks noGrp="1"/>
          </p:cNvSpPr>
          <p:nvPr>
            <p:ph idx="1"/>
          </p:nvPr>
        </p:nvSpPr>
        <p:spPr/>
        <p:txBody>
          <a:bodyPr>
            <a:noAutofit/>
          </a:bodyPr>
          <a:lstStyle/>
          <a:p>
            <a:pPr algn="just"/>
            <a:r>
              <a:rPr lang="en-US" sz="2200" dirty="0"/>
              <a:t>In the the current study, there are two types of carrier wave nodes, internal and external. External carrier wave provides better performance. The control of the carrier wave node should be prioritized in the work item phase.</a:t>
            </a:r>
          </a:p>
          <a:p>
            <a:pPr marL="0" indent="0" algn="just">
              <a:buNone/>
            </a:pPr>
            <a:r>
              <a:rPr lang="en-US" sz="2200" b="1" dirty="0"/>
              <a:t>Proposal 2</a:t>
            </a:r>
            <a:r>
              <a:rPr lang="en-US" sz="2200" dirty="0"/>
              <a:t>: Prioritize the specification of the control of the carrier wave node in the work item phase.</a:t>
            </a:r>
          </a:p>
          <a:p>
            <a:pPr marL="457200" lvl="1" indent="0" algn="just">
              <a:buNone/>
            </a:pPr>
            <a:endParaRPr lang="en-US" sz="2200" dirty="0"/>
          </a:p>
          <a:p>
            <a:pPr marL="457200" lvl="1" indent="0" algn="just">
              <a:buNone/>
            </a:pPr>
            <a:endParaRPr lang="en-US" sz="2200" dirty="0"/>
          </a:p>
          <a:p>
            <a:pPr algn="just"/>
            <a:r>
              <a:rPr lang="en-US" sz="2200" dirty="0"/>
              <a:t>Ambient IoT devices operate on the power harvested RF Energy. Some measurable targets should be set regarding the energy harvesting such as BLER, latency, or power level, etc. to make sure that the device has sufficient power for the communication.</a:t>
            </a:r>
          </a:p>
          <a:p>
            <a:pPr marL="0" indent="0" algn="just">
              <a:buNone/>
            </a:pPr>
            <a:r>
              <a:rPr lang="en-US" sz="2200" b="1" dirty="0"/>
              <a:t>Proposal 3</a:t>
            </a:r>
            <a:r>
              <a:rPr lang="en-US" sz="2200" dirty="0"/>
              <a:t>: RAN4 should set some measurable design target for the device RF Energy harvesting</a:t>
            </a:r>
          </a:p>
          <a:p>
            <a:pPr marL="457200" lvl="1" indent="0" algn="just">
              <a:buNone/>
            </a:pPr>
            <a:endParaRPr lang="en-US" sz="2200" dirty="0"/>
          </a:p>
          <a:p>
            <a:pPr algn="just"/>
            <a:endParaRPr lang="en-US" sz="2200" dirty="0"/>
          </a:p>
        </p:txBody>
      </p:sp>
    </p:spTree>
    <p:extLst>
      <p:ext uri="{BB962C8B-B14F-4D97-AF65-F5344CB8AC3E}">
        <p14:creationId xmlns:p14="http://schemas.microsoft.com/office/powerpoint/2010/main" val="2031934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283D2F0-9693-3479-7E0B-5E87DF362F0D}"/>
              </a:ext>
            </a:extLst>
          </p:cNvPr>
          <p:cNvSpPr txBox="1">
            <a:spLocks/>
          </p:cNvSpPr>
          <p:nvPr/>
        </p:nvSpPr>
        <p:spPr>
          <a:xfrm>
            <a:off x="1524000" y="2235200"/>
            <a:ext cx="9144000"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a:solidFill>
                  <a:srgbClr val="0432FF"/>
                </a:solidFill>
              </a:rPr>
              <a:t>Thank You</a:t>
            </a:r>
          </a:p>
        </p:txBody>
      </p:sp>
    </p:spTree>
    <p:extLst>
      <p:ext uri="{BB962C8B-B14F-4D97-AF65-F5344CB8AC3E}">
        <p14:creationId xmlns:p14="http://schemas.microsoft.com/office/powerpoint/2010/main" val="14099867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244</TotalTime>
  <Words>267</Words>
  <Application>Microsoft Macintosh PowerPoint</Application>
  <PresentationFormat>Widescreen</PresentationFormat>
  <Paragraphs>18</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Aptos</vt:lpstr>
      <vt:lpstr>Aptos Display</vt:lpstr>
      <vt:lpstr>Arial</vt:lpstr>
      <vt:lpstr>Times New Roman</vt:lpstr>
      <vt:lpstr>Office Theme</vt:lpstr>
      <vt:lpstr>RP-243235 Views on the Study on Solutions for Ambient IoT</vt:lpstr>
      <vt:lpstr>Proposals</vt:lpstr>
      <vt:lpstr>Proposals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Rohit Singh</dc:creator>
  <cp:lastModifiedBy>Anil-IITM</cp:lastModifiedBy>
  <cp:revision>14</cp:revision>
  <dcterms:created xsi:type="dcterms:W3CDTF">2024-12-03T10:30:53Z</dcterms:created>
  <dcterms:modified xsi:type="dcterms:W3CDTF">2024-12-03T16:20:58Z</dcterms:modified>
</cp:coreProperties>
</file>