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12"/>
  </p:notesMasterIdLst>
  <p:sldIdLst>
    <p:sldId id="456" r:id="rId6"/>
    <p:sldId id="484" r:id="rId7"/>
    <p:sldId id="485" r:id="rId8"/>
    <p:sldId id="487" r:id="rId9"/>
    <p:sldId id="486" r:id="rId10"/>
    <p:sldId id="4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A73D21-A5A8-59E0-302A-05A1753FD131}" name="Alexander Rhodes" initials="AR" userId="S::Alexander.Rhodes@inmarsat.com::ad4d5f09-48b1-4af2-9bb5-c7bd2128fe4d" providerId="AD"/>
  <p188:author id="{5A74F8BC-3247-FB89-BAD4-2B323039B99A}" name="Luca Lodigiani" initials="LL" userId="S::Luca.Lodigiani@inmarsat.com::dbecbdc4-19ea-4ab2-8160-ea7bc6df93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5050"/>
    <a:srgbClr val="3EC1BE"/>
    <a:srgbClr val="008058"/>
    <a:srgbClr val="7EDDD3"/>
    <a:srgbClr val="00857E"/>
    <a:srgbClr val="E1C5DE"/>
    <a:srgbClr val="A70066"/>
    <a:srgbClr val="501A54"/>
    <a:srgbClr val="CF4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8F53AD-45DD-0B4E-9344-03958010B8ED}" v="1" dt="2024-12-03T14:55:28.758"/>
    <p1510:client id="{DE57C75D-F87D-C434-4F5F-78DEE523FA89}" v="7" dt="2024-12-03T18:20:52.1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81" autoAdjust="0"/>
    <p:restoredTop sz="94964" autoAdjust="0"/>
  </p:normalViewPr>
  <p:slideViewPr>
    <p:cSldViewPr snapToGrid="0" showGuides="1">
      <p:cViewPr varScale="1">
        <p:scale>
          <a:sx n="106" d="100"/>
          <a:sy n="106" d="100"/>
        </p:scale>
        <p:origin x="462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12/3/2024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72" y="2050223"/>
            <a:ext cx="10370909" cy="1037009"/>
          </a:xfrm>
        </p:spPr>
        <p:txBody>
          <a:bodyPr/>
          <a:lstStyle/>
          <a:p>
            <a:r>
              <a:rPr lang="en-GB" sz="3600" dirty="0"/>
              <a:t>Viasat-Inmarsat Release 20 priorities</a:t>
            </a:r>
            <a:br>
              <a:rPr lang="en-GB" sz="3600" dirty="0"/>
            </a:br>
            <a:r>
              <a:rPr lang="en-GB" sz="3600" dirty="0"/>
              <a:t>5GAdvanced Workshop</a:t>
            </a:r>
            <a:endParaRPr lang="en-US" sz="36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445" y="3139996"/>
            <a:ext cx="7907100" cy="887476"/>
          </a:xfrm>
        </p:spPr>
        <p:txBody>
          <a:bodyPr>
            <a:normAutofit lnSpcReduction="10000"/>
          </a:bodyPr>
          <a:lstStyle/>
          <a:p>
            <a:r>
              <a:rPr lang="en-US" sz="2800" dirty="0" err="1">
                <a:solidFill>
                  <a:schemeClr val="accent1"/>
                </a:solidFill>
              </a:rPr>
              <a:t>Viasat</a:t>
            </a:r>
            <a:r>
              <a:rPr lang="en-US" sz="2800" dirty="0">
                <a:solidFill>
                  <a:schemeClr val="accent1"/>
                </a:solidFill>
              </a:rPr>
              <a:t>, Inmarsat, </a:t>
            </a:r>
            <a:r>
              <a:rPr lang="en-US" sz="2800" dirty="0" err="1">
                <a:solidFill>
                  <a:schemeClr val="accent1"/>
                </a:solidFill>
              </a:rPr>
              <a:t>Ligado</a:t>
            </a:r>
            <a:r>
              <a:rPr lang="en-US" sz="2800" dirty="0">
                <a:solidFill>
                  <a:schemeClr val="accent1"/>
                </a:solidFill>
              </a:rPr>
              <a:t> Networks, Thuraya </a:t>
            </a:r>
          </a:p>
          <a:p>
            <a:r>
              <a:rPr lang="en-US" sz="2800" err="1">
                <a:solidFill>
                  <a:schemeClr val="accent1"/>
                </a:solidFill>
              </a:rPr>
              <a:t>Omnispace</a:t>
            </a:r>
            <a:r>
              <a:rPr lang="en-US" sz="2800" dirty="0">
                <a:solidFill>
                  <a:schemeClr val="accent1"/>
                </a:solidFill>
              </a:rPr>
              <a:t>, </a:t>
            </a:r>
            <a:r>
              <a:rPr lang="en-US" sz="2800" err="1">
                <a:solidFill>
                  <a:schemeClr val="accent1"/>
                </a:solidFill>
              </a:rPr>
              <a:t>Terrestar</a:t>
            </a:r>
            <a:r>
              <a:rPr lang="en-US" sz="2800" dirty="0">
                <a:solidFill>
                  <a:schemeClr val="accent1"/>
                </a:solidFill>
              </a:rPr>
              <a:t> Solutions Inc.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672" y="190417"/>
            <a:ext cx="10466671" cy="1877185"/>
          </a:xfrm>
        </p:spPr>
        <p:txBody>
          <a:bodyPr>
            <a:normAutofit/>
          </a:bodyPr>
          <a:lstStyle/>
          <a:p>
            <a:r>
              <a:rPr lang="en-GB" dirty="0"/>
              <a:t>3GPP TSG RAN #106</a:t>
            </a:r>
          </a:p>
          <a:p>
            <a:r>
              <a:rPr lang="en-GB" dirty="0"/>
              <a:t>December 9-12th, 2024, Madrid, Spain</a:t>
            </a:r>
          </a:p>
          <a:p>
            <a:r>
              <a:rPr lang="en-GB" dirty="0"/>
              <a:t>Agenda:  15.1</a:t>
            </a:r>
          </a:p>
          <a:p>
            <a:r>
              <a:rPr lang="en-GB" dirty="0"/>
              <a:t>TDOC:  RP-243188</a:t>
            </a:r>
          </a:p>
          <a:p>
            <a:r>
              <a:rPr lang="en-GB" dirty="0"/>
              <a:t>For:	discussion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0600A5-6CF2-4FA7-B82F-7CB6E0338C5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Messaging and Emergency services (NB-IoT) over GEO is already here today and operational</a:t>
            </a:r>
          </a:p>
          <a:p>
            <a:pPr lvl="1"/>
            <a:r>
              <a:rPr lang="en-US" dirty="0"/>
              <a:t>FR1 GEO satellites are already operational</a:t>
            </a:r>
          </a:p>
          <a:p>
            <a:pPr lvl="1"/>
            <a:r>
              <a:rPr lang="en-US" dirty="0"/>
              <a:t>There are lots of “holes” in terrestrial coverage, areas that have limited or no coverage from the TN networks that can be filled by NTN coverage</a:t>
            </a:r>
          </a:p>
          <a:p>
            <a:pPr lvl="1"/>
            <a:endParaRPr lang="en-US" dirty="0"/>
          </a:p>
          <a:p>
            <a:r>
              <a:rPr lang="en-US" dirty="0"/>
              <a:t>Business Need</a:t>
            </a:r>
          </a:p>
          <a:p>
            <a:pPr lvl="1"/>
            <a:r>
              <a:rPr lang="en-US" dirty="0"/>
              <a:t>The business need is for a seamless calling experience for the end user.</a:t>
            </a:r>
          </a:p>
          <a:p>
            <a:pPr lvl="2"/>
            <a:r>
              <a:rPr lang="en-US" dirty="0"/>
              <a:t>The end user needs to use his/her phone like usual</a:t>
            </a:r>
          </a:p>
          <a:p>
            <a:pPr marL="228600" lvl="1" indent="0">
              <a:buNone/>
            </a:pPr>
            <a:endParaRPr lang="en-US" dirty="0"/>
          </a:p>
          <a:p>
            <a:pPr marL="457200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39FB28C-1281-1364-6C55-63A71053ACE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319520" y="1320705"/>
            <a:ext cx="5212080" cy="272339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Areas that need to be investigated/improved</a:t>
            </a:r>
          </a:p>
          <a:p>
            <a:pPr lvl="1"/>
            <a:r>
              <a:rPr lang="en-US" dirty="0"/>
              <a:t>Low rate codecs, maybe latency adaptive codecs</a:t>
            </a:r>
          </a:p>
          <a:p>
            <a:pPr lvl="1"/>
            <a:r>
              <a:rPr lang="en-US" dirty="0"/>
              <a:t>QoS that will allow good quality voice calling</a:t>
            </a:r>
          </a:p>
          <a:p>
            <a:pPr lvl="1"/>
            <a:r>
              <a:rPr lang="en-US" dirty="0"/>
              <a:t>Service continuity between TN and NTN networks</a:t>
            </a:r>
          </a:p>
          <a:p>
            <a:pPr lvl="1"/>
            <a:r>
              <a:rPr lang="en-US" dirty="0"/>
              <a:t>Mobility between TN and NTN networks</a:t>
            </a:r>
          </a:p>
          <a:p>
            <a:pPr lvl="1"/>
            <a:r>
              <a:rPr lang="en-US" dirty="0"/>
              <a:t>Call Setup (SIP signaling improvement)</a:t>
            </a:r>
          </a:p>
          <a:p>
            <a:pPr lvl="1"/>
            <a:r>
              <a:rPr lang="en-US" dirty="0"/>
              <a:t>Paging</a:t>
            </a:r>
          </a:p>
          <a:p>
            <a:pPr marL="228600" lvl="1" indent="0">
              <a:buNone/>
            </a:pP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8ADF5E8-8366-5594-4027-7CC2BB7BDFD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319520" y="4506012"/>
            <a:ext cx="5212080" cy="166618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87E8ED-D4A9-09E9-5D32-C8901E75E18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Classification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F8A001-48B2-4691-A618-99D5270D4682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53C4E9E-06DF-8C32-6C52-DA6E344E8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IMS Voice over GEO in IoT-NTN</a:t>
            </a:r>
          </a:p>
        </p:txBody>
      </p:sp>
    </p:spTree>
    <p:extLst>
      <p:ext uri="{BB962C8B-B14F-4D97-AF65-F5344CB8AC3E}">
        <p14:creationId xmlns:p14="http://schemas.microsoft.com/office/powerpoint/2010/main" val="73177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A79159-5EB6-D515-D045-E5BB9AD0C21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GNSS receiver is sometimes the weak link in a IoT-NTN system</a:t>
            </a:r>
          </a:p>
          <a:p>
            <a:pPr lvl="1"/>
            <a:r>
              <a:rPr lang="en-US" dirty="0"/>
              <a:t>Some IoT NTN devices may not be smartphones with GNSS receivers</a:t>
            </a:r>
          </a:p>
          <a:p>
            <a:pPr lvl="1"/>
            <a:r>
              <a:rPr lang="en-US" dirty="0"/>
              <a:t>Security considerations may prevent the smartphone from using GNSS</a:t>
            </a:r>
          </a:p>
          <a:p>
            <a:pPr lvl="1"/>
            <a:r>
              <a:rPr lang="en-US" dirty="0"/>
              <a:t>GNSS signals are known to be spoofed/tricked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2FC1A-3BE1-6C13-6775-30063C3218CA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Areas that need to be investigated/improved</a:t>
            </a:r>
          </a:p>
          <a:p>
            <a:pPr lvl="1"/>
            <a:r>
              <a:rPr lang="en-US" dirty="0"/>
              <a:t>Define UE positioning method for Idle and Connected modes</a:t>
            </a:r>
          </a:p>
          <a:p>
            <a:pPr lvl="1"/>
            <a:r>
              <a:rPr lang="en-US" dirty="0"/>
              <a:t>PRACH enhancements</a:t>
            </a:r>
          </a:p>
          <a:p>
            <a:pPr lvl="1"/>
            <a:r>
              <a:rPr lang="en-US" dirty="0"/>
              <a:t>Frequency Corrections</a:t>
            </a:r>
          </a:p>
          <a:p>
            <a:pPr lvl="1"/>
            <a:r>
              <a:rPr lang="en-US" dirty="0"/>
              <a:t>Timing correction and Doppler issues </a:t>
            </a:r>
          </a:p>
          <a:p>
            <a:pPr lvl="1"/>
            <a:r>
              <a:rPr lang="en-US" dirty="0"/>
              <a:t>Enhancements to closed loop timing and frequency corrections</a:t>
            </a:r>
          </a:p>
          <a:p>
            <a:pPr lvl="1"/>
            <a:r>
              <a:rPr lang="en-US" dirty="0"/>
              <a:t>Other considerations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F3DC1-6197-6130-5152-A9683A5CDAC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22BA5-43D9-FD42-B7FC-47C29D53C76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82FC5EF-B8A3-BE3F-5AFA-78DB76A3C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Position free UE IoT-NTN and NR-NTN</a:t>
            </a:r>
          </a:p>
        </p:txBody>
      </p:sp>
    </p:spTree>
    <p:extLst>
      <p:ext uri="{BB962C8B-B14F-4D97-AF65-F5344CB8AC3E}">
        <p14:creationId xmlns:p14="http://schemas.microsoft.com/office/powerpoint/2010/main" val="251855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0D9B1F-1485-E325-0904-6A755FA4EE6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As defined in Rel 17, an MSS operator with both NB and NR service offerings</a:t>
            </a:r>
          </a:p>
          <a:p>
            <a:pPr lvl="2"/>
            <a:r>
              <a:rPr lang="en-US" dirty="0"/>
              <a:t> needs to have an </a:t>
            </a:r>
            <a:r>
              <a:rPr lang="en-US" dirty="0" err="1"/>
              <a:t>ePC</a:t>
            </a:r>
            <a:r>
              <a:rPr lang="en-US" dirty="0"/>
              <a:t> AND 5GC</a:t>
            </a:r>
          </a:p>
          <a:p>
            <a:pPr lvl="2"/>
            <a:r>
              <a:rPr lang="en-US" dirty="0"/>
              <a:t>Needs to have an </a:t>
            </a:r>
            <a:r>
              <a:rPr lang="en-US" dirty="0" err="1"/>
              <a:t>eNB</a:t>
            </a:r>
            <a:r>
              <a:rPr lang="en-US" dirty="0"/>
              <a:t> (for the NB-IoT/</a:t>
            </a:r>
            <a:r>
              <a:rPr lang="en-US" dirty="0" err="1"/>
              <a:t>eMTC</a:t>
            </a:r>
            <a:r>
              <a:rPr lang="en-US" dirty="0"/>
              <a:t>) and </a:t>
            </a:r>
            <a:r>
              <a:rPr lang="en-US" dirty="0" err="1"/>
              <a:t>gNB</a:t>
            </a:r>
            <a:r>
              <a:rPr lang="en-US" dirty="0"/>
              <a:t> (for NR)</a:t>
            </a:r>
          </a:p>
          <a:p>
            <a:pPr lvl="1"/>
            <a:r>
              <a:rPr lang="en-US" dirty="0"/>
              <a:t>This duplication is expensive, and for satellites with thousands of spotbeams very operationally inefficient</a:t>
            </a:r>
          </a:p>
          <a:p>
            <a:pPr lvl="1"/>
            <a:r>
              <a:rPr lang="en-US" dirty="0"/>
              <a:t>Limited MSS spectrum will need to be bifurcated – leading to more inefficiency</a:t>
            </a:r>
          </a:p>
          <a:p>
            <a:endParaRPr lang="en-US" dirty="0"/>
          </a:p>
          <a:p>
            <a:pPr>
              <a:buClr>
                <a:srgbClr val="666666"/>
              </a:buClr>
            </a:pPr>
            <a:r>
              <a:rPr lang="en-US" sz="1400" dirty="0"/>
              <a:t>Areas to be addressed</a:t>
            </a:r>
          </a:p>
          <a:p>
            <a:pPr lvl="1"/>
            <a:r>
              <a:rPr lang="en-US" sz="1400" dirty="0"/>
              <a:t>NB-IoT and </a:t>
            </a:r>
            <a:r>
              <a:rPr lang="en-US" sz="1400" dirty="0" err="1"/>
              <a:t>eMTC</a:t>
            </a:r>
            <a:r>
              <a:rPr lang="en-US" sz="1400" dirty="0"/>
              <a:t> shall be fully incorporated into the </a:t>
            </a:r>
            <a:r>
              <a:rPr lang="en-US" sz="1400" dirty="0" err="1"/>
              <a:t>gNB</a:t>
            </a:r>
            <a:r>
              <a:rPr lang="en-US" sz="1400" dirty="0"/>
              <a:t> and RAN such that the NB-IoT channel scan either be in band or guard band and </a:t>
            </a:r>
            <a:r>
              <a:rPr lang="en-US" sz="1400" dirty="0" err="1"/>
              <a:t>eMTC</a:t>
            </a:r>
            <a:r>
              <a:rPr lang="en-US" sz="1400" dirty="0"/>
              <a:t> channels can be incorporated in band as part of the 5G NR channel.</a:t>
            </a:r>
          </a:p>
          <a:p>
            <a:pPr lvl="1"/>
            <a:r>
              <a:rPr lang="en-US" sz="1400" dirty="0"/>
              <a:t>NB-IoT and </a:t>
            </a:r>
            <a:r>
              <a:rPr lang="en-US" sz="1400" dirty="0" err="1"/>
              <a:t>eMTC</a:t>
            </a:r>
            <a:r>
              <a:rPr lang="en-US" sz="1400" dirty="0"/>
              <a:t> shall be supported by the 5GC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2B18FF-479D-64DB-DF70-2193FDABF2E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498655-D4B3-9882-1B01-129DE41233A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B7998C-DB3E-4733-8DA4-F1D3874AE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full support for IoT services and deployment</a:t>
            </a:r>
          </a:p>
        </p:txBody>
      </p:sp>
    </p:spTree>
    <p:extLst>
      <p:ext uri="{BB962C8B-B14F-4D97-AF65-F5344CB8AC3E}">
        <p14:creationId xmlns:p14="http://schemas.microsoft.com/office/powerpoint/2010/main" val="1183598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7C8639-BF93-8966-B80E-69667F1585D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Optimal precoding matrices for NTN</a:t>
            </a:r>
          </a:p>
          <a:p>
            <a:pPr lvl="2"/>
            <a:r>
              <a:rPr lang="en-US" dirty="0"/>
              <a:t>Current MIMO codebooks in 3GPP assume rectangular arrays</a:t>
            </a:r>
          </a:p>
          <a:p>
            <a:pPr lvl="2"/>
            <a:r>
              <a:rPr lang="en-US" dirty="0"/>
              <a:t>Satellite arrays are may not be rectangular</a:t>
            </a:r>
          </a:p>
          <a:p>
            <a:pPr lvl="2"/>
            <a:r>
              <a:rPr lang="en-US" dirty="0"/>
              <a:t>Codebooks for different geometry need to be investigated</a:t>
            </a:r>
          </a:p>
          <a:p>
            <a:pPr lvl="1"/>
            <a:r>
              <a:rPr lang="en-US" dirty="0"/>
              <a:t>Some NR-NTN devices may be bigger than a smartphone (non-smartphone use case)</a:t>
            </a:r>
          </a:p>
          <a:p>
            <a:pPr lvl="2"/>
            <a:r>
              <a:rPr lang="en-US" dirty="0"/>
              <a:t>Thus allowing multiple antennas over a bigger area</a:t>
            </a:r>
          </a:p>
          <a:p>
            <a:pPr lvl="1"/>
            <a:r>
              <a:rPr lang="en-US" dirty="0"/>
              <a:t>The Land Mobile Satellite (LMS) channel needs to be investigated for multipath and potential MIMO use</a:t>
            </a:r>
          </a:p>
          <a:p>
            <a:pPr lvl="1"/>
            <a:r>
              <a:rPr lang="en-US" dirty="0"/>
              <a:t>Multi satellite systems</a:t>
            </a:r>
          </a:p>
          <a:p>
            <a:pPr lvl="1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02AEA-52FF-CBAB-0FFD-737DEE27D94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/>
              <a:t>Areas that need to be investigated/improved</a:t>
            </a:r>
          </a:p>
          <a:p>
            <a:pPr lvl="1"/>
            <a:r>
              <a:rPr lang="en-US" dirty="0"/>
              <a:t>CSI-RS based training</a:t>
            </a:r>
          </a:p>
          <a:p>
            <a:pPr lvl="1"/>
            <a:r>
              <a:rPr lang="en-US" dirty="0"/>
              <a:t>LMS channel and its use with multipath</a:t>
            </a:r>
          </a:p>
          <a:p>
            <a:pPr lvl="1"/>
            <a:r>
              <a:rPr lang="en-US" dirty="0"/>
              <a:t>Optimal precoding matrices for satellites</a:t>
            </a:r>
          </a:p>
          <a:p>
            <a:pPr lvl="1"/>
            <a:r>
              <a:rPr lang="en-US" dirty="0"/>
              <a:t>Multi satellite MIMO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5D2BA0-9EE7-708F-9DB7-CC90E8AD3A65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/>
              <a:t>Impacted areas</a:t>
            </a:r>
          </a:p>
          <a:p>
            <a:pPr lvl="1"/>
            <a:r>
              <a:rPr lang="en-US" dirty="0"/>
              <a:t>RAN 1,2, possibly other areas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644D3-6774-43CE-EC04-662B16CC14F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Classification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B65E8-40CB-01FE-3051-16141AB9A89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ADF7941-154A-31AB-BF19-DB862DF0C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MIMO for NR-NTN</a:t>
            </a:r>
          </a:p>
        </p:txBody>
      </p:sp>
    </p:spTree>
    <p:extLst>
      <p:ext uri="{BB962C8B-B14F-4D97-AF65-F5344CB8AC3E}">
        <p14:creationId xmlns:p14="http://schemas.microsoft.com/office/powerpoint/2010/main" val="382194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74D92-677B-DE45-9A88-FB3A4186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90901-FB60-7540-A90F-6B2E6DA5AFC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62776714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D9F26C7611E74B884A320485524B0A" ma:contentTypeVersion="4" ma:contentTypeDescription="Create a new document." ma:contentTypeScope="" ma:versionID="d6d95949425ba4e01e8fa61cac13751a">
  <xsd:schema xmlns:xsd="http://www.w3.org/2001/XMLSchema" xmlns:xs="http://www.w3.org/2001/XMLSchema" xmlns:p="http://schemas.microsoft.com/office/2006/metadata/properties" xmlns:ns2="01937097-ea5c-4b50-9eaf-a66f35faa9f9" targetNamespace="http://schemas.microsoft.com/office/2006/metadata/properties" ma:root="true" ma:fieldsID="7775b9345c0c5eccb7457e2f4d443d4b" ns2:_="">
    <xsd:import namespace="01937097-ea5c-4b50-9eaf-a66f35faa9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37097-ea5c-4b50-9eaf-a66f35faa9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1C244-4453-4D01-9DE9-D0B563C546C8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01937097-ea5c-4b50-9eaf-a66f35faa9f9"/>
    <ds:schemaRef ds:uri="http://schemas.microsoft.com/office/2006/documentManagement/typ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AEE306-CF5C-44A9-869A-CDC25055BD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937097-ea5c-4b50-9eaf-a66f35faa9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45172</TotalTime>
  <Words>520</Words>
  <Application>Microsoft Office PowerPoint</Application>
  <PresentationFormat>Widescreen</PresentationFormat>
  <Paragraphs>79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Viasat-Inmarsat Release 20 priorities 5GAdvanced Workshop</vt:lpstr>
      <vt:lpstr>IMS Voice over GEO in IoT-NTN</vt:lpstr>
      <vt:lpstr>Position free UE IoT-NTN and NR-NTN</vt:lpstr>
      <vt:lpstr>RAN full support for IoT services and deployment</vt:lpstr>
      <vt:lpstr>MIMO for NR-NTN</vt:lpstr>
      <vt:lpstr>Thank You!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Das, Nandan</cp:lastModifiedBy>
  <cp:revision>655</cp:revision>
  <dcterms:created xsi:type="dcterms:W3CDTF">2017-07-28T19:18:52Z</dcterms:created>
  <dcterms:modified xsi:type="dcterms:W3CDTF">2024-12-03T19:57:22Z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ontentTypeId">
    <vt:lpwstr>0x010100BFD9F26C7611E74B884A320485524B0A</vt:lpwstr>
  </property>
  <property fmtid="{D5CDD505-2E9C-101B-9397-08002B2CF9AE}" pid="5" name="ClassificationContentMarkingHeaderText">
    <vt:lpwstr>HIGHLY CONFIDENTIAL</vt:lpwstr>
  </property>
  <property fmtid="{D5CDD505-2E9C-101B-9397-08002B2CF9AE}" pid="6" name="ClassificationContentMarkingFooterLocations">
    <vt:lpwstr>Light Theme:7\Dark Theme:3</vt:lpwstr>
  </property>
  <property fmtid="{D5CDD505-2E9C-101B-9397-08002B2CF9AE}" pid="7" name="ClassificationContentMarkingFooterText">
    <vt:lpwstr>PUBLIC</vt:lpwstr>
  </property>
</Properties>
</file>