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10"/>
  </p:notesMasterIdLst>
  <p:sldIdLst>
    <p:sldId id="434" r:id="rId6"/>
    <p:sldId id="1118" r:id="rId7"/>
    <p:sldId id="1119" r:id="rId8"/>
    <p:sldId id="1120" r:id="rId9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FF0066"/>
    <a:srgbClr val="1E9657"/>
    <a:srgbClr val="92D050"/>
    <a:srgbClr val="C5C5C5"/>
    <a:srgbClr val="C800BE"/>
    <a:srgbClr val="FA7100"/>
    <a:srgbClr val="FFA7A7"/>
    <a:srgbClr val="53FFA1"/>
    <a:srgbClr val="FF5B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 varScale="1">
        <p:scale>
          <a:sx n="69" d="100"/>
          <a:sy n="69" d="100"/>
        </p:scale>
        <p:origin x="6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D15A0CA-7FA7-0BB3-8EF1-19FBCAC4BC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8165" b="6930"/>
          <a:stretch/>
        </p:blipFill>
        <p:spPr>
          <a:xfrm>
            <a:off x="0" y="0"/>
            <a:ext cx="2100649" cy="165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‹Nr.›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‹Nr.›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gmn.org/highlight/radio-performance-assessment-framework.html" TargetMode="Externa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519" y="3063322"/>
            <a:ext cx="10363201" cy="1470025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 Operator’s view on 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Radio Performance Assessment 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for IMT-2030 / “6G”</a:t>
            </a: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80473" y="631780"/>
            <a:ext cx="6264916" cy="797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#106	                            </a:t>
            </a:r>
            <a:r>
              <a:rPr lang="en-US" sz="2000" b="1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RP-243142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Dec. 9-12, 2024; Madrid, Spain</a:t>
            </a:r>
            <a:endParaRPr lang="en-US" sz="2000" b="1" dirty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8E8BF13-A47C-8D7E-8AD5-061C99DF8716}"/>
              </a:ext>
            </a:extLst>
          </p:cNvPr>
          <p:cNvSpPr txBox="1"/>
          <p:nvPr/>
        </p:nvSpPr>
        <p:spPr>
          <a:xfrm>
            <a:off x="2679498" y="5066913"/>
            <a:ext cx="901558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tx1"/>
                </a:solidFill>
              </a:rPr>
              <a:t>Deutsche Telekom, </a:t>
            </a:r>
            <a:r>
              <a:rPr lang="en-US" sz="2400" dirty="0"/>
              <a:t>Vodafone, BT, Orange, Spark NZ, </a:t>
            </a:r>
            <a:r>
              <a:rPr lang="en-US" sz="2400" dirty="0" err="1"/>
              <a:t>Odido</a:t>
            </a:r>
            <a:r>
              <a:rPr lang="en-US" sz="2400" dirty="0"/>
              <a:t>, KPN, Rakuten, Boost Mobile Network, Telefonica, Telia Company, Telenor</a:t>
            </a: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3" y="211974"/>
            <a:ext cx="8005233" cy="893619"/>
          </a:xfrm>
        </p:spPr>
        <p:txBody>
          <a:bodyPr/>
          <a:lstStyle/>
          <a:p>
            <a:pPr algn="l"/>
            <a:r>
              <a:rPr lang="en-US" dirty="0"/>
              <a:t>New mindset for 6G outlined by NGMN</a:t>
            </a: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1296784"/>
            <a:ext cx="11184467" cy="5270271"/>
          </a:xfrm>
        </p:spPr>
        <p:txBody>
          <a:bodyPr/>
          <a:lstStyle/>
          <a:p>
            <a:r>
              <a:rPr lang="en-US" sz="2000" dirty="0">
                <a:hlinkClick r:id="rId2"/>
              </a:rPr>
              <a:t>NGMN has recently published </a:t>
            </a:r>
            <a:r>
              <a:rPr lang="en-US" sz="2000" dirty="0"/>
              <a:t>a new approach for a “Radio Performance Assessment Framework (“RPAF”) as baseline for starting IMT-2030 / 6G discussions, requirement settings and evaluation.</a:t>
            </a:r>
          </a:p>
          <a:p>
            <a:r>
              <a:rPr lang="en-US" sz="2000" dirty="0"/>
              <a:t>The information about the NGMN RPAF which has been defined by taking leading MNOs positions </a:t>
            </a:r>
            <a:br>
              <a:rPr lang="en-US" sz="2000" dirty="0"/>
            </a:br>
            <a:r>
              <a:rPr lang="en-US" sz="2000" dirty="0"/>
              <a:t>into consideration has been communicated in a LS to 3GPP RAN#106 in [RP-243205].</a:t>
            </a:r>
            <a:br>
              <a:rPr lang="en-US" sz="2000" dirty="0">
                <a:highlight>
                  <a:srgbClr val="00FFFF"/>
                </a:highlight>
              </a:rPr>
            </a:br>
            <a:endParaRPr lang="en-US" sz="2000" dirty="0"/>
          </a:p>
          <a:p>
            <a:r>
              <a:rPr lang="en-US" sz="2000" dirty="0"/>
              <a:t>In summary it concludes on 4 key messages to the regulation, SDOs and industry in total:</a:t>
            </a:r>
          </a:p>
          <a:p>
            <a:pPr lvl="1"/>
            <a:r>
              <a:rPr lang="en-US" sz="1600" dirty="0"/>
              <a:t>A focus on delivering customer value, with crucial metrics such as user experienced data rates, spectrum efficiency, </a:t>
            </a:r>
            <a:br>
              <a:rPr lang="en-US" sz="1600" dirty="0"/>
            </a:br>
            <a:r>
              <a:rPr lang="en-US" sz="1600" dirty="0">
                <a:solidFill>
                  <a:srgbClr val="000000"/>
                </a:solidFill>
              </a:rPr>
              <a:t>OTA radio transmitter performance/receiver </a:t>
            </a:r>
            <a:r>
              <a:rPr lang="en-US" sz="1600" dirty="0"/>
              <a:t>sensitivity, and energy efficiency that support the broader industry objectives of environmental sustainability, cost reduction and network simplification. </a:t>
            </a:r>
            <a:r>
              <a:rPr lang="en-US" altLang="de-DE" sz="1600" dirty="0"/>
              <a:t>The values of these metrics should be pragmatic and realizable.</a:t>
            </a:r>
            <a:endParaRPr lang="en-US" sz="1600" dirty="0"/>
          </a:p>
          <a:p>
            <a:pPr lvl="1"/>
            <a:r>
              <a:rPr lang="en-US" sz="1600" dirty="0"/>
              <a:t>The focus for IMT-2030 should be aligned to the key attributes such as customer experienced data rates, energy </a:t>
            </a:r>
            <a:br>
              <a:rPr lang="en-US" sz="1600" dirty="0"/>
            </a:br>
            <a:r>
              <a:rPr lang="en-US" sz="1600" dirty="0"/>
              <a:t>and spectrum efficiency, benchmarked to the state-of-the-art 5G-Advanced capabilities.</a:t>
            </a:r>
          </a:p>
          <a:p>
            <a:pPr lvl="1"/>
            <a:r>
              <a:rPr lang="en-US" sz="1600" dirty="0"/>
              <a:t>Assessments of a new 6G RAT should be compared against Release 18 </a:t>
            </a:r>
            <a:r>
              <a:rPr lang="en-US" sz="1600" dirty="0">
                <a:solidFill>
                  <a:srgbClr val="000000"/>
                </a:solidFill>
              </a:rPr>
              <a:t>and appropriate performance improvement </a:t>
            </a:r>
            <a:br>
              <a:rPr lang="en-US" sz="1600" dirty="0">
                <a:solidFill>
                  <a:srgbClr val="000000"/>
                </a:solidFill>
              </a:rPr>
            </a:br>
            <a:r>
              <a:rPr lang="en-US" sz="1600" dirty="0">
                <a:solidFill>
                  <a:srgbClr val="000000"/>
                </a:solidFill>
              </a:rPr>
              <a:t>from features in subsequent releases (Rel-19 to Rel-21)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</a:rPr>
              <a:t>The extra complexity of deploying a new 6G RAT on top of 5G Stand-Alone (5G SA) must be matched with significant </a:t>
            </a:r>
            <a:r>
              <a:rPr lang="en-US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realizable </a:t>
            </a:r>
            <a:r>
              <a:rPr lang="en-US" sz="1600" dirty="0">
                <a:solidFill>
                  <a:srgbClr val="000000"/>
                </a:solidFill>
              </a:rPr>
              <a:t>performance improvement</a:t>
            </a: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1600" dirty="0">
                <a:solidFill>
                  <a:srgbClr val="000000"/>
                </a:solidFill>
              </a:rPr>
              <a:t>with new innovations focusing on minimizing operational and technical complexity, while supporting seamless inter-operability between the new 6G RAT and existing 5G SA.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0D27B77-D162-C968-1DBD-E1A084078F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4" y="1571105"/>
            <a:ext cx="6150260" cy="4720364"/>
          </a:xfrm>
        </p:spPr>
        <p:txBody>
          <a:bodyPr/>
          <a:lstStyle/>
          <a:p>
            <a:r>
              <a:rPr lang="en-US" sz="2400" dirty="0"/>
              <a:t>The cosigning operators firmly support the NGMN RPAF and therefore request that:</a:t>
            </a:r>
          </a:p>
          <a:p>
            <a:endParaRPr lang="en-US" sz="2400" dirty="0"/>
          </a:p>
          <a:p>
            <a:pPr lvl="1"/>
            <a:r>
              <a:rPr lang="en-US" sz="2200" dirty="0"/>
              <a:t>3GPP take the content of the NGMN RPAF paper as baseline for defining 6G related requirements, </a:t>
            </a:r>
          </a:p>
          <a:p>
            <a:pPr lvl="1"/>
            <a:r>
              <a:rPr lang="en-US" sz="2200" dirty="0"/>
              <a:t>3GPP assess associated KPIs for defined 6G requirements as part of the internal 3GPP work (in an initial step towards SA1) and </a:t>
            </a:r>
          </a:p>
          <a:p>
            <a:pPr lvl="1"/>
            <a:r>
              <a:rPr lang="en-US" sz="2200" dirty="0"/>
              <a:t>3GPP convey industry positions on IMT-2030 proactively and consistently in communication with ITU-R for IMT-2030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C95F237-A8E5-0F3B-41CC-3545BF9D3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3" y="211974"/>
            <a:ext cx="8005233" cy="893619"/>
          </a:xfrm>
        </p:spPr>
        <p:txBody>
          <a:bodyPr/>
          <a:lstStyle/>
          <a:p>
            <a:pPr algn="l"/>
            <a:r>
              <a:rPr lang="en-US" dirty="0"/>
              <a:t>Key message from MNOs to 3GPP</a:t>
            </a:r>
            <a:endParaRPr lang="en-US" i="1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3AA35F0A-6E91-C463-4741-9DDCDF8DD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9664" y="432354"/>
            <a:ext cx="4275645" cy="5993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869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CB721C78-B4CF-06BD-9D81-FF9D191B85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4182" y="2975956"/>
            <a:ext cx="7467988" cy="3308429"/>
          </a:xfrm>
        </p:spPr>
        <p:txBody>
          <a:bodyPr/>
          <a:lstStyle/>
          <a:p>
            <a:pPr marL="0" indent="0">
              <a:buNone/>
            </a:pPr>
            <a:r>
              <a:rPr lang="en-US" sz="6000" dirty="0"/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415043785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Props1.xml><?xml version="1.0" encoding="utf-8"?>
<ds:datastoreItem xmlns:ds="http://schemas.openxmlformats.org/officeDocument/2006/customXml" ds:itemID="{55043C18-C36A-4136-B7EE-2596B06AF03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0BAACF-33C2-4302-B9A5-B6F4298B40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6E612DE-5231-4ADF-B41B-8B7EBF654126}">
  <ds:schemaRefs>
    <ds:schemaRef ds:uri="http://purl.org/dc/elements/1.1/"/>
    <ds:schemaRef ds:uri="http://schemas.microsoft.com/office/2006/metadata/properties"/>
    <ds:schemaRef ds:uri="bb9c9243-6514-496e-9bea-3e67ed9ba0e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bf2a938-977f-4d5f-8f64-920cbfce838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</Words>
  <Application>Microsoft Office PowerPoint</Application>
  <PresentationFormat>Breitbild</PresentationFormat>
  <Paragraphs>19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4</vt:i4>
      </vt:variant>
    </vt:vector>
  </HeadingPairs>
  <TitlesOfParts>
    <vt:vector size="1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 Operator’s view on  Radio Performance Assessment  for IMT-2030 / “6G”</vt:lpstr>
      <vt:lpstr>New mindset for 6G outlined by NGMN</vt:lpstr>
      <vt:lpstr>Key message from MNOs to 3GPP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Klatt, Axel</cp:lastModifiedBy>
  <cp:revision>986</cp:revision>
  <cp:lastPrinted>2023-08-02T08:25:48Z</cp:lastPrinted>
  <dcterms:created xsi:type="dcterms:W3CDTF">2018-05-24T11:49:12Z</dcterms:created>
  <dcterms:modified xsi:type="dcterms:W3CDTF">2024-12-03T15:08:50Z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0x01010076DF1AD114663945A6BE9B51BE484023</vt:lpwstr>
  </property>
  <property fmtid="{D5CDD505-2E9C-101B-9397-08002B2CF9AE}" pid="9" name="MSIP_Label_4d2f777e-4347-4fc6-823a-b44ab313546a_Enabled">
    <vt:lpwstr>true</vt:lpwstr>
  </property>
  <property fmtid="{D5CDD505-2E9C-101B-9397-08002B2CF9AE}" pid="10" name="MSIP_Label_4d2f777e-4347-4fc6-823a-b44ab313546a_SetDate">
    <vt:lpwstr>2024-06-18T06:53:02Z</vt:lpwstr>
  </property>
  <property fmtid="{D5CDD505-2E9C-101B-9397-08002B2CF9AE}" pid="11" name="MSIP_Label_4d2f777e-4347-4fc6-823a-b44ab313546a_Method">
    <vt:lpwstr>Standard</vt:lpwstr>
  </property>
  <property fmtid="{D5CDD505-2E9C-101B-9397-08002B2CF9AE}" pid="12" name="MSIP_Label_4d2f777e-4347-4fc6-823a-b44ab313546a_Name">
    <vt:lpwstr>Non-Public</vt:lpwstr>
  </property>
  <property fmtid="{D5CDD505-2E9C-101B-9397-08002B2CF9AE}" pid="13" name="MSIP_Label_4d2f777e-4347-4fc6-823a-b44ab313546a_SiteId">
    <vt:lpwstr>e351b779-f6d5-4e50-8568-80e922d180ae</vt:lpwstr>
  </property>
  <property fmtid="{D5CDD505-2E9C-101B-9397-08002B2CF9AE}" pid="14" name="MSIP_Label_4d2f777e-4347-4fc6-823a-b44ab313546a_ActionId">
    <vt:lpwstr>3b0987ff-2b1d-4db6-aa2c-ac1389b96613</vt:lpwstr>
  </property>
  <property fmtid="{D5CDD505-2E9C-101B-9397-08002B2CF9AE}" pid="15" name="MSIP_Label_4d2f777e-4347-4fc6-823a-b44ab313546a_ContentBits">
    <vt:lpwstr>0</vt:lpwstr>
  </property>
</Properties>
</file>