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74" r:id="rId6"/>
    <p:sldId id="275" r:id="rId7"/>
    <p:sldId id="276" r:id="rId8"/>
    <p:sldId id="278" r:id="rId9"/>
    <p:sldId id="261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  <p:italic r:id="rId15"/>
      <p:boldItalic r:id="rId16"/>
    </p:embeddedFont>
    <p:embeddedFont>
      <p:font typeface="Ericsson Hilda Light" panose="00000400000000000000" pitchFamily="2" charset="0"/>
      <p:regular r:id="rId17"/>
      <p:italic r:id="rId18"/>
    </p:embeddedFont>
    <p:embeddedFont>
      <p:font typeface="Ericsson Technical Icons" panose="020B060402020202020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ES" userId="Ericsson" providerId="None"/>
  <p188:author id="{585F7642-4DC6-0C83-586F-622200F0AD7E}" name="Nianshan" initials="ES" userId="Nianshan" providerId="None"/>
  <p188:author id="{9966A2A6-5881-1C10-022B-CF23072EA62D}" name="Pontus Wallentin" initials="PW" userId="Pontus Wallentin" providerId="None"/>
  <p188:author id="{A9E24EBB-27D7-5CB6-09E3-158FA80C8C53}" name="Alexander Vesely" initials="AV" userId="S::alexander.vesely@ericsson.com::38cd57a1-971d-43de-858b-ef87fd02f7fa" providerId="AD"/>
  <p188:author id="{0894B9BD-3CC0-D996-6056-638822186F80}" name="Markus Drevö" initials="MD" userId="S::markus.drevo@ericsson.com::5ab3e4d7-a7c7-4db6-a855-d6dd34d7fb5b" providerId="AD"/>
  <p188:author id="{65AE40CF-FFB2-B177-5378-31476C2731DC}" name="Stefan Wager" initials="SW" userId="S::stefan.wager@ericsson.com::010ce19d-2fb4-4197-8414-edd2c8df1212" providerId="AD"/>
  <p188:author id="{0A9094D7-FD4A-8623-B5B8-3B654255A953}" name="Daniel Chen Larsson" initials="DCL" userId="Daniel Chen Larss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s Höglund" initials="AH" lastIdx="8" clrIdx="0">
    <p:extLst>
      <p:ext uri="{19B8F6BF-5375-455C-9EA6-DF929625EA0E}">
        <p15:presenceInfo xmlns:p15="http://schemas.microsoft.com/office/powerpoint/2012/main" userId="S::andreas.hoglund@ericsson.com::d99e0641-3871-4731-9b6d-658b834f8d9b" providerId="AD"/>
      </p:ext>
    </p:extLst>
  </p:cmAuthor>
  <p:cmAuthor id="2" name="Pontus" initials="PW" lastIdx="24" clrIdx="1">
    <p:extLst>
      <p:ext uri="{19B8F6BF-5375-455C-9EA6-DF929625EA0E}">
        <p15:presenceInfo xmlns:p15="http://schemas.microsoft.com/office/powerpoint/2012/main" userId="Pontus" providerId="None"/>
      </p:ext>
    </p:extLst>
  </p:cmAuthor>
  <p:cmAuthor id="3" name="Mattias" initials="M" lastIdx="7" clrIdx="2">
    <p:extLst>
      <p:ext uri="{19B8F6BF-5375-455C-9EA6-DF929625EA0E}">
        <p15:presenceInfo xmlns:p15="http://schemas.microsoft.com/office/powerpoint/2012/main" userId="Mattias" providerId="None"/>
      </p:ext>
    </p:extLst>
  </p:cmAuthor>
  <p:cmAuthor id="4" name="Icaro" initials="E" lastIdx="7" clrIdx="3">
    <p:extLst>
      <p:ext uri="{19B8F6BF-5375-455C-9EA6-DF929625EA0E}">
        <p15:presenceInfo xmlns:p15="http://schemas.microsoft.com/office/powerpoint/2012/main" userId="Icaro" providerId="None"/>
      </p:ext>
    </p:extLst>
  </p:cmAuthor>
  <p:cmAuthor id="5" name="UAI approach" initials="U" lastIdx="6" clrIdx="4">
    <p:extLst>
      <p:ext uri="{19B8F6BF-5375-455C-9EA6-DF929625EA0E}">
        <p15:presenceInfo xmlns:p15="http://schemas.microsoft.com/office/powerpoint/2012/main" userId="UAI approac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3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6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48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76283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C7EF4C1-A1F7-096E-478E-0DF1C3EF5728}"/>
              </a:ext>
            </a:extLst>
          </p:cNvPr>
          <p:cNvSpPr txBox="1"/>
          <p:nvPr userDrawn="1"/>
        </p:nvSpPr>
        <p:spPr>
          <a:xfrm>
            <a:off x="501465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50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186" y="1200330"/>
            <a:ext cx="8710507" cy="2396310"/>
          </a:xfrm>
        </p:spPr>
        <p:txBody>
          <a:bodyPr/>
          <a:lstStyle/>
          <a:p>
            <a:r>
              <a:rPr lang="en-US" dirty="0"/>
              <a:t>Rel-20:</a:t>
            </a:r>
            <a:br>
              <a:rPr lang="en-US" dirty="0"/>
            </a:br>
            <a:r>
              <a:rPr lang="en-US" dirty="0"/>
              <a:t>RRC_INACTIVE</a:t>
            </a:r>
            <a:br>
              <a:rPr lang="en-US" dirty="0"/>
            </a:br>
            <a:r>
              <a:rPr lang="en-US" dirty="0"/>
              <a:t>enhancements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0177" y="4205513"/>
            <a:ext cx="6791646" cy="881392"/>
          </a:xfrm>
        </p:spPr>
        <p:txBody>
          <a:bodyPr/>
          <a:lstStyle/>
          <a:p>
            <a:pPr algn="l"/>
            <a:r>
              <a:rPr lang="sv-SE" dirty="0"/>
              <a:t>Source: Ericsson, </a:t>
            </a:r>
            <a:r>
              <a:rPr lang="fr-FR" dirty="0"/>
              <a:t>China </a:t>
            </a:r>
            <a:r>
              <a:rPr lang="fr-FR" dirty="0" err="1"/>
              <a:t>Unicom</a:t>
            </a:r>
            <a:r>
              <a:rPr lang="fr-FR" dirty="0"/>
              <a:t> , THALES, Orange, T-Mobile , CHTTL, BT, </a:t>
            </a:r>
            <a:r>
              <a:rPr lang="fr-FR" dirty="0" err="1"/>
              <a:t>Telia</a:t>
            </a:r>
            <a:r>
              <a:rPr lang="fr-FR" dirty="0"/>
              <a:t> </a:t>
            </a:r>
            <a:r>
              <a:rPr lang="fr-FR" dirty="0" err="1"/>
              <a:t>Company</a:t>
            </a:r>
            <a:r>
              <a:rPr lang="fr-FR" dirty="0"/>
              <a:t>, Lenovo</a:t>
            </a:r>
            <a:endParaRPr lang="sv-SE" dirty="0">
              <a:highlight>
                <a:srgbClr val="FFFF00"/>
              </a:highlight>
            </a:endParaRP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3GPP TSG RAN#106</a:t>
            </a:r>
            <a:endParaRPr dirty="0"/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Madrid, Spain</a:t>
            </a:r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December 9-12, 2024</a:t>
            </a:r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Item: 15.2</a:t>
            </a: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016128" y="183461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sv-SE" b="1" dirty="0"/>
              <a:t>RP-243135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F67D-C094-37BF-F66E-C05D064F5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2C5F2-EDD0-9437-6D2D-8844A53A3C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947255"/>
            <a:ext cx="11233150" cy="3931031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RRC_INACTIVE state is more efficient compared to RRC_IDLE state. </a:t>
            </a:r>
          </a:p>
          <a:p>
            <a:pPr lvl="1"/>
            <a:r>
              <a:rPr lang="en-US"/>
              <a:t>The time to enter RRC_CONNECTED from RRC_INACTIVE is significantly faster and results in less </a:t>
            </a:r>
            <a:r>
              <a:rPr lang="en-US" err="1"/>
              <a:t>signalling</a:t>
            </a:r>
            <a:r>
              <a:rPr lang="en-US"/>
              <a:t> than from RRC_IDLE.</a:t>
            </a:r>
          </a:p>
          <a:p>
            <a:endParaRPr lang="en-US"/>
          </a:p>
          <a:p>
            <a:r>
              <a:rPr lang="en-US"/>
              <a:t>A large RAN Notification Area (RNA) provides benefits, e.g. less </a:t>
            </a:r>
            <a:r>
              <a:rPr lang="en-US" err="1"/>
              <a:t>signalling</a:t>
            </a:r>
            <a:r>
              <a:rPr lang="en-US"/>
              <a:t> load from RNA updates and less UE power consumption, but this requires the network to ensure </a:t>
            </a:r>
            <a:r>
              <a:rPr lang="en-US" err="1"/>
              <a:t>Xn</a:t>
            </a:r>
            <a:r>
              <a:rPr lang="en-US"/>
              <a:t> connectivity between involved </a:t>
            </a:r>
            <a:r>
              <a:rPr lang="en-US" err="1"/>
              <a:t>gNBs</a:t>
            </a:r>
            <a:r>
              <a:rPr lang="en-US"/>
              <a:t>, see 3GPP TS 38.300</a:t>
            </a:r>
          </a:p>
          <a:p>
            <a:endParaRPr lang="en-US"/>
          </a:p>
          <a:p>
            <a:r>
              <a:rPr lang="en-US" sz="2000"/>
              <a:t>However, </a:t>
            </a:r>
            <a:r>
              <a:rPr lang="en-US" sz="2000" err="1"/>
              <a:t>Xn</a:t>
            </a:r>
            <a:r>
              <a:rPr lang="en-US" sz="2000"/>
              <a:t> connectivity between any pair of </a:t>
            </a:r>
            <a:r>
              <a:rPr lang="en-US" sz="2000" err="1"/>
              <a:t>gNBs</a:t>
            </a:r>
            <a:r>
              <a:rPr lang="en-US" sz="2000"/>
              <a:t> cannot be assumed at all times, for example:</a:t>
            </a:r>
          </a:p>
          <a:p>
            <a:pPr lvl="1"/>
            <a:r>
              <a:rPr lang="en-US" sz="2000" err="1"/>
              <a:t>Xn</a:t>
            </a:r>
            <a:r>
              <a:rPr lang="en-US" sz="2000"/>
              <a:t> connection is not setup between the </a:t>
            </a:r>
            <a:r>
              <a:rPr lang="en-US" sz="2000" err="1"/>
              <a:t>gNBs</a:t>
            </a:r>
            <a:endParaRPr lang="en-US" sz="2000"/>
          </a:p>
          <a:p>
            <a:pPr lvl="1"/>
            <a:r>
              <a:rPr lang="en-US" sz="2000"/>
              <a:t>Network policies may prevent </a:t>
            </a:r>
            <a:r>
              <a:rPr lang="en-US" sz="2000" err="1"/>
              <a:t>Xn</a:t>
            </a:r>
            <a:r>
              <a:rPr lang="en-US" sz="2000"/>
              <a:t> links between certain nodes / areas </a:t>
            </a:r>
            <a:endParaRPr lang="en-US" sz="2000">
              <a:highlight>
                <a:srgbClr val="FFFF00"/>
              </a:highlight>
            </a:endParaRPr>
          </a:p>
          <a:p>
            <a:pPr lvl="1"/>
            <a:r>
              <a:rPr lang="en-US" sz="2000"/>
              <a:t>After an intermittent planned or unplanned downtime of a </a:t>
            </a:r>
            <a:r>
              <a:rPr lang="en-US" sz="2000" err="1"/>
              <a:t>gNB</a:t>
            </a:r>
            <a:r>
              <a:rPr lang="en-US" sz="2000"/>
              <a:t> or an </a:t>
            </a:r>
            <a:r>
              <a:rPr lang="en-US" sz="2000" err="1"/>
              <a:t>Xn</a:t>
            </a:r>
            <a:r>
              <a:rPr lang="en-US" sz="2000"/>
              <a:t> link, it takes some time until the </a:t>
            </a:r>
            <a:r>
              <a:rPr lang="en-US" sz="2000" err="1"/>
              <a:t>Xn</a:t>
            </a:r>
            <a:r>
              <a:rPr lang="en-US" sz="2000"/>
              <a:t> connectivity is back</a:t>
            </a:r>
          </a:p>
          <a:p>
            <a:pPr lvl="1"/>
            <a:r>
              <a:rPr lang="en-US" sz="2000"/>
              <a:t>Other reasons</a:t>
            </a:r>
          </a:p>
          <a:p>
            <a:pPr lvl="1"/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3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7A605-7EBD-23FE-11E5-B28894033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Detailed problem #1</a:t>
            </a:r>
            <a:br>
              <a:rPr lang="en-US"/>
            </a:br>
            <a:r>
              <a:rPr lang="en-US"/>
              <a:t>RAN paging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73753-2546-7F0F-F472-DD6F8A09F5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962443"/>
            <a:ext cx="5411107" cy="4479921"/>
          </a:xfrm>
        </p:spPr>
        <p:txBody>
          <a:bodyPr>
            <a:normAutofit/>
          </a:bodyPr>
          <a:lstStyle/>
          <a:p>
            <a:r>
              <a:rPr lang="en-US"/>
              <a:t>In case of Mobile Terminated (MT) data or signalling for the UE, RAN paging triggered by the old gNB may not reach a UE in RRC_INACTIVE in case the UE has moved to a new gNB (while still in the same RNA) and there is no Xn connectivity between old gNB and new gNB</a:t>
            </a:r>
            <a:endParaRPr lang="en-US" strike="sngStrike"/>
          </a:p>
          <a:p>
            <a:pPr lvl="1"/>
            <a:r>
              <a:rPr lang="en-US"/>
              <a:t>Upon no paging response, in case the RAN paging was triggered by DL user data, there is no requirement on the old </a:t>
            </a:r>
            <a:r>
              <a:rPr lang="en-US" err="1"/>
              <a:t>gNB</a:t>
            </a:r>
            <a:r>
              <a:rPr lang="en-US"/>
              <a:t> to release the N2 connection with AMF for this UE.</a:t>
            </a:r>
          </a:p>
          <a:p>
            <a:pPr lvl="1"/>
            <a:r>
              <a:rPr lang="en-US"/>
              <a:t>This results in hanging applications and MT calls will not reach the UE.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BAA52A-5617-5A20-F465-A06FC24EC93D}"/>
              </a:ext>
            </a:extLst>
          </p:cNvPr>
          <p:cNvSpPr/>
          <p:nvPr/>
        </p:nvSpPr>
        <p:spPr bwMode="auto">
          <a:xfrm>
            <a:off x="6242721" y="1835896"/>
            <a:ext cx="5472113" cy="439318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7" name="Picture Placeholder 63">
            <a:extLst>
              <a:ext uri="{FF2B5EF4-FFF2-40B4-BE49-F238E27FC236}">
                <a16:creationId xmlns:a16="http://schemas.microsoft.com/office/drawing/2014/main" id="{E6F7B286-607A-8976-FFF4-7EBF956B7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162239" y="4135613"/>
            <a:ext cx="342900" cy="342900"/>
          </a:xfrm>
          <a:prstGeom prst="rect">
            <a:avLst/>
          </a:prstGeom>
        </p:spPr>
      </p:pic>
      <p:sp>
        <p:nvSpPr>
          <p:cNvPr id="50" name="Line 66">
            <a:extLst>
              <a:ext uri="{FF2B5EF4-FFF2-40B4-BE49-F238E27FC236}">
                <a16:creationId xmlns:a16="http://schemas.microsoft.com/office/drawing/2014/main" id="{69A94D30-BD8F-A273-22C1-8E24878DE8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7678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Line 67">
            <a:extLst>
              <a:ext uri="{FF2B5EF4-FFF2-40B4-BE49-F238E27FC236}">
                <a16:creationId xmlns:a16="http://schemas.microsoft.com/office/drawing/2014/main" id="{02DAA609-F135-10F5-01CD-C6504AACF55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21151" y="4278365"/>
            <a:ext cx="244365" cy="1250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Line 68">
            <a:extLst>
              <a:ext uri="{FF2B5EF4-FFF2-40B4-BE49-F238E27FC236}">
                <a16:creationId xmlns:a16="http://schemas.microsoft.com/office/drawing/2014/main" id="{8D725381-605E-51C7-2360-F3E4533418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17678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Line 72">
            <a:extLst>
              <a:ext uri="{FF2B5EF4-FFF2-40B4-BE49-F238E27FC236}">
                <a16:creationId xmlns:a16="http://schemas.microsoft.com/office/drawing/2014/main" id="{7B6774F2-1BEF-AA24-16F8-5D291BC8D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99326" y="408137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Line 73">
            <a:extLst>
              <a:ext uri="{FF2B5EF4-FFF2-40B4-BE49-F238E27FC236}">
                <a16:creationId xmlns:a16="http://schemas.microsoft.com/office/drawing/2014/main" id="{4618C7D9-92FA-B499-F5D5-93076C61E8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952565" y="388438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Line 74">
            <a:extLst>
              <a:ext uri="{FF2B5EF4-FFF2-40B4-BE49-F238E27FC236}">
                <a16:creationId xmlns:a16="http://schemas.microsoft.com/office/drawing/2014/main" id="{0D667219-1577-C99B-7553-ABB75D09AD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0596" y="4081377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Line 75">
            <a:extLst>
              <a:ext uri="{FF2B5EF4-FFF2-40B4-BE49-F238E27FC236}">
                <a16:creationId xmlns:a16="http://schemas.microsoft.com/office/drawing/2014/main" id="{DBA5A93D-9C6C-6F16-9D4C-88147638E5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54961" y="368740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Line 76">
            <a:extLst>
              <a:ext uri="{FF2B5EF4-FFF2-40B4-BE49-F238E27FC236}">
                <a16:creationId xmlns:a16="http://schemas.microsoft.com/office/drawing/2014/main" id="{FC28BF35-9766-FBA5-E572-BFD4345B0FB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3691" y="368740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Line 77">
            <a:extLst>
              <a:ext uri="{FF2B5EF4-FFF2-40B4-BE49-F238E27FC236}">
                <a16:creationId xmlns:a16="http://schemas.microsoft.com/office/drawing/2014/main" id="{45A79647-0AE4-E5D7-6DBC-4F97794D025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422349" y="368740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Line 78">
            <a:extLst>
              <a:ext uri="{FF2B5EF4-FFF2-40B4-BE49-F238E27FC236}">
                <a16:creationId xmlns:a16="http://schemas.microsoft.com/office/drawing/2014/main" id="{13E8EA8D-85FA-E9FC-1D50-8E256DE338A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709398" y="4278365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Line 79">
            <a:extLst>
              <a:ext uri="{FF2B5EF4-FFF2-40B4-BE49-F238E27FC236}">
                <a16:creationId xmlns:a16="http://schemas.microsoft.com/office/drawing/2014/main" id="{D2F402F0-6BF2-0EE0-6150-79525297D82B}"/>
              </a:ext>
            </a:extLst>
          </p:cNvPr>
          <p:cNvSpPr>
            <a:spLocks noChangeShapeType="1"/>
          </p:cNvSpPr>
          <p:nvPr/>
        </p:nvSpPr>
        <p:spPr bwMode="auto">
          <a:xfrm>
            <a:off x="9953764" y="4475353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Line 80">
            <a:extLst>
              <a:ext uri="{FF2B5EF4-FFF2-40B4-BE49-F238E27FC236}">
                <a16:creationId xmlns:a16="http://schemas.microsoft.com/office/drawing/2014/main" id="{0BBF196F-8661-B366-F012-A07B715CB4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31223" y="4278365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Line 81">
            <a:extLst>
              <a:ext uri="{FF2B5EF4-FFF2-40B4-BE49-F238E27FC236}">
                <a16:creationId xmlns:a16="http://schemas.microsoft.com/office/drawing/2014/main" id="{5CBB2705-F7BC-A82A-9D1B-421F886D811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8637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Line 82">
            <a:extLst>
              <a:ext uri="{FF2B5EF4-FFF2-40B4-BE49-F238E27FC236}">
                <a16:creationId xmlns:a16="http://schemas.microsoft.com/office/drawing/2014/main" id="{19CFFFB3-BBF9-D637-0DEB-E304C7CFED5A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0741" y="4278365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Line 83">
            <a:extLst>
              <a:ext uri="{FF2B5EF4-FFF2-40B4-BE49-F238E27FC236}">
                <a16:creationId xmlns:a16="http://schemas.microsoft.com/office/drawing/2014/main" id="{EB0151E9-B490-C069-2772-20674E6BBDD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8637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Line 84">
            <a:extLst>
              <a:ext uri="{FF2B5EF4-FFF2-40B4-BE49-F238E27FC236}">
                <a16:creationId xmlns:a16="http://schemas.microsoft.com/office/drawing/2014/main" id="{ACC5F652-0FEA-2DB4-4A75-FC3D5646D4F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5106" y="3884389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Line 86">
            <a:extLst>
              <a:ext uri="{FF2B5EF4-FFF2-40B4-BE49-F238E27FC236}">
                <a16:creationId xmlns:a16="http://schemas.microsoft.com/office/drawing/2014/main" id="{BD8F63C3-21E2-860D-D257-C1A34DCCC2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116" y="4278365"/>
            <a:ext cx="313623" cy="19698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Line 87">
            <a:extLst>
              <a:ext uri="{FF2B5EF4-FFF2-40B4-BE49-F238E27FC236}">
                <a16:creationId xmlns:a16="http://schemas.microsoft.com/office/drawing/2014/main" id="{E9062AA1-A72E-AE96-1588-7DEA6C26AA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419953" y="3665192"/>
            <a:ext cx="55102" cy="2221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Line 88">
            <a:extLst>
              <a:ext uri="{FF2B5EF4-FFF2-40B4-BE49-F238E27FC236}">
                <a16:creationId xmlns:a16="http://schemas.microsoft.com/office/drawing/2014/main" id="{D0D42839-3BE5-AD80-527E-4D3AD4E171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78254" y="4475353"/>
            <a:ext cx="274312" cy="13422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Line 91">
            <a:extLst>
              <a:ext uri="{FF2B5EF4-FFF2-40B4-BE49-F238E27FC236}">
                <a16:creationId xmlns:a16="http://schemas.microsoft.com/office/drawing/2014/main" id="{FDB35AC8-BD75-3440-311D-046DCCEA242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931223" y="4475353"/>
            <a:ext cx="53904" cy="43453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Line 73">
            <a:extLst>
              <a:ext uri="{FF2B5EF4-FFF2-40B4-BE49-F238E27FC236}">
                <a16:creationId xmlns:a16="http://schemas.microsoft.com/office/drawing/2014/main" id="{8606CFB8-C36C-7655-D2E2-4D0C3503FE5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03096" y="348869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Line 81">
            <a:extLst>
              <a:ext uri="{FF2B5EF4-FFF2-40B4-BE49-F238E27FC236}">
                <a16:creationId xmlns:a16="http://schemas.microsoft.com/office/drawing/2014/main" id="{477F1604-278F-3786-1BF5-5F9B4DFEC02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36907" y="368567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Line 82">
            <a:extLst>
              <a:ext uri="{FF2B5EF4-FFF2-40B4-BE49-F238E27FC236}">
                <a16:creationId xmlns:a16="http://schemas.microsoft.com/office/drawing/2014/main" id="{EB4F896A-A99B-495E-B060-AEE780DD7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1271" y="388266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Line 83">
            <a:extLst>
              <a:ext uri="{FF2B5EF4-FFF2-40B4-BE49-F238E27FC236}">
                <a16:creationId xmlns:a16="http://schemas.microsoft.com/office/drawing/2014/main" id="{1EDC2A68-180B-2BA4-2E1C-DAB0586E7B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36907" y="348869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Line 84">
            <a:extLst>
              <a:ext uri="{FF2B5EF4-FFF2-40B4-BE49-F238E27FC236}">
                <a16:creationId xmlns:a16="http://schemas.microsoft.com/office/drawing/2014/main" id="{4C165FFE-4CAB-B80D-C7FF-2A13DE8E3DB6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5636" y="348869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Line 85">
            <a:extLst>
              <a:ext uri="{FF2B5EF4-FFF2-40B4-BE49-F238E27FC236}">
                <a16:creationId xmlns:a16="http://schemas.microsoft.com/office/drawing/2014/main" id="{A1F0BF59-11B8-9FEA-1AE9-1FA43106AE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04294" y="3448887"/>
            <a:ext cx="92313" cy="37185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Picture Placeholder 41">
            <a:extLst>
              <a:ext uri="{FF2B5EF4-FFF2-40B4-BE49-F238E27FC236}">
                <a16:creationId xmlns:a16="http://schemas.microsoft.com/office/drawing/2014/main" id="{5584D09B-85F2-A626-2F85-21F499EB9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945362" y="3539582"/>
            <a:ext cx="494280" cy="580572"/>
          </a:xfrm>
          <a:prstGeom prst="rect">
            <a:avLst/>
          </a:prstGeom>
        </p:spPr>
      </p:pic>
      <p:pic>
        <p:nvPicPr>
          <p:cNvPr id="13" name="Picture Placeholder 41">
            <a:extLst>
              <a:ext uri="{FF2B5EF4-FFF2-40B4-BE49-F238E27FC236}">
                <a16:creationId xmlns:a16="http://schemas.microsoft.com/office/drawing/2014/main" id="{5243CC8A-2E29-57AB-4CAE-346B720CC9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963219" y="2949369"/>
            <a:ext cx="494280" cy="580572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A73C064-C5D9-9E25-0132-D4CCA65A561B}"/>
              </a:ext>
            </a:extLst>
          </p:cNvPr>
          <p:cNvSpPr/>
          <p:nvPr/>
        </p:nvSpPr>
        <p:spPr bwMode="auto">
          <a:xfrm rot="21397103" flipV="1">
            <a:off x="10270302" y="362970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A038139-366C-948C-C3DB-011B4564F53B}"/>
              </a:ext>
            </a:extLst>
          </p:cNvPr>
          <p:cNvSpPr/>
          <p:nvPr/>
        </p:nvSpPr>
        <p:spPr bwMode="auto">
          <a:xfrm rot="1028186" flipV="1">
            <a:off x="9375700" y="3032355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3811C2B-3B58-DC4E-31FF-FD1E8B90760D}"/>
              </a:ext>
            </a:extLst>
          </p:cNvPr>
          <p:cNvSpPr/>
          <p:nvPr/>
        </p:nvSpPr>
        <p:spPr bwMode="auto">
          <a:xfrm rot="20466809" flipV="1">
            <a:off x="10289119" y="3740766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0880CE9-6AEE-CA50-90D0-D8B2B620FDE6}"/>
              </a:ext>
            </a:extLst>
          </p:cNvPr>
          <p:cNvSpPr/>
          <p:nvPr/>
        </p:nvSpPr>
        <p:spPr bwMode="auto">
          <a:xfrm rot="1880806" flipV="1">
            <a:off x="9296532" y="3163937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8343E06-CC43-D5E4-1294-2E88B700EE77}"/>
              </a:ext>
            </a:extLst>
          </p:cNvPr>
          <p:cNvGrpSpPr/>
          <p:nvPr/>
        </p:nvGrpSpPr>
        <p:grpSpPr>
          <a:xfrm>
            <a:off x="6271625" y="3448843"/>
            <a:ext cx="2499955" cy="1160668"/>
            <a:chOff x="7093875" y="3646707"/>
            <a:chExt cx="4235444" cy="1674173"/>
          </a:xfrm>
        </p:grpSpPr>
        <p:sp>
          <p:nvSpPr>
            <p:cNvPr id="34" name="Line 72">
              <a:extLst>
                <a:ext uri="{FF2B5EF4-FFF2-40B4-BE49-F238E27FC236}">
                  <a16:creationId xmlns:a16="http://schemas.microsoft.com/office/drawing/2014/main" id="{7085A0A1-EB7A-027F-3624-2AE5D351E6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67964" y="4559008"/>
              <a:ext cx="1684666" cy="6488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Line 73">
              <a:extLst>
                <a:ext uri="{FF2B5EF4-FFF2-40B4-BE49-F238E27FC236}">
                  <a16:creationId xmlns:a16="http://schemas.microsoft.com/office/drawing/2014/main" id="{8228389D-F9DB-8113-7855-61CA5D92C4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49899" y="4274874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Line 74">
              <a:extLst>
                <a:ext uri="{FF2B5EF4-FFF2-40B4-BE49-F238E27FC236}">
                  <a16:creationId xmlns:a16="http://schemas.microsoft.com/office/drawing/2014/main" id="{4992D645-211A-AD4F-550A-EB661EFE81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39952" y="455900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75">
              <a:extLst>
                <a:ext uri="{FF2B5EF4-FFF2-40B4-BE49-F238E27FC236}">
                  <a16:creationId xmlns:a16="http://schemas.microsoft.com/office/drawing/2014/main" id="{2C0BC31E-7F32-B1D3-2C21-BACDED9706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3958" y="399073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Line 76">
              <a:extLst>
                <a:ext uri="{FF2B5EF4-FFF2-40B4-BE49-F238E27FC236}">
                  <a16:creationId xmlns:a16="http://schemas.microsoft.com/office/drawing/2014/main" id="{7A1F2812-698A-27E3-775D-EB64E7051C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81970" y="3990739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Line 78">
              <a:extLst>
                <a:ext uri="{FF2B5EF4-FFF2-40B4-BE49-F238E27FC236}">
                  <a16:creationId xmlns:a16="http://schemas.microsoft.com/office/drawing/2014/main" id="{1C48FAC1-1767-09D2-BAA9-628675A1F6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37922" y="4843143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79">
              <a:extLst>
                <a:ext uri="{FF2B5EF4-FFF2-40B4-BE49-F238E27FC236}">
                  <a16:creationId xmlns:a16="http://schemas.microsoft.com/office/drawing/2014/main" id="{A29B9E20-DFB3-E7F0-CAC2-279AE8E280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1927" y="5127269"/>
              <a:ext cx="1976861" cy="9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Line 82">
              <a:extLst>
                <a:ext uri="{FF2B5EF4-FFF2-40B4-BE49-F238E27FC236}">
                  <a16:creationId xmlns:a16="http://schemas.microsoft.com/office/drawing/2014/main" id="{18BA156A-7476-FAAF-C11D-3A802B4391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0412" y="4840657"/>
              <a:ext cx="1027508" cy="248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Line 84">
              <a:extLst>
                <a:ext uri="{FF2B5EF4-FFF2-40B4-BE49-F238E27FC236}">
                  <a16:creationId xmlns:a16="http://schemas.microsoft.com/office/drawing/2014/main" id="{5ACE2FFD-3558-709A-3AE5-FC4F626039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3875" y="4274874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87">
              <a:extLst>
                <a:ext uri="{FF2B5EF4-FFF2-40B4-BE49-F238E27FC236}">
                  <a16:creationId xmlns:a16="http://schemas.microsoft.com/office/drawing/2014/main" id="{EBB42607-95F4-5059-B087-AE540F7B55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5965" y="3958704"/>
              <a:ext cx="93354" cy="320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88">
              <a:extLst>
                <a:ext uri="{FF2B5EF4-FFF2-40B4-BE49-F238E27FC236}">
                  <a16:creationId xmlns:a16="http://schemas.microsoft.com/office/drawing/2014/main" id="{B20558DB-AA73-347B-9BA5-93945A2F2E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85157" y="5127278"/>
              <a:ext cx="464742" cy="193602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91">
              <a:extLst>
                <a:ext uri="{FF2B5EF4-FFF2-40B4-BE49-F238E27FC236}">
                  <a16:creationId xmlns:a16="http://schemas.microsoft.com/office/drawing/2014/main" id="{1370714E-CBC6-FEEC-D3F3-5A24AD1749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716338" y="5137557"/>
              <a:ext cx="91325" cy="6267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3">
              <a:extLst>
                <a:ext uri="{FF2B5EF4-FFF2-40B4-BE49-F238E27FC236}">
                  <a16:creationId xmlns:a16="http://schemas.microsoft.com/office/drawing/2014/main" id="{1AC8E6F3-02CD-8A4E-5D12-CCC83458F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74351" y="3704120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82">
              <a:extLst>
                <a:ext uri="{FF2B5EF4-FFF2-40B4-BE49-F238E27FC236}">
                  <a16:creationId xmlns:a16="http://schemas.microsoft.com/office/drawing/2014/main" id="{D90A773A-8F07-1B10-4144-79B0CE4CC0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321" y="427239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84">
              <a:extLst>
                <a:ext uri="{FF2B5EF4-FFF2-40B4-BE49-F238E27FC236}">
                  <a16:creationId xmlns:a16="http://schemas.microsoft.com/office/drawing/2014/main" id="{DF038578-1D0B-F001-EEB1-F9BAE2950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8327" y="370412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85">
              <a:extLst>
                <a:ext uri="{FF2B5EF4-FFF2-40B4-BE49-F238E27FC236}">
                  <a16:creationId xmlns:a16="http://schemas.microsoft.com/office/drawing/2014/main" id="{4BB9CDEE-04C4-65BB-A922-E09A54077B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6380" y="3646707"/>
              <a:ext cx="156398" cy="5363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4" name="Picture Placeholder 41">
            <a:extLst>
              <a:ext uri="{FF2B5EF4-FFF2-40B4-BE49-F238E27FC236}">
                <a16:creationId xmlns:a16="http://schemas.microsoft.com/office/drawing/2014/main" id="{2EFD73C1-D22F-E986-5107-B470F9EA7C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481133" y="3740358"/>
            <a:ext cx="494280" cy="580572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B3435C2D-706F-E855-2C97-4F1527956B86}"/>
              </a:ext>
            </a:extLst>
          </p:cNvPr>
          <p:cNvSpPr/>
          <p:nvPr/>
        </p:nvSpPr>
        <p:spPr bwMode="auto">
          <a:xfrm rot="20796738" flipV="1">
            <a:off x="8853466" y="3782627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3F7451C-02A0-AE7D-0AB5-99410C66D766}"/>
              </a:ext>
            </a:extLst>
          </p:cNvPr>
          <p:cNvSpPr/>
          <p:nvPr/>
        </p:nvSpPr>
        <p:spPr bwMode="auto">
          <a:xfrm rot="315908" flipV="1">
            <a:off x="8859468" y="3873830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4CEEEBF-3C13-C383-020E-AC1CE11A074C}"/>
              </a:ext>
            </a:extLst>
          </p:cNvPr>
          <p:cNvSpPr/>
          <p:nvPr/>
        </p:nvSpPr>
        <p:spPr bwMode="auto">
          <a:xfrm rot="1507007" flipV="1">
            <a:off x="8838021" y="3968772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30" name="Picture Placeholder 63">
            <a:extLst>
              <a:ext uri="{FF2B5EF4-FFF2-40B4-BE49-F238E27FC236}">
                <a16:creationId xmlns:a16="http://schemas.microsoft.com/office/drawing/2014/main" id="{AF88627F-CC41-F935-2B16-D2E69E9FF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62894" y="3905970"/>
            <a:ext cx="342900" cy="342900"/>
          </a:xfrm>
          <a:prstGeom prst="rect">
            <a:avLst/>
          </a:prstGeom>
        </p:spPr>
      </p:pic>
      <p:pic>
        <p:nvPicPr>
          <p:cNvPr id="76" name="Picture Placeholder 63">
            <a:extLst>
              <a:ext uri="{FF2B5EF4-FFF2-40B4-BE49-F238E27FC236}">
                <a16:creationId xmlns:a16="http://schemas.microsoft.com/office/drawing/2014/main" id="{C5F39ECF-32C0-7680-2A45-D9E48DB96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030724" y="4425799"/>
            <a:ext cx="342900" cy="342900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B3D12E80-EFEE-4B0F-A303-B341E04B50DE}"/>
              </a:ext>
            </a:extLst>
          </p:cNvPr>
          <p:cNvSpPr txBox="1"/>
          <p:nvPr/>
        </p:nvSpPr>
        <p:spPr>
          <a:xfrm>
            <a:off x="9233851" y="4262104"/>
            <a:ext cx="542836" cy="31061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Zzz…</a:t>
            </a:r>
            <a:endParaRPr kumimoji="0" lang="en-US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95CC078-C52C-A68F-264A-93DCE33F8398}"/>
              </a:ext>
            </a:extLst>
          </p:cNvPr>
          <p:cNvSpPr/>
          <p:nvPr/>
        </p:nvSpPr>
        <p:spPr bwMode="auto">
          <a:xfrm>
            <a:off x="6632532" y="4233797"/>
            <a:ext cx="3588706" cy="817751"/>
          </a:xfrm>
          <a:custGeom>
            <a:avLst/>
            <a:gdLst>
              <a:gd name="connsiteX0" fmla="*/ 3588706 w 3588706"/>
              <a:gd name="connsiteY0" fmla="*/ 175365 h 817751"/>
              <a:gd name="connsiteX1" fmla="*/ 2617939 w 3588706"/>
              <a:gd name="connsiteY1" fmla="*/ 513567 h 817751"/>
              <a:gd name="connsiteX2" fmla="*/ 2079320 w 3588706"/>
              <a:gd name="connsiteY2" fmla="*/ 256784 h 817751"/>
              <a:gd name="connsiteX3" fmla="*/ 1647172 w 3588706"/>
              <a:gd name="connsiteY3" fmla="*/ 814192 h 817751"/>
              <a:gd name="connsiteX4" fmla="*/ 945715 w 3588706"/>
              <a:gd name="connsiteY4" fmla="*/ 494778 h 817751"/>
              <a:gd name="connsiteX5" fmla="*/ 244257 w 3588706"/>
              <a:gd name="connsiteY5" fmla="*/ 482252 h 817751"/>
              <a:gd name="connsiteX6" fmla="*/ 0 w 3588706"/>
              <a:gd name="connsiteY6" fmla="*/ 0 h 8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8706" h="817751">
                <a:moveTo>
                  <a:pt x="3588706" y="175365"/>
                </a:moveTo>
                <a:cubicBezTo>
                  <a:pt x="3229104" y="337681"/>
                  <a:pt x="2869503" y="499997"/>
                  <a:pt x="2617939" y="513567"/>
                </a:cubicBezTo>
                <a:cubicBezTo>
                  <a:pt x="2366375" y="527137"/>
                  <a:pt x="2241114" y="206680"/>
                  <a:pt x="2079320" y="256784"/>
                </a:cubicBezTo>
                <a:cubicBezTo>
                  <a:pt x="1917525" y="306888"/>
                  <a:pt x="1836106" y="774526"/>
                  <a:pt x="1647172" y="814192"/>
                </a:cubicBezTo>
                <a:cubicBezTo>
                  <a:pt x="1458238" y="853858"/>
                  <a:pt x="1179534" y="550101"/>
                  <a:pt x="945715" y="494778"/>
                </a:cubicBezTo>
                <a:cubicBezTo>
                  <a:pt x="711896" y="439455"/>
                  <a:pt x="401876" y="564715"/>
                  <a:pt x="244257" y="482252"/>
                </a:cubicBezTo>
                <a:cubicBezTo>
                  <a:pt x="86638" y="399789"/>
                  <a:pt x="31315" y="84551"/>
                  <a:pt x="0" y="0"/>
                </a:cubicBezTo>
              </a:path>
            </a:pathLst>
          </a:cu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D78AD61-D353-C65D-7C9C-3F0A0218A2AF}"/>
              </a:ext>
            </a:extLst>
          </p:cNvPr>
          <p:cNvSpPr/>
          <p:nvPr/>
        </p:nvSpPr>
        <p:spPr bwMode="auto">
          <a:xfrm rot="19141224" flipV="1">
            <a:off x="10362068" y="388197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80" name="Picture Placeholder 41">
            <a:extLst>
              <a:ext uri="{FF2B5EF4-FFF2-40B4-BE49-F238E27FC236}">
                <a16:creationId xmlns:a16="http://schemas.microsoft.com/office/drawing/2014/main" id="{42CE553F-B906-21B3-B86B-DB1D804F82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001416" y="3326021"/>
            <a:ext cx="494280" cy="58057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5E3D99CC-00B2-5740-E0A0-D0529D40B174}"/>
              </a:ext>
            </a:extLst>
          </p:cNvPr>
          <p:cNvSpPr/>
          <p:nvPr/>
        </p:nvSpPr>
        <p:spPr bwMode="auto">
          <a:xfrm rot="19141224" flipV="1">
            <a:off x="6657373" y="3630926"/>
            <a:ext cx="495463" cy="183343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84F6906-D9D8-4A8C-9457-0E03B0454736}"/>
              </a:ext>
            </a:extLst>
          </p:cNvPr>
          <p:cNvSpPr txBox="1"/>
          <p:nvPr/>
        </p:nvSpPr>
        <p:spPr bwMode="auto">
          <a:xfrm>
            <a:off x="10735339" y="3019438"/>
            <a:ext cx="1164100" cy="7005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BS cannot </a:t>
            </a:r>
          </a:p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find the UE</a:t>
            </a:r>
          </a:p>
        </p:txBody>
      </p:sp>
    </p:spTree>
    <p:extLst>
      <p:ext uri="{BB962C8B-B14F-4D97-AF65-F5344CB8AC3E}">
        <p14:creationId xmlns:p14="http://schemas.microsoft.com/office/powerpoint/2010/main" val="1040201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7A605-7EBD-23FE-11E5-B2889403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276744"/>
            <a:ext cx="8353426" cy="1081088"/>
          </a:xfrm>
        </p:spPr>
        <p:txBody>
          <a:bodyPr/>
          <a:lstStyle/>
          <a:p>
            <a:r>
              <a:rPr lang="en-US"/>
              <a:t>Detailed problem #2</a:t>
            </a:r>
            <a:br>
              <a:rPr lang="en-US"/>
            </a:br>
            <a:r>
              <a:rPr lang="en-US"/>
              <a:t>RRC resume</a:t>
            </a:r>
            <a:endParaRPr lang="en-S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5343AA-0CCE-6C79-5342-D46CC842364E}"/>
              </a:ext>
            </a:extLst>
          </p:cNvPr>
          <p:cNvSpPr txBox="1">
            <a:spLocks/>
          </p:cNvSpPr>
          <p:nvPr/>
        </p:nvSpPr>
        <p:spPr bwMode="auto">
          <a:xfrm>
            <a:off x="479425" y="1878036"/>
            <a:ext cx="4659993" cy="406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Font typeface="Ericsson Hilda Light" panose="00000400000000000000" pitchFamily="2" charset="0"/>
              <a:buChar char="—"/>
              <a:tabLst/>
              <a:defRPr/>
            </a:pP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 case of Mobile Originated data or signalling, RNA update, or MO small data transmission from a UE in RRC_INACTIVE, the new gNB which receives a RRC resume request will not be able to retrieve the UE context from the old gNB if </a:t>
            </a:r>
          </a:p>
          <a:p>
            <a:pPr lvl="1">
              <a:buClr>
                <a:srgbClr val="181818"/>
              </a:buClr>
              <a:defRPr/>
            </a:pP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there is no Xn connectivity between these gNBs, or </a:t>
            </a:r>
          </a:p>
          <a:p>
            <a:pPr lvl="1">
              <a:buClr>
                <a:srgbClr val="181818"/>
              </a:buClr>
              <a:defRPr/>
            </a:pPr>
            <a:r>
              <a:rPr lang="en-US" sz="1900">
                <a:solidFill>
                  <a:srgbClr val="181818"/>
                </a:solidFill>
                <a:latin typeface="Ericsson Hilda"/>
              </a:rPr>
              <a:t>and</a:t>
            </a: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the new gNB does </a:t>
            </a:r>
            <a:r>
              <a:rPr lang="en-US" sz="1900"/>
              <a:t>not have sufficient information to retrieve the UE context from the information in the </a:t>
            </a:r>
            <a:r>
              <a:rPr lang="en-US" sz="1900" i="1" err="1"/>
              <a:t>RRCResumeRequest</a:t>
            </a:r>
            <a:r>
              <a:rPr lang="en-US" sz="1900"/>
              <a:t> message</a:t>
            </a: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kumimoji="0" lang="en-US" sz="1900" b="0" i="0" u="none" strike="sng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369888" marR="0" lvl="1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None/>
              <a:tabLst/>
              <a:defRPr/>
            </a:pP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This results in a delay and data loss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Font typeface="Ericsson Hilda Light" panose="00000400000000000000" pitchFamily="2" charset="0"/>
              <a:buChar char="—"/>
              <a:tabLst/>
              <a:defRPr/>
            </a:pPr>
            <a:endParaRPr kumimoji="0" lang="en-SE" sz="20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F7FD95-0C17-5714-480B-BB6CBBB8A934}"/>
              </a:ext>
            </a:extLst>
          </p:cNvPr>
          <p:cNvSpPr/>
          <p:nvPr/>
        </p:nvSpPr>
        <p:spPr bwMode="auto">
          <a:xfrm>
            <a:off x="6242721" y="1835896"/>
            <a:ext cx="5472113" cy="439318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7" name="Picture Placeholder 63">
            <a:extLst>
              <a:ext uri="{FF2B5EF4-FFF2-40B4-BE49-F238E27FC236}">
                <a16:creationId xmlns:a16="http://schemas.microsoft.com/office/drawing/2014/main" id="{1766D25D-4930-1359-E727-0A5F41AEC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162239" y="4135613"/>
            <a:ext cx="342900" cy="342900"/>
          </a:xfrm>
          <a:prstGeom prst="rect">
            <a:avLst/>
          </a:prstGeom>
        </p:spPr>
      </p:pic>
      <p:sp>
        <p:nvSpPr>
          <p:cNvPr id="8" name="Line 66">
            <a:extLst>
              <a:ext uri="{FF2B5EF4-FFF2-40B4-BE49-F238E27FC236}">
                <a16:creationId xmlns:a16="http://schemas.microsoft.com/office/drawing/2014/main" id="{5FAC1AB4-6D8D-204E-58D8-0925116D86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7678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67">
            <a:extLst>
              <a:ext uri="{FF2B5EF4-FFF2-40B4-BE49-F238E27FC236}">
                <a16:creationId xmlns:a16="http://schemas.microsoft.com/office/drawing/2014/main" id="{3A2315D6-0BA7-D755-12D9-3C584B5BA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21151" y="4278365"/>
            <a:ext cx="244365" cy="1250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Line 68">
            <a:extLst>
              <a:ext uri="{FF2B5EF4-FFF2-40B4-BE49-F238E27FC236}">
                <a16:creationId xmlns:a16="http://schemas.microsoft.com/office/drawing/2014/main" id="{364284B7-F756-1F22-B175-E6D851F8BD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17678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72">
            <a:extLst>
              <a:ext uri="{FF2B5EF4-FFF2-40B4-BE49-F238E27FC236}">
                <a16:creationId xmlns:a16="http://schemas.microsoft.com/office/drawing/2014/main" id="{89A7AA22-164F-CE06-54B6-BAE68E3BC1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99326" y="408137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Line 73">
            <a:extLst>
              <a:ext uri="{FF2B5EF4-FFF2-40B4-BE49-F238E27FC236}">
                <a16:creationId xmlns:a16="http://schemas.microsoft.com/office/drawing/2014/main" id="{8488050C-C4B4-818D-1B28-5BEBA706085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952565" y="388438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Line 74">
            <a:extLst>
              <a:ext uri="{FF2B5EF4-FFF2-40B4-BE49-F238E27FC236}">
                <a16:creationId xmlns:a16="http://schemas.microsoft.com/office/drawing/2014/main" id="{859B72F9-55D5-DF95-8BE1-04E8C512D6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0596" y="4081377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75">
            <a:extLst>
              <a:ext uri="{FF2B5EF4-FFF2-40B4-BE49-F238E27FC236}">
                <a16:creationId xmlns:a16="http://schemas.microsoft.com/office/drawing/2014/main" id="{EF7111B2-1DDD-C9EC-737B-CA0B8D6F7C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54961" y="368740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Line 76">
            <a:extLst>
              <a:ext uri="{FF2B5EF4-FFF2-40B4-BE49-F238E27FC236}">
                <a16:creationId xmlns:a16="http://schemas.microsoft.com/office/drawing/2014/main" id="{9B39F424-9038-436E-1AF2-27610D92EFD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3691" y="368740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Line 77">
            <a:extLst>
              <a:ext uri="{FF2B5EF4-FFF2-40B4-BE49-F238E27FC236}">
                <a16:creationId xmlns:a16="http://schemas.microsoft.com/office/drawing/2014/main" id="{A5EFC41C-4AFF-26A5-752F-9BB48F1E42D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422349" y="368740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78">
            <a:extLst>
              <a:ext uri="{FF2B5EF4-FFF2-40B4-BE49-F238E27FC236}">
                <a16:creationId xmlns:a16="http://schemas.microsoft.com/office/drawing/2014/main" id="{B3C45D24-DCA0-15FF-D95F-FB354D0DB1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709398" y="4278365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79">
            <a:extLst>
              <a:ext uri="{FF2B5EF4-FFF2-40B4-BE49-F238E27FC236}">
                <a16:creationId xmlns:a16="http://schemas.microsoft.com/office/drawing/2014/main" id="{0EA1F2E4-AEF8-8780-1E0E-7011AD438A7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53764" y="4475353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Line 80">
            <a:extLst>
              <a:ext uri="{FF2B5EF4-FFF2-40B4-BE49-F238E27FC236}">
                <a16:creationId xmlns:a16="http://schemas.microsoft.com/office/drawing/2014/main" id="{D65AA33C-ABE6-FAA2-3811-A4B7FBC414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31223" y="4278365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Line 81">
            <a:extLst>
              <a:ext uri="{FF2B5EF4-FFF2-40B4-BE49-F238E27FC236}">
                <a16:creationId xmlns:a16="http://schemas.microsoft.com/office/drawing/2014/main" id="{1CC414AA-6483-741F-8B21-B078799F57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8637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Line 82">
            <a:extLst>
              <a:ext uri="{FF2B5EF4-FFF2-40B4-BE49-F238E27FC236}">
                <a16:creationId xmlns:a16="http://schemas.microsoft.com/office/drawing/2014/main" id="{EE90036A-8AAF-B22C-EFB2-78AFAC389C8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0741" y="4278365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Line 83">
            <a:extLst>
              <a:ext uri="{FF2B5EF4-FFF2-40B4-BE49-F238E27FC236}">
                <a16:creationId xmlns:a16="http://schemas.microsoft.com/office/drawing/2014/main" id="{27CBD74B-6D73-B29D-B1AD-0C25540C5E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8637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Line 84">
            <a:extLst>
              <a:ext uri="{FF2B5EF4-FFF2-40B4-BE49-F238E27FC236}">
                <a16:creationId xmlns:a16="http://schemas.microsoft.com/office/drawing/2014/main" id="{5FAA5F6E-43ED-1565-48DA-18D140EB1295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5106" y="3884389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Line 86">
            <a:extLst>
              <a:ext uri="{FF2B5EF4-FFF2-40B4-BE49-F238E27FC236}">
                <a16:creationId xmlns:a16="http://schemas.microsoft.com/office/drawing/2014/main" id="{C4754EAD-ABF2-D5BB-7541-1ED0E4919F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116" y="4278365"/>
            <a:ext cx="313623" cy="19698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Line 87">
            <a:extLst>
              <a:ext uri="{FF2B5EF4-FFF2-40B4-BE49-F238E27FC236}">
                <a16:creationId xmlns:a16="http://schemas.microsoft.com/office/drawing/2014/main" id="{AD6BB4A6-8A81-A117-1802-CB7739C0EE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419953" y="3665192"/>
            <a:ext cx="55102" cy="2221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Line 88">
            <a:extLst>
              <a:ext uri="{FF2B5EF4-FFF2-40B4-BE49-F238E27FC236}">
                <a16:creationId xmlns:a16="http://schemas.microsoft.com/office/drawing/2014/main" id="{89A13B9C-387E-12CE-BAB6-70D75D2661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78254" y="4475353"/>
            <a:ext cx="274312" cy="13422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Line 91">
            <a:extLst>
              <a:ext uri="{FF2B5EF4-FFF2-40B4-BE49-F238E27FC236}">
                <a16:creationId xmlns:a16="http://schemas.microsoft.com/office/drawing/2014/main" id="{E40A6289-99F5-8FD2-CAEB-2941CE6EBE8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931223" y="4475353"/>
            <a:ext cx="53904" cy="43453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Line 73">
            <a:extLst>
              <a:ext uri="{FF2B5EF4-FFF2-40B4-BE49-F238E27FC236}">
                <a16:creationId xmlns:a16="http://schemas.microsoft.com/office/drawing/2014/main" id="{6AC05297-B58B-58F6-970E-2BA6D25E5F1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03096" y="348869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Line 81">
            <a:extLst>
              <a:ext uri="{FF2B5EF4-FFF2-40B4-BE49-F238E27FC236}">
                <a16:creationId xmlns:a16="http://schemas.microsoft.com/office/drawing/2014/main" id="{3E981036-AACE-83DC-2BDA-358F372E6A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36907" y="368567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Line 82">
            <a:extLst>
              <a:ext uri="{FF2B5EF4-FFF2-40B4-BE49-F238E27FC236}">
                <a16:creationId xmlns:a16="http://schemas.microsoft.com/office/drawing/2014/main" id="{B3443989-38C9-97CB-2B8C-76D822F3580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1271" y="388266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Line 83">
            <a:extLst>
              <a:ext uri="{FF2B5EF4-FFF2-40B4-BE49-F238E27FC236}">
                <a16:creationId xmlns:a16="http://schemas.microsoft.com/office/drawing/2014/main" id="{F6EA839E-E210-1E46-8F98-0F35E0F101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36907" y="348869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Line 84">
            <a:extLst>
              <a:ext uri="{FF2B5EF4-FFF2-40B4-BE49-F238E27FC236}">
                <a16:creationId xmlns:a16="http://schemas.microsoft.com/office/drawing/2014/main" id="{245630D2-F395-D831-6D7E-1EF50FE1FD3A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5636" y="348869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Line 85">
            <a:extLst>
              <a:ext uri="{FF2B5EF4-FFF2-40B4-BE49-F238E27FC236}">
                <a16:creationId xmlns:a16="http://schemas.microsoft.com/office/drawing/2014/main" id="{63C4474D-72FB-2421-1E73-6BDC1D5520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04294" y="3448887"/>
            <a:ext cx="92313" cy="37185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4" name="Picture Placeholder 41">
            <a:extLst>
              <a:ext uri="{FF2B5EF4-FFF2-40B4-BE49-F238E27FC236}">
                <a16:creationId xmlns:a16="http://schemas.microsoft.com/office/drawing/2014/main" id="{119C8B88-61CD-B639-0A81-EEEE4CABA4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945362" y="3539582"/>
            <a:ext cx="494280" cy="580572"/>
          </a:xfrm>
          <a:prstGeom prst="rect">
            <a:avLst/>
          </a:prstGeom>
        </p:spPr>
      </p:pic>
      <p:pic>
        <p:nvPicPr>
          <p:cNvPr id="35" name="Picture Placeholder 41">
            <a:extLst>
              <a:ext uri="{FF2B5EF4-FFF2-40B4-BE49-F238E27FC236}">
                <a16:creationId xmlns:a16="http://schemas.microsoft.com/office/drawing/2014/main" id="{1332B5C5-C7F1-6D40-7FD5-7BFFF28B4C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963219" y="2949369"/>
            <a:ext cx="494280" cy="580572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ABF002A7-23CA-4EB5-A29E-8C9D86550453}"/>
              </a:ext>
            </a:extLst>
          </p:cNvPr>
          <p:cNvSpPr/>
          <p:nvPr/>
        </p:nvSpPr>
        <p:spPr bwMode="auto">
          <a:xfrm rot="21397103" flipV="1">
            <a:off x="10270302" y="362970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9EEF77C-8F29-DD89-ED6F-7CBDEDCE1261}"/>
              </a:ext>
            </a:extLst>
          </p:cNvPr>
          <p:cNvSpPr/>
          <p:nvPr/>
        </p:nvSpPr>
        <p:spPr bwMode="auto">
          <a:xfrm rot="1028186" flipV="1">
            <a:off x="9375700" y="3032355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71A389A-80DF-3AAE-40EA-F5F94B0DD8F4}"/>
              </a:ext>
            </a:extLst>
          </p:cNvPr>
          <p:cNvSpPr/>
          <p:nvPr/>
        </p:nvSpPr>
        <p:spPr bwMode="auto">
          <a:xfrm rot="20466809" flipV="1">
            <a:off x="10289119" y="3740766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271D216-2DF9-016D-200F-04EA2F3D8E37}"/>
              </a:ext>
            </a:extLst>
          </p:cNvPr>
          <p:cNvSpPr/>
          <p:nvPr/>
        </p:nvSpPr>
        <p:spPr bwMode="auto">
          <a:xfrm rot="1880806" flipV="1">
            <a:off x="9296532" y="3163937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AD0FB8A-47D0-C619-5812-23E483CFB6CD}"/>
              </a:ext>
            </a:extLst>
          </p:cNvPr>
          <p:cNvGrpSpPr/>
          <p:nvPr/>
        </p:nvGrpSpPr>
        <p:grpSpPr>
          <a:xfrm>
            <a:off x="6271625" y="3448843"/>
            <a:ext cx="2499955" cy="1160668"/>
            <a:chOff x="7093875" y="3646707"/>
            <a:chExt cx="4235444" cy="1674173"/>
          </a:xfrm>
        </p:grpSpPr>
        <p:sp>
          <p:nvSpPr>
            <p:cNvPr id="41" name="Line 72">
              <a:extLst>
                <a:ext uri="{FF2B5EF4-FFF2-40B4-BE49-F238E27FC236}">
                  <a16:creationId xmlns:a16="http://schemas.microsoft.com/office/drawing/2014/main" id="{1A1D93E5-9F0B-8373-D979-72F91B6FFD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67964" y="4559008"/>
              <a:ext cx="1684666" cy="6488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Line 73">
              <a:extLst>
                <a:ext uri="{FF2B5EF4-FFF2-40B4-BE49-F238E27FC236}">
                  <a16:creationId xmlns:a16="http://schemas.microsoft.com/office/drawing/2014/main" id="{CB374BA8-EC16-4372-01BD-CDDA3607F5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49899" y="4274874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74">
              <a:extLst>
                <a:ext uri="{FF2B5EF4-FFF2-40B4-BE49-F238E27FC236}">
                  <a16:creationId xmlns:a16="http://schemas.microsoft.com/office/drawing/2014/main" id="{12660A7A-C951-AB6B-C87C-22AECE48FF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39952" y="455900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75">
              <a:extLst>
                <a:ext uri="{FF2B5EF4-FFF2-40B4-BE49-F238E27FC236}">
                  <a16:creationId xmlns:a16="http://schemas.microsoft.com/office/drawing/2014/main" id="{08EA28D0-8CC6-F378-8444-80EA1355B5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3958" y="399073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76">
              <a:extLst>
                <a:ext uri="{FF2B5EF4-FFF2-40B4-BE49-F238E27FC236}">
                  <a16:creationId xmlns:a16="http://schemas.microsoft.com/office/drawing/2014/main" id="{FE8230E8-E0DD-E0A1-F557-C61EF28C2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81970" y="3990739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8">
              <a:extLst>
                <a:ext uri="{FF2B5EF4-FFF2-40B4-BE49-F238E27FC236}">
                  <a16:creationId xmlns:a16="http://schemas.microsoft.com/office/drawing/2014/main" id="{8D8349D9-72E5-1D69-85C1-C9A970C65C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37922" y="4843143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79">
              <a:extLst>
                <a:ext uri="{FF2B5EF4-FFF2-40B4-BE49-F238E27FC236}">
                  <a16:creationId xmlns:a16="http://schemas.microsoft.com/office/drawing/2014/main" id="{A0A64F20-BCE3-67B5-D43F-68E63C753F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1927" y="5127269"/>
              <a:ext cx="1976861" cy="9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82">
              <a:extLst>
                <a:ext uri="{FF2B5EF4-FFF2-40B4-BE49-F238E27FC236}">
                  <a16:creationId xmlns:a16="http://schemas.microsoft.com/office/drawing/2014/main" id="{8755D6BD-EC27-347F-C00F-9A0DF973FE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0412" y="4840657"/>
              <a:ext cx="1027508" cy="248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84">
              <a:extLst>
                <a:ext uri="{FF2B5EF4-FFF2-40B4-BE49-F238E27FC236}">
                  <a16:creationId xmlns:a16="http://schemas.microsoft.com/office/drawing/2014/main" id="{B3B1AB31-2729-0A72-3688-19FC4A6FF3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3875" y="4274874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Line 87">
              <a:extLst>
                <a:ext uri="{FF2B5EF4-FFF2-40B4-BE49-F238E27FC236}">
                  <a16:creationId xmlns:a16="http://schemas.microsoft.com/office/drawing/2014/main" id="{34360B9A-6DED-E45C-975E-9286FDC5FB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5965" y="3958704"/>
              <a:ext cx="93354" cy="320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Line 88">
              <a:extLst>
                <a:ext uri="{FF2B5EF4-FFF2-40B4-BE49-F238E27FC236}">
                  <a16:creationId xmlns:a16="http://schemas.microsoft.com/office/drawing/2014/main" id="{4B24F472-054A-0956-0311-728168D64C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85157" y="5127278"/>
              <a:ext cx="464742" cy="193602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Line 91">
              <a:extLst>
                <a:ext uri="{FF2B5EF4-FFF2-40B4-BE49-F238E27FC236}">
                  <a16:creationId xmlns:a16="http://schemas.microsoft.com/office/drawing/2014/main" id="{52420BE8-74FF-4780-0949-3A04BBA4AA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716338" y="5137557"/>
              <a:ext cx="91325" cy="6267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Line 73">
              <a:extLst>
                <a:ext uri="{FF2B5EF4-FFF2-40B4-BE49-F238E27FC236}">
                  <a16:creationId xmlns:a16="http://schemas.microsoft.com/office/drawing/2014/main" id="{72FFC809-1286-A322-9C6D-C0A1EE47DB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74351" y="3704120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Line 82">
              <a:extLst>
                <a:ext uri="{FF2B5EF4-FFF2-40B4-BE49-F238E27FC236}">
                  <a16:creationId xmlns:a16="http://schemas.microsoft.com/office/drawing/2014/main" id="{4AD10CCA-4E40-8B56-1A8B-EB7B5AC64D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321" y="427239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Line 84">
              <a:extLst>
                <a:ext uri="{FF2B5EF4-FFF2-40B4-BE49-F238E27FC236}">
                  <a16:creationId xmlns:a16="http://schemas.microsoft.com/office/drawing/2014/main" id="{0A98576B-C941-773D-2A61-4DD221FBD8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8327" y="370412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Line 85">
              <a:extLst>
                <a:ext uri="{FF2B5EF4-FFF2-40B4-BE49-F238E27FC236}">
                  <a16:creationId xmlns:a16="http://schemas.microsoft.com/office/drawing/2014/main" id="{F7830402-021D-C0BE-BB5C-115CA3F491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6380" y="3646707"/>
              <a:ext cx="156398" cy="5363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7" name="Picture Placeholder 41">
            <a:extLst>
              <a:ext uri="{FF2B5EF4-FFF2-40B4-BE49-F238E27FC236}">
                <a16:creationId xmlns:a16="http://schemas.microsoft.com/office/drawing/2014/main" id="{BFF1FEF6-91F8-A623-2597-6DC31FC3C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481133" y="3740358"/>
            <a:ext cx="494280" cy="580572"/>
          </a:xfrm>
          <a:prstGeom prst="rect">
            <a:avLst/>
          </a:prstGeom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9061D2D2-D1A8-DB1C-802E-058DE800777E}"/>
              </a:ext>
            </a:extLst>
          </p:cNvPr>
          <p:cNvSpPr/>
          <p:nvPr/>
        </p:nvSpPr>
        <p:spPr bwMode="auto">
          <a:xfrm rot="20796738" flipV="1">
            <a:off x="8853466" y="3782627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0464F99-B1C5-0CBB-4B83-CB530571E1DC}"/>
              </a:ext>
            </a:extLst>
          </p:cNvPr>
          <p:cNvSpPr/>
          <p:nvPr/>
        </p:nvSpPr>
        <p:spPr bwMode="auto">
          <a:xfrm rot="315908" flipV="1">
            <a:off x="8859468" y="3873830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BF8CE4C-3EF7-B79E-13FA-D02A75A47C04}"/>
              </a:ext>
            </a:extLst>
          </p:cNvPr>
          <p:cNvSpPr/>
          <p:nvPr/>
        </p:nvSpPr>
        <p:spPr bwMode="auto">
          <a:xfrm rot="1507007" flipV="1">
            <a:off x="8838021" y="3968772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61" name="Picture Placeholder 63">
            <a:extLst>
              <a:ext uri="{FF2B5EF4-FFF2-40B4-BE49-F238E27FC236}">
                <a16:creationId xmlns:a16="http://schemas.microsoft.com/office/drawing/2014/main" id="{00ECB728-1BB3-AE46-F25C-84EF4A08F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62894" y="3905970"/>
            <a:ext cx="342900" cy="342900"/>
          </a:xfrm>
          <a:prstGeom prst="rect">
            <a:avLst/>
          </a:prstGeom>
        </p:spPr>
      </p:pic>
      <p:pic>
        <p:nvPicPr>
          <p:cNvPr id="62" name="Picture Placeholder 63">
            <a:extLst>
              <a:ext uri="{FF2B5EF4-FFF2-40B4-BE49-F238E27FC236}">
                <a16:creationId xmlns:a16="http://schemas.microsoft.com/office/drawing/2014/main" id="{2C55A883-307A-E1B8-6178-89B5B6F8D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030724" y="4425799"/>
            <a:ext cx="342900" cy="3429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6AF59D80-B702-CB9F-EB35-D3AFB4ACB41A}"/>
              </a:ext>
            </a:extLst>
          </p:cNvPr>
          <p:cNvSpPr txBox="1"/>
          <p:nvPr/>
        </p:nvSpPr>
        <p:spPr>
          <a:xfrm>
            <a:off x="9233851" y="4262104"/>
            <a:ext cx="542836" cy="31061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Zzz…</a:t>
            </a:r>
            <a:endParaRPr kumimoji="0" lang="en-US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3C714B9F-3039-76F0-3EF7-02B647243834}"/>
              </a:ext>
            </a:extLst>
          </p:cNvPr>
          <p:cNvSpPr/>
          <p:nvPr/>
        </p:nvSpPr>
        <p:spPr bwMode="auto">
          <a:xfrm>
            <a:off x="6632532" y="4233797"/>
            <a:ext cx="3588706" cy="817751"/>
          </a:xfrm>
          <a:custGeom>
            <a:avLst/>
            <a:gdLst>
              <a:gd name="connsiteX0" fmla="*/ 3588706 w 3588706"/>
              <a:gd name="connsiteY0" fmla="*/ 175365 h 817751"/>
              <a:gd name="connsiteX1" fmla="*/ 2617939 w 3588706"/>
              <a:gd name="connsiteY1" fmla="*/ 513567 h 817751"/>
              <a:gd name="connsiteX2" fmla="*/ 2079320 w 3588706"/>
              <a:gd name="connsiteY2" fmla="*/ 256784 h 817751"/>
              <a:gd name="connsiteX3" fmla="*/ 1647172 w 3588706"/>
              <a:gd name="connsiteY3" fmla="*/ 814192 h 817751"/>
              <a:gd name="connsiteX4" fmla="*/ 945715 w 3588706"/>
              <a:gd name="connsiteY4" fmla="*/ 494778 h 817751"/>
              <a:gd name="connsiteX5" fmla="*/ 244257 w 3588706"/>
              <a:gd name="connsiteY5" fmla="*/ 482252 h 817751"/>
              <a:gd name="connsiteX6" fmla="*/ 0 w 3588706"/>
              <a:gd name="connsiteY6" fmla="*/ 0 h 8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8706" h="817751">
                <a:moveTo>
                  <a:pt x="3588706" y="175365"/>
                </a:moveTo>
                <a:cubicBezTo>
                  <a:pt x="3229104" y="337681"/>
                  <a:pt x="2869503" y="499997"/>
                  <a:pt x="2617939" y="513567"/>
                </a:cubicBezTo>
                <a:cubicBezTo>
                  <a:pt x="2366375" y="527137"/>
                  <a:pt x="2241114" y="206680"/>
                  <a:pt x="2079320" y="256784"/>
                </a:cubicBezTo>
                <a:cubicBezTo>
                  <a:pt x="1917525" y="306888"/>
                  <a:pt x="1836106" y="774526"/>
                  <a:pt x="1647172" y="814192"/>
                </a:cubicBezTo>
                <a:cubicBezTo>
                  <a:pt x="1458238" y="853858"/>
                  <a:pt x="1179534" y="550101"/>
                  <a:pt x="945715" y="494778"/>
                </a:cubicBezTo>
                <a:cubicBezTo>
                  <a:pt x="711896" y="439455"/>
                  <a:pt x="401876" y="564715"/>
                  <a:pt x="244257" y="482252"/>
                </a:cubicBezTo>
                <a:cubicBezTo>
                  <a:pt x="86638" y="399789"/>
                  <a:pt x="31315" y="84551"/>
                  <a:pt x="0" y="0"/>
                </a:cubicBezTo>
              </a:path>
            </a:pathLst>
          </a:cu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27E49F3-EE93-E16D-1720-03F308E77D15}"/>
              </a:ext>
            </a:extLst>
          </p:cNvPr>
          <p:cNvSpPr/>
          <p:nvPr/>
        </p:nvSpPr>
        <p:spPr bwMode="auto">
          <a:xfrm rot="19141224" flipV="1">
            <a:off x="10362068" y="388197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66" name="Picture Placeholder 41">
            <a:extLst>
              <a:ext uri="{FF2B5EF4-FFF2-40B4-BE49-F238E27FC236}">
                <a16:creationId xmlns:a16="http://schemas.microsoft.com/office/drawing/2014/main" id="{C3CF7C25-6E93-3876-6C1A-0AD6EC57D7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001416" y="3326021"/>
            <a:ext cx="494280" cy="580572"/>
          </a:xfrm>
          <a:prstGeom prst="rect">
            <a:avLst/>
          </a:prstGeom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id="{8410E6DE-7846-9B0F-5FB9-D490D24B6C04}"/>
              </a:ext>
            </a:extLst>
          </p:cNvPr>
          <p:cNvSpPr/>
          <p:nvPr/>
        </p:nvSpPr>
        <p:spPr bwMode="auto">
          <a:xfrm rot="19141224" flipV="1">
            <a:off x="6657373" y="3630926"/>
            <a:ext cx="495463" cy="183343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423CB12-9D3E-F212-8D2E-BE3D5C767038}"/>
              </a:ext>
            </a:extLst>
          </p:cNvPr>
          <p:cNvSpPr txBox="1"/>
          <p:nvPr/>
        </p:nvSpPr>
        <p:spPr bwMode="auto">
          <a:xfrm>
            <a:off x="6315061" y="3061514"/>
            <a:ext cx="2329533" cy="5792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BS cannot retrieve the UE context</a:t>
            </a:r>
          </a:p>
        </p:txBody>
      </p:sp>
    </p:spTree>
    <p:extLst>
      <p:ext uri="{BB962C8B-B14F-4D97-AF65-F5344CB8AC3E}">
        <p14:creationId xmlns:p14="http://schemas.microsoft.com/office/powerpoint/2010/main" val="1225045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A0837-8BA1-083C-FBDF-DA1D1C35B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Proposal: Enhancements for RRC_INACTIVE to support non-existing Xn connections between gNBs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6E7BD-8526-40E8-165B-179AD6B915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Justification</a:t>
            </a:r>
          </a:p>
          <a:p>
            <a:pPr lvl="1"/>
            <a:r>
              <a:rPr lang="en-US" dirty="0"/>
              <a:t>RRC_INACTIVE state is more efficient compared to RRC_IDLE state when the probability that the UE leaves its RAN Notification Area is small. </a:t>
            </a:r>
          </a:p>
          <a:p>
            <a:pPr lvl="1"/>
            <a:r>
              <a:rPr lang="en-US" dirty="0"/>
              <a:t>However, using larger RNAs spanning over multiple larger </a:t>
            </a:r>
            <a:r>
              <a:rPr lang="en-US" dirty="0" err="1"/>
              <a:t>gNBs</a:t>
            </a:r>
            <a:r>
              <a:rPr lang="en-US" dirty="0"/>
              <a:t> have a negative impact on reliability.</a:t>
            </a:r>
          </a:p>
          <a:p>
            <a:pPr lvl="1"/>
            <a:r>
              <a:rPr lang="en-US" dirty="0"/>
              <a:t>When there is lack of </a:t>
            </a:r>
            <a:r>
              <a:rPr lang="en-US" dirty="0" err="1"/>
              <a:t>Xn</a:t>
            </a:r>
            <a:r>
              <a:rPr lang="en-US" dirty="0"/>
              <a:t> connectivity between </a:t>
            </a:r>
            <a:r>
              <a:rPr lang="en-US" dirty="0" err="1"/>
              <a:t>gNBs</a:t>
            </a:r>
            <a:r>
              <a:rPr lang="en-US" dirty="0"/>
              <a:t>, a UE in RRC_INACTIVE crossing </a:t>
            </a:r>
            <a:r>
              <a:rPr lang="en-US" dirty="0" err="1"/>
              <a:t>gNB</a:t>
            </a:r>
            <a:r>
              <a:rPr lang="en-US" dirty="0"/>
              <a:t> borders may experience major disruptions at RAN paging, when UE resumes or uses MO small data transmission.</a:t>
            </a:r>
          </a:p>
          <a:p>
            <a:pPr lvl="1"/>
            <a:endParaRPr lang="en-US" dirty="0"/>
          </a:p>
          <a:p>
            <a:r>
              <a:rPr lang="en-US" dirty="0"/>
              <a:t>Objective</a:t>
            </a:r>
          </a:p>
          <a:p>
            <a:pPr lvl="1"/>
            <a:r>
              <a:rPr lang="en-US" dirty="0"/>
              <a:t>Study solutions and specify support for improved resilience from network failures for UEs in RRC_INACTIVE</a:t>
            </a:r>
            <a:endParaRPr lang="en-US" strike="sngStrike" dirty="0"/>
          </a:p>
          <a:p>
            <a:pPr lvl="2"/>
            <a:r>
              <a:rPr lang="en-US" dirty="0"/>
              <a:t>Scope should include at least resilience from non-existing </a:t>
            </a:r>
            <a:r>
              <a:rPr lang="en-US" dirty="0" err="1"/>
              <a:t>Xn</a:t>
            </a:r>
            <a:r>
              <a:rPr lang="en-US" dirty="0"/>
              <a:t> connections affecting UEs in RRC_INACTIVE</a:t>
            </a:r>
          </a:p>
          <a:p>
            <a:pPr marL="369888" lvl="1" indent="0">
              <a:buNone/>
            </a:pPr>
            <a:r>
              <a:rPr lang="en-US" dirty="0"/>
              <a:t>Note: solutions are expected to be applicable to both TN and NTN</a:t>
            </a:r>
          </a:p>
          <a:p>
            <a:pPr lvl="1"/>
            <a:endParaRPr lang="en-US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914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E6B28F26-DA19-4986-8CB4-D1FF90EF4E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0A7880-E34A-4CD0-B7F6-43C2A3F5AEF4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E457B1A-8A8C-45CB-A3AE-8B8A34EF878D}">
  <ds:schemaRefs>
    <ds:schemaRef ds:uri="2f282d3b-eb4a-4b09-b61f-b9593442e286"/>
    <ds:schemaRef ds:uri="9b239327-9e80-40e4-b1b7-4394fed77a33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d8762117-8292-4133-b1c7-eab5c6487cfd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1437</TotalTime>
  <Words>578</Words>
  <Application>Microsoft Office PowerPoint</Application>
  <PresentationFormat>Widescreen</PresentationFormat>
  <Paragraphs>54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Ericsson Hilda Light</vt:lpstr>
      <vt:lpstr>Calibri</vt:lpstr>
      <vt:lpstr>Ericsson Hilda</vt:lpstr>
      <vt:lpstr>Ericsson Technical Icons</vt:lpstr>
      <vt:lpstr>PresentationTemplate2017</vt:lpstr>
      <vt:lpstr>Rel-20: RRC_INACTIVE enhancements</vt:lpstr>
      <vt:lpstr>Introduction</vt:lpstr>
      <vt:lpstr>Detailed problem #1 RAN paging</vt:lpstr>
      <vt:lpstr>Detailed problem #2 RRC resume</vt:lpstr>
      <vt:lpstr>Proposal: Enhancements for RRC_INACTIVE to support non-existing Xn connections between gNBs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Rel-20</dc:title>
  <dc:creator>Nianshan Shi</dc:creator>
  <cp:keywords/>
  <dc:description/>
  <cp:lastModifiedBy>Nianshan</cp:lastModifiedBy>
  <cp:revision>17</cp:revision>
  <dcterms:created xsi:type="dcterms:W3CDTF">2019-11-14T13:46:41Z</dcterms:created>
  <dcterms:modified xsi:type="dcterms:W3CDTF">2024-12-03T14:24:40Z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ContentTypeId">
    <vt:lpwstr>0x010100F3E9551B3FDDA24EBF0A209BAAD637CA</vt:lpwstr>
  </property>
  <property fmtid="{D5CDD505-2E9C-101B-9397-08002B2CF9AE}" pid="13" name="_dlc_DocIdItemGuid">
    <vt:lpwstr>eaabfaf9-9ba9-4757-a0a8-f9bb343f8180</vt:lpwstr>
  </property>
  <property fmtid="{D5CDD505-2E9C-101B-9397-08002B2CF9AE}" pid="14" name="EriCOLLCategory">
    <vt:lpwstr/>
  </property>
  <property fmtid="{D5CDD505-2E9C-101B-9397-08002B2CF9AE}" pid="15" name="TaxKeyword">
    <vt:lpwstr/>
  </property>
  <property fmtid="{D5CDD505-2E9C-101B-9397-08002B2CF9AE}" pid="16" name="EriCOLLCountry">
    <vt:lpwstr/>
  </property>
  <property fmtid="{D5CDD505-2E9C-101B-9397-08002B2CF9AE}" pid="17" name="EriCOLLCompetence">
    <vt:lpwstr/>
  </property>
  <property fmtid="{D5CDD505-2E9C-101B-9397-08002B2CF9AE}" pid="18" name="EriCOLLOrganizationUnit">
    <vt:lpwstr/>
  </property>
  <property fmtid="{D5CDD505-2E9C-101B-9397-08002B2CF9AE}" pid="19" name="EriCOLLProducts">
    <vt:lpwstr/>
  </property>
  <property fmtid="{D5CDD505-2E9C-101B-9397-08002B2CF9AE}" pid="20" name="EriCOLLCustomer">
    <vt:lpwstr/>
  </property>
  <property fmtid="{D5CDD505-2E9C-101B-9397-08002B2CF9AE}" pid="21" name="EriCOLLProjects">
    <vt:lpwstr/>
  </property>
  <property fmtid="{D5CDD505-2E9C-101B-9397-08002B2CF9AE}" pid="22" name="EriCOLLProcess">
    <vt:lpwstr/>
  </property>
  <property fmtid="{D5CDD505-2E9C-101B-9397-08002B2CF9AE}" pid="23" name="MediaServiceImageTags">
    <vt:lpwstr/>
  </property>
</Properties>
</file>