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1397" r:id="rId7"/>
    <p:sldId id="1399" r:id="rId8"/>
    <p:sldId id="1400" r:id="rId9"/>
    <p:sldId id="1386" r:id="rId10"/>
    <p:sldId id="1398" r:id="rId11"/>
    <p:sldId id="81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0000F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8478" autoAdjust="0"/>
  </p:normalViewPr>
  <p:slideViewPr>
    <p:cSldViewPr showGuides="1">
      <p:cViewPr varScale="1">
        <p:scale>
          <a:sx n="93" d="100"/>
          <a:sy n="93" d="100"/>
        </p:scale>
        <p:origin x="394" y="67"/>
      </p:cViewPr>
      <p:guideLst>
        <p:guide orient="horz" pos="2174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12/3/2024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12/3/2024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F05B3-5D9C-2A75-2EEB-F8AD2D6F8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202268-411D-FA28-3317-81CD1B44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C5E7F2-64C3-0A9F-DA77-0DECC3AC4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872D90-EFFD-912A-A9BC-5689CA9E3F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6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/>
              <a:t>Views on Ambient IoT work in 5G-A Rel-20</a:t>
            </a:r>
            <a:endParaRPr lang="en-US" sz="2800" dirty="0"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Agenda item:  </a:t>
            </a:r>
            <a:r>
              <a:rPr lang="en-US" altLang="zh-CN" sz="2400" dirty="0">
                <a:solidFill>
                  <a:schemeClr val="bg1"/>
                </a:solidFill>
              </a:rPr>
              <a:t>15.2</a:t>
            </a:r>
            <a:endParaRPr lang="zh-CN" altLang="zh-CN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Source:	   </a:t>
            </a:r>
            <a:r>
              <a:rPr lang="en-US" altLang="zh-CN" sz="2400" dirty="0">
                <a:solidFill>
                  <a:schemeClr val="bg1"/>
                </a:solidFill>
              </a:rPr>
              <a:t>CATT</a:t>
            </a:r>
            <a:endParaRPr lang="en-US" sz="21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</a:rPr>
              <a:t>3GPP TSG RAN Meeting #106			     RP-243128 </a:t>
            </a:r>
            <a:endParaRPr lang="zh-CN" altLang="zh-CN" sz="2400" dirty="0">
              <a:solidFill>
                <a:schemeClr val="bg1"/>
              </a:solidFill>
            </a:endParaRPr>
          </a:p>
          <a:p>
            <a:r>
              <a:rPr lang="en-GB" altLang="zh-CN" sz="2400" b="1" dirty="0">
                <a:solidFill>
                  <a:schemeClr val="bg1"/>
                </a:solidFill>
              </a:rPr>
              <a:t>Madrid, Spain, 9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-12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December, 2024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50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1ED994-10CC-49CB-6B8F-CC669C343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working group complete the study of solution for Ambient IoT in Rel-19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outcome of A-IoT study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Target to have the common air interface design for different deployment scenarios and topologies for all types of devices.  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 methodology and evaluation results of coverage and latency for inventory use case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 structure and timing for A-IoT operation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A-IoT device architecture – devices 1/2a/2b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device availability/unavailability associated with energy harvesting,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physical layer design -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Modulation and waveform – including CP handling for OFDM waveform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Channel coding – Line code, FEC, CRC, bit/chip/block-level repetition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channels/signals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PRDCH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  PDRCH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Preamble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Carrier wave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Single tone and dual single tone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Operation spectrums and transmission node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Interference cancellation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Access – TDMA/FDMA/CDMA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Random Access procedures 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Paging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3-step/2-step/unified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Topology 2 resource allocation for UE reader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F623F-B01C-65A5-29D9-5B58C80B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IoT Normative works after RAN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40DD6-F586-1670-2711-D0A9582175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2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F67333-9091-1F09-A060-B090BCBEF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NR system design framework in support of A-IoT operation would have a common air interface for devices 1/2a/2b in all deployment scenarios and topologies for all use cases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completion of Rel-19 A-IoT study had several aspects with different alternatives which has impact to the A-IoT system design framework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 structure and the end of PRDCH/PDRCH 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CP handling of PRDCH and the associated chip duration for PRDCH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timing determination between DL R2D transmission and UL D2R transmission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random access procedures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selection of options would be critical for the A-IoT operation in different scenarios, topologies, and use cases in the first release and subsequent release	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 first A-IoT normative work is done in the remaining quarters of Rel-19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target deployment scenarios would be indoor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UE reader is the critical element in extending the network coverage of A-IoT devices since the target coverage of A-IoT devices is up to 50 meters – Topology 2 is essential in Rel-19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Rel-19 A-IoT frame work needs to specify the common interface and functions with forward compatibility to support the outdoor deployment scenarios and use cases with additional Topologies in addition to Topologies 1 and 2</a:t>
            </a:r>
          </a:p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A-IoT normative works is based on the assumption of Rel-19 A-IoT WID with adequate A-IoT system design framework for supporting both indoor and outdoor use cases</a:t>
            </a:r>
          </a:p>
          <a:p>
            <a:pPr lvl="1"/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5664B-0E95-1AA7-E85C-A852C0060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Normative work in Rel-20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71970-3E06-886B-89D6-E0A6C66B3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05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内容占位符 1"/>
          <p:cNvSpPr>
            <a:spLocks noGrp="1"/>
          </p:cNvSpPr>
          <p:nvPr>
            <p:ph idx="4294967295"/>
          </p:nvPr>
        </p:nvSpPr>
        <p:spPr>
          <a:xfrm>
            <a:off x="400882" y="1349048"/>
            <a:ext cx="6419371" cy="5205913"/>
          </a:xfrm>
          <a:prstGeom prst="rect">
            <a:avLst/>
          </a:prstGeom>
          <a:solidFill>
            <a:srgbClr val="B3DDF2">
              <a:alpha val="15000"/>
            </a:srgb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sz="600" b="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 outdoor/indoor A-IoT device with device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target coverage distance of 50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 m for A-IoT device with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use cases: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inventory: airport port terminal/shipping port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personal belonging finding, cargo tracking,  luggage tracking</a:t>
            </a:r>
          </a:p>
          <a:p>
            <a:pPr marL="1223645" lvl="3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A-IoT device triggering focuses on device 2A</a:t>
            </a:r>
            <a:r>
              <a:rPr lang="en-US" altLang="zh-CN"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/2B</a:t>
            </a: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mechanism in extension of the A-IoT coverage to 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maximum distance of 50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1000m with device mobility for outdoor scenarios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autonomous A-IoT device triggering for device initiated use case for outdoor inventory and positioning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control mechanism for Topologies 3 and 4 in addition to Topologies 1 and 2.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4805" y="2459824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sensor: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ultra-high voltage substation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5207" y="4188649"/>
            <a:ext cx="3711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 terminal/shipping port and cargo tracking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1144482"/>
            <a:ext cx="3815520" cy="1326994"/>
          </a:xfrm>
          <a:prstGeom prst="rect">
            <a:avLst/>
          </a:prstGeom>
          <a:noFill/>
        </p:spPr>
      </p:pic>
      <p:pic>
        <p:nvPicPr>
          <p:cNvPr id="31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166" y="2820342"/>
            <a:ext cx="1871304" cy="1363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2832285"/>
            <a:ext cx="2058162" cy="137025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International airport terminal. Asian beautiful woman with luggage and walking in airport International airport terminal. Asian beautiful woman with luggage and walking in airport airport luggage stock pictures, royalty-free photos &amp; images">
            <a:extLst>
              <a:ext uri="{FF2B5EF4-FFF2-40B4-BE49-F238E27FC236}">
                <a16:creationId xmlns:a16="http://schemas.microsoft.com/office/drawing/2014/main" id="{264477F6-F853-C199-0666-F3A1D5541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69" y="4711869"/>
            <a:ext cx="1992697" cy="133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hildren learning in a school classroom Back to school. A group of schoolchildren with backpacks walk along the school corridor during recess. Education and science concept. Education Stock Photo">
            <a:extLst>
              <a:ext uri="{FF2B5EF4-FFF2-40B4-BE49-F238E27FC236}">
                <a16:creationId xmlns:a16="http://schemas.microsoft.com/office/drawing/2014/main" id="{E1184582-DE0D-6338-0BBC-A3CE02D2A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551" y="4762241"/>
            <a:ext cx="2135142" cy="106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10">
            <a:extLst>
              <a:ext uri="{FF2B5EF4-FFF2-40B4-BE49-F238E27FC236}">
                <a16:creationId xmlns:a16="http://schemas.microsoft.com/office/drawing/2014/main" id="{D036C078-5D7B-5585-9D5E-32CCB45E401B}"/>
              </a:ext>
            </a:extLst>
          </p:cNvPr>
          <p:cNvSpPr/>
          <p:nvPr/>
        </p:nvSpPr>
        <p:spPr>
          <a:xfrm>
            <a:off x="7792569" y="6079421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 personal belonging finding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AB3F0B-591D-4665-C6EB-0D54363D1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105754"/>
            <a:ext cx="9335391" cy="912881"/>
          </a:xfrm>
        </p:spPr>
        <p:txBody>
          <a:bodyPr/>
          <a:lstStyle/>
          <a:p>
            <a:r>
              <a:rPr lang="en-US" dirty="0"/>
              <a:t>Outdoor Coverage with A-IoT device Mobility</a:t>
            </a:r>
          </a:p>
        </p:txBody>
      </p:sp>
    </p:spTree>
    <p:extLst>
      <p:ext uri="{BB962C8B-B14F-4D97-AF65-F5344CB8AC3E}">
        <p14:creationId xmlns:p14="http://schemas.microsoft.com/office/powerpoint/2010/main" val="269541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CDBA8-8B96-8F16-1792-A718C6FD5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BE4ABEFE-AD24-4A7B-7C52-77A36E1CCE1C}"/>
              </a:ext>
            </a:extLst>
          </p:cNvPr>
          <p:cNvSpPr/>
          <p:nvPr/>
        </p:nvSpPr>
        <p:spPr>
          <a:xfrm>
            <a:off x="432582" y="1412776"/>
            <a:ext cx="6239482" cy="479657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 service: periodic/aperiodic A-IoT device triggering device triggering reporting or network-initiated reporting for sensing and tracking</a:t>
            </a:r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of use case for A-IoT device triggering reporting/alarming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e.g., cargo monitoring, fire monitoring, room monitoring with alarming</a:t>
            </a:r>
            <a:endParaRPr lang="en-US" altLang="zh-CN" sz="1600" b="1" i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DO-DTT and Do-A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traffic for triggering periodic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/aperiodic reporting</a:t>
            </a: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indoor/outdoor scenarios</a:t>
            </a:r>
            <a:endParaRPr lang="en-US" altLang="zh-CN" sz="1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E270DDD-4C95-7073-4CDB-8629B4451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Autonomous/network trigger Report Sensing</a:t>
            </a:r>
            <a:endParaRPr lang="en-US" sz="32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02D709B-E94F-A897-62D5-706C8557E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33" name="Picture 6" descr="image001">
            <a:extLst>
              <a:ext uri="{FF2B5EF4-FFF2-40B4-BE49-F238E27FC236}">
                <a16:creationId xmlns:a16="http://schemas.microsoft.com/office/drawing/2014/main" id="{BC9B9491-0F84-E21A-EA01-6A3BC9858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809" y="2762202"/>
            <a:ext cx="2265772" cy="13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3034706D-371C-C151-A4B6-ABC3BF115BDE}"/>
              </a:ext>
            </a:extLst>
          </p:cNvPr>
          <p:cNvSpPr/>
          <p:nvPr/>
        </p:nvSpPr>
        <p:spPr>
          <a:xfrm>
            <a:off x="8482989" y="4196871"/>
            <a:ext cx="1506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 monitor sensor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17B752D-D8FA-B4B8-547D-EF51CBF2AF25}"/>
              </a:ext>
            </a:extLst>
          </p:cNvPr>
          <p:cNvSpPr/>
          <p:nvPr/>
        </p:nvSpPr>
        <p:spPr>
          <a:xfrm>
            <a:off x="7809778" y="2459343"/>
            <a:ext cx="23762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Room Environmental Supervision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6" name="图片 35" descr="说明: C:\Users\cmcc\Desktop\图片1.png图片1">
            <a:extLst>
              <a:ext uri="{FF2B5EF4-FFF2-40B4-BE49-F238E27FC236}">
                <a16:creationId xmlns:a16="http://schemas.microsoft.com/office/drawing/2014/main" id="{DB62CC0A-9EA9-28F2-A809-B3B09356B8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084" y="1262929"/>
            <a:ext cx="3245396" cy="1097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D49DCCD4-AFEE-4251-D120-D348FEE001C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5" r="6739"/>
          <a:stretch>
            <a:fillRect/>
          </a:stretch>
        </p:blipFill>
        <p:spPr bwMode="auto">
          <a:xfrm>
            <a:off x="7662424" y="4611108"/>
            <a:ext cx="2852542" cy="133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1FF7519F-BD80-7310-A279-42BAD37BF538}"/>
              </a:ext>
            </a:extLst>
          </p:cNvPr>
          <p:cNvSpPr/>
          <p:nvPr/>
        </p:nvSpPr>
        <p:spPr>
          <a:xfrm>
            <a:off x="8928747" y="6097440"/>
            <a:ext cx="10195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mart grid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灯片编号占位符 3">
            <a:extLst>
              <a:ext uri="{FF2B5EF4-FFF2-40B4-BE49-F238E27FC236}">
                <a16:creationId xmlns:a16="http://schemas.microsoft.com/office/drawing/2014/main" id="{B593FB03-C46C-4E03-6AAD-0342F94C555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30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2061</TotalTime>
  <Words>672</Words>
  <Application>Microsoft Office PowerPoint</Application>
  <PresentationFormat>Widescreen</PresentationFormat>
  <Paragraphs>74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等线</vt:lpstr>
      <vt:lpstr>微软雅黑</vt:lpstr>
      <vt:lpstr>思源黑体 CN Regular</vt:lpstr>
      <vt:lpstr>Arial</vt:lpstr>
      <vt:lpstr>Arial Black</vt:lpstr>
      <vt:lpstr>Calibri</vt:lpstr>
      <vt:lpstr>Courier New</vt:lpstr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Views on Ambient IoT work in 5G-A Rel-20</vt:lpstr>
      <vt:lpstr>Ambient IoT Normative works after RAN study</vt:lpstr>
      <vt:lpstr>Normative work in Rel-20</vt:lpstr>
      <vt:lpstr>Outdoor Coverage with A-IoT device Mobility</vt:lpstr>
      <vt:lpstr>Autonomous/network trigger Report Sensing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Fang-Chen Cheng</cp:lastModifiedBy>
  <cp:revision>3290</cp:revision>
  <dcterms:created xsi:type="dcterms:W3CDTF">2019-07-24T06:46:00Z</dcterms:created>
  <dcterms:modified xsi:type="dcterms:W3CDTF">2024-12-03T08:42:46Z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