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  <p:sldMasterId id="2147483655" r:id="rId2"/>
    <p:sldMasterId id="2147483659" r:id="rId3"/>
    <p:sldMasterId id="2147483661" r:id="rId4"/>
    <p:sldMasterId id="2147483663" r:id="rId5"/>
    <p:sldMasterId id="2147483667" r:id="rId6"/>
    <p:sldMasterId id="2147483669" r:id="rId7"/>
    <p:sldMasterId id="2147483671" r:id="rId8"/>
    <p:sldMasterId id="2147483675" r:id="rId9"/>
    <p:sldMasterId id="2147483677" r:id="rId10"/>
  </p:sldMasterIdLst>
  <p:notesMasterIdLst>
    <p:notesMasterId r:id="rId26"/>
  </p:notesMasterIdLst>
  <p:handoutMasterIdLst>
    <p:handoutMasterId r:id="rId27"/>
  </p:handoutMasterIdLst>
  <p:sldIdLst>
    <p:sldId id="802" r:id="rId11"/>
    <p:sldId id="1375" r:id="rId12"/>
    <p:sldId id="1360" r:id="rId13"/>
    <p:sldId id="1366" r:id="rId14"/>
    <p:sldId id="1367" r:id="rId15"/>
    <p:sldId id="1361" r:id="rId16"/>
    <p:sldId id="1368" r:id="rId17"/>
    <p:sldId id="1369" r:id="rId18"/>
    <p:sldId id="1370" r:id="rId19"/>
    <p:sldId id="1362" r:id="rId20"/>
    <p:sldId id="1371" r:id="rId21"/>
    <p:sldId id="1372" r:id="rId22"/>
    <p:sldId id="1377" r:id="rId23"/>
    <p:sldId id="1376" r:id="rId24"/>
    <p:sldId id="813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74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费永强" initials="费永强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D6D0F"/>
    <a:srgbClr val="33CCFF"/>
    <a:srgbClr val="7DDDFF"/>
    <a:srgbClr val="92F0EE"/>
    <a:srgbClr val="FF5050"/>
    <a:srgbClr val="FF3300"/>
    <a:srgbClr val="F79646"/>
    <a:srgbClr val="385D8A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75" autoAdjust="0"/>
    <p:restoredTop sz="98478" autoAdjust="0"/>
  </p:normalViewPr>
  <p:slideViewPr>
    <p:cSldViewPr showGuides="1">
      <p:cViewPr varScale="1">
        <p:scale>
          <a:sx n="112" d="100"/>
          <a:sy n="112" d="100"/>
        </p:scale>
        <p:origin x="-643" y="-77"/>
      </p:cViewPr>
      <p:guideLst>
        <p:guide orient="horz" pos="2174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tags" Target="tags/tag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handoutMaster" Target="handoutMasters/handoutMaster1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3" name="日期占位符 2"/>
          <p:cNvSpPr txBox="1">
            <a:spLocks noGrp="1"/>
          </p:cNvSpPr>
          <p:nvPr>
            <p:ph type="dt" sz="quarter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599C2EDB-E03A-4161-910C-A6279116A248}" type="datetime1"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等线" panose="02010600030101010101" charset="-122"/>
                <a:ea typeface="等线" panose="02010600030101010101" charset="-122"/>
              </a:rPr>
              <a:t>12/3/2024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4" name="页脚占位符 3"/>
          <p:cNvSpPr txBox="1">
            <a:spLocks noGrp="1"/>
          </p:cNvSpPr>
          <p:nvPr>
            <p:ph type="ftr" sz="quarter" idx="2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5" name="灯片编号占位符 4"/>
          <p:cNvSpPr txBox="1">
            <a:spLocks noGrp="1"/>
          </p:cNvSpPr>
          <p:nvPr>
            <p:ph type="sldNum" sz="quarter" idx="3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07D55AD-8A1B-4E38-AABE-15FBCB3B22E8}" type="slidenum">
              <a:rPr/>
              <a:t>‹#›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2124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endParaRPr lang="en-US"/>
          </a:p>
        </p:txBody>
      </p:sp>
      <p:sp>
        <p:nvSpPr>
          <p:cNvPr id="3" name="日期占位符 2"/>
          <p:cNvSpPr txBox="1">
            <a:spLocks noGrp="1"/>
          </p:cNvSpPr>
          <p:nvPr>
            <p:ph type="dt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fld id="{BFE3688F-16CD-4467-96D2-DF04AFED03BE}" type="datetime1">
              <a:rPr lang="en-US"/>
              <a:t>12/3/2024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099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备注占位符 4"/>
          <p:cNvSpPr txBox="1"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6" name="页脚占位符 5"/>
          <p:cNvSpPr txBox="1">
            <a:spLocks noGrp="1"/>
          </p:cNvSpPr>
          <p:nvPr>
            <p:ph type="ftr" sz="quarter" idx="4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灯片编号占位符 6"/>
          <p:cNvSpPr txBox="1">
            <a:spLocks noGrp="1"/>
          </p:cNvSpPr>
          <p:nvPr>
            <p:ph type="sldNum" sz="quarter" idx="5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fld id="{B77D4672-B426-4019-9E15-60A8E815FC07}" type="slidenum">
              <a:r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722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1pPr>
    <a:lvl2pPr marL="457200" marR="0" lvl="1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2pPr>
    <a:lvl3pPr marL="914400" marR="0" lvl="2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3pPr>
    <a:lvl4pPr marL="1371600" marR="0" lvl="3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4pPr>
    <a:lvl5pPr marL="1828800" marR="0" lvl="4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B77D4672-B426-4019-9E15-60A8E815FC07}" type="slidenum">
              <a:rPr lang="en-US" altLang="zh-CN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105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D4672-B426-4019-9E15-60A8E815FC07}" type="slidenum">
              <a:rPr lang="en-US" altLang="zh-CN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D4672-B426-4019-9E15-60A8E815FC07}" type="slidenum">
              <a:rPr lang="en-US" altLang="zh-CN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D4672-B426-4019-9E15-60A8E815FC07}" type="slidenum">
              <a:rPr lang="en-US" altLang="zh-CN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D4672-B426-4019-9E15-60A8E815FC07}" type="slidenum">
              <a:rPr lang="en-US" altLang="zh-CN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D4672-B426-4019-9E15-60A8E815FC07}" type="slidenum">
              <a:rPr lang="en-US" altLang="zh-CN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D4672-B426-4019-9E15-60A8E815FC07}" type="slidenum">
              <a:rPr lang="en-US" altLang="zh-CN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15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15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封面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742" y="4396270"/>
            <a:ext cx="670620" cy="54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090" y="5323572"/>
            <a:ext cx="5642771" cy="144566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10"/>
          <p:cNvPicPr>
            <a:picLocks noChangeAspect="1"/>
          </p:cNvPicPr>
          <p:nvPr/>
        </p:nvPicPr>
        <p:blipFill>
          <a:blip r:embed="rId4"/>
          <a:srcRect r="7638" b="5466"/>
          <a:stretch>
            <a:fillRect/>
          </a:stretch>
        </p:blipFill>
        <p:spPr>
          <a:xfrm>
            <a:off x="5710894" y="109170"/>
            <a:ext cx="6481111" cy="674882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标题 1"/>
          <p:cNvSpPr txBox="1">
            <a:spLocks noGrp="1"/>
          </p:cNvSpPr>
          <p:nvPr>
            <p:ph type="title"/>
          </p:nvPr>
        </p:nvSpPr>
        <p:spPr>
          <a:xfrm>
            <a:off x="717822" y="1071137"/>
            <a:ext cx="9023235" cy="1429298"/>
          </a:xfrm>
        </p:spPr>
        <p:txBody>
          <a:bodyPr/>
          <a:lstStyle>
            <a:lvl1pPr defTabSz="457200">
              <a:lnSpc>
                <a:spcPct val="110000"/>
              </a:lnSpc>
              <a:defRPr sz="48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6" name="Text Placeholder 2"/>
          <p:cNvSpPr txBox="1">
            <a:spLocks noGrp="1"/>
          </p:cNvSpPr>
          <p:nvPr>
            <p:ph idx="4294967295"/>
          </p:nvPr>
        </p:nvSpPr>
        <p:spPr>
          <a:xfrm>
            <a:off x="710543" y="2757610"/>
            <a:ext cx="5369914" cy="484101"/>
          </a:xfrm>
        </p:spPr>
        <p:txBody>
          <a:bodyPr anchor="ctr"/>
          <a:lstStyle>
            <a:lvl1pPr marL="0" indent="0">
              <a:buNone/>
              <a:defRPr lang="en-US">
                <a:solidFill>
                  <a:srgbClr val="FFFFFF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7" name="Text Placeholder 2"/>
          <p:cNvSpPr txBox="1">
            <a:spLocks noGrp="1"/>
          </p:cNvSpPr>
          <p:nvPr>
            <p:ph idx="9"/>
          </p:nvPr>
        </p:nvSpPr>
        <p:spPr>
          <a:xfrm>
            <a:off x="710543" y="3272793"/>
            <a:ext cx="5369914" cy="484101"/>
          </a:xfrm>
        </p:spPr>
        <p:txBody>
          <a:bodyPr/>
          <a:lstStyle>
            <a:lvl1pPr marL="0" indent="0">
              <a:buNone/>
              <a:defRPr lang="en-US" sz="2100">
                <a:solidFill>
                  <a:srgbClr val="FFFFFF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8" name="Text Placeholder 2"/>
          <p:cNvSpPr txBox="1">
            <a:spLocks noGrp="1"/>
          </p:cNvSpPr>
          <p:nvPr>
            <p:ph idx="19"/>
          </p:nvPr>
        </p:nvSpPr>
        <p:spPr>
          <a:xfrm>
            <a:off x="710543" y="3840260"/>
            <a:ext cx="5369914" cy="484101"/>
          </a:xfrm>
        </p:spPr>
        <p:txBody>
          <a:bodyPr anchor="ctr"/>
          <a:lstStyle>
            <a:lvl1pPr marL="0" indent="0">
              <a:buNone/>
              <a:defRPr lang="en-US" sz="1800">
                <a:solidFill>
                  <a:srgbClr val="FFFFFF"/>
                </a:solidFill>
              </a:defRPr>
            </a:lvl1pPr>
          </a:lstStyle>
          <a:p>
            <a:pPr lvl="0"/>
            <a:endParaRPr 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39299" y="410931"/>
            <a:ext cx="1799603" cy="5220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820012" cy="686641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Placeholder 2"/>
          <p:cNvSpPr txBox="1">
            <a:spLocks noGrp="1"/>
          </p:cNvSpPr>
          <p:nvPr>
            <p:ph idx="4294967295" hasCustomPrompt="1"/>
          </p:nvPr>
        </p:nvSpPr>
        <p:spPr>
          <a:xfrm>
            <a:off x="5606268" y="2747003"/>
            <a:ext cx="5677079" cy="3323167"/>
          </a:xfrm>
        </p:spPr>
        <p:txBody>
          <a:bodyPr/>
          <a:lstStyle>
            <a:lvl1pPr marL="342900" indent="-342900">
              <a:lnSpc>
                <a:spcPct val="150000"/>
              </a:lnSpc>
              <a:spcBef>
                <a:spcPts val="0"/>
              </a:spcBef>
              <a:defRPr lang="en-US" sz="260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342900" lvl="0" indent="-342900">
              <a:lnSpc>
                <a:spcPct val="150000"/>
              </a:lnSpc>
              <a:spcBef>
                <a:spcPts val="0"/>
              </a:spcBef>
              <a:defRPr lang="en-US" sz="260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342900" lvl="0" indent="-342900">
              <a:lnSpc>
                <a:spcPct val="150000"/>
              </a:lnSpc>
              <a:spcBef>
                <a:spcPts val="0"/>
              </a:spcBef>
              <a:defRPr lang="en-US" sz="260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342900" lvl="0" indent="-342900">
              <a:lnSpc>
                <a:spcPct val="150000"/>
              </a:lnSpc>
              <a:spcBef>
                <a:spcPts val="0"/>
              </a:spcBef>
              <a:defRPr lang="en-US" sz="260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</a:lstStyle>
          <a:p>
            <a:pPr lvl="0"/>
            <a:endParaRPr lang="en-US"/>
          </a:p>
          <a:p>
            <a:pPr lvl="0"/>
            <a:endParaRPr lang="en-US"/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4" name="矩形 15"/>
          <p:cNvSpPr/>
          <p:nvPr/>
        </p:nvSpPr>
        <p:spPr>
          <a:xfrm rot="16200004">
            <a:off x="-1023200" y="1023200"/>
            <a:ext cx="6866412" cy="4820012"/>
          </a:xfrm>
          <a:prstGeom prst="rect">
            <a:avLst/>
          </a:prstGeom>
          <a:gradFill>
            <a:gsLst>
              <a:gs pos="0">
                <a:srgbClr val="000000">
                  <a:alpha val="95000"/>
                </a:srgbClr>
              </a:gs>
              <a:gs pos="100000">
                <a:srgbClr val="00175F">
                  <a:alpha val="85000"/>
                </a:srgbClr>
              </a:gs>
            </a:gsLst>
            <a:lin ang="9600000"/>
          </a:gradFill>
          <a:ln>
            <a:noFill/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rgbClr val="FFFFFF"/>
              </a:solidFill>
              <a:latin typeface="Sitka Text" panose="02000505000000020004"/>
              <a:ea typeface="微软雅黑 Light" panose="020B0502040204020203" charset="-122"/>
            </a:endParaRPr>
          </a:p>
        </p:txBody>
      </p:sp>
      <p:sp>
        <p:nvSpPr>
          <p:cNvPr id="5" name="文本框 16"/>
          <p:cNvSpPr txBox="1"/>
          <p:nvPr/>
        </p:nvSpPr>
        <p:spPr>
          <a:xfrm>
            <a:off x="5610950" y="1261231"/>
            <a:ext cx="2647407" cy="64633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CN" altLang="en-US" sz="3600" b="1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</a:p>
        </p:txBody>
      </p:sp>
      <p:sp>
        <p:nvSpPr>
          <p:cNvPr id="6" name="文本框 17"/>
          <p:cNvSpPr txBox="1"/>
          <p:nvPr/>
        </p:nvSpPr>
        <p:spPr>
          <a:xfrm>
            <a:off x="5610950" y="1838547"/>
            <a:ext cx="2438403" cy="40011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>
                <a:solidFill>
                  <a:srgbClr val="404040"/>
                </a:solidFill>
                <a:latin typeface="Arial" panose="020B0604020202020204"/>
                <a:ea typeface="微软雅黑 Light" panose="020B0502040204020203" charset="-122"/>
              </a:rPr>
              <a:t>CONTENTS</a:t>
            </a:r>
          </a:p>
        </p:txBody>
      </p:sp>
      <p:cxnSp>
        <p:nvCxnSpPr>
          <p:cNvPr id="7" name="直接连接符 18"/>
          <p:cNvCxnSpPr/>
          <p:nvPr/>
        </p:nvCxnSpPr>
        <p:spPr>
          <a:xfrm>
            <a:off x="5705380" y="2415817"/>
            <a:ext cx="1657350" cy="0"/>
          </a:xfrm>
          <a:prstGeom prst="straightConnector1">
            <a:avLst/>
          </a:prstGeom>
          <a:noFill/>
          <a:ln w="6345">
            <a:solidFill>
              <a:srgbClr val="BFBFBF"/>
            </a:solidFill>
            <a:prstDash val="solid"/>
            <a:miter/>
          </a:ln>
        </p:spPr>
      </p:cxnSp>
      <p:pic>
        <p:nvPicPr>
          <p:cNvPr id="8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9954" y="-80476"/>
            <a:ext cx="121935" cy="2225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935" y="5644481"/>
            <a:ext cx="2296049" cy="6660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7004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3545631" cy="686641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Placeholder 2"/>
          <p:cNvSpPr txBox="1">
            <a:spLocks noGrp="1"/>
          </p:cNvSpPr>
          <p:nvPr>
            <p:ph idx="4294967295" hasCustomPrompt="1"/>
          </p:nvPr>
        </p:nvSpPr>
        <p:spPr>
          <a:xfrm>
            <a:off x="4411961" y="2747003"/>
            <a:ext cx="6878080" cy="3323167"/>
          </a:xfrm>
        </p:spPr>
        <p:txBody>
          <a:bodyPr/>
          <a:lstStyle>
            <a:lvl1pPr marL="342900" indent="-342900">
              <a:lnSpc>
                <a:spcPct val="150000"/>
              </a:lnSpc>
              <a:spcBef>
                <a:spcPts val="0"/>
              </a:spcBef>
              <a:defRPr lang="en-US" sz="260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342900" lvl="0" indent="-342900">
              <a:lnSpc>
                <a:spcPct val="150000"/>
              </a:lnSpc>
              <a:spcBef>
                <a:spcPts val="0"/>
              </a:spcBef>
              <a:defRPr lang="en-US" sz="260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342900" lvl="0" indent="-342900">
              <a:lnSpc>
                <a:spcPct val="150000"/>
              </a:lnSpc>
              <a:spcBef>
                <a:spcPts val="0"/>
              </a:spcBef>
              <a:defRPr lang="en-US" sz="260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342900" lvl="0" indent="-342900">
              <a:lnSpc>
                <a:spcPct val="150000"/>
              </a:lnSpc>
              <a:spcBef>
                <a:spcPts val="0"/>
              </a:spcBef>
              <a:defRPr lang="en-US" sz="260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</a:lstStyle>
          <a:p>
            <a:pPr lvl="0"/>
            <a:endParaRPr lang="en-US"/>
          </a:p>
          <a:p>
            <a:pPr lvl="0"/>
            <a:endParaRPr lang="en-US"/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4" name="矩形 15"/>
          <p:cNvSpPr/>
          <p:nvPr/>
        </p:nvSpPr>
        <p:spPr>
          <a:xfrm rot="16200004">
            <a:off x="-1633197" y="1633197"/>
            <a:ext cx="6866412" cy="3600001"/>
          </a:xfrm>
          <a:prstGeom prst="rect">
            <a:avLst/>
          </a:prstGeom>
          <a:gradFill>
            <a:gsLst>
              <a:gs pos="0">
                <a:srgbClr val="000000">
                  <a:alpha val="95000"/>
                </a:srgbClr>
              </a:gs>
              <a:gs pos="100000">
                <a:srgbClr val="00175F">
                  <a:alpha val="85000"/>
                </a:srgbClr>
              </a:gs>
            </a:gsLst>
            <a:lin ang="9600000"/>
          </a:gradFill>
          <a:ln>
            <a:noFill/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rgbClr val="FFFFFF"/>
              </a:solidFill>
              <a:latin typeface="Sitka Text" panose="02000505000000020004"/>
              <a:ea typeface="微软雅黑 Light" panose="020B0502040204020203" charset="-122"/>
            </a:endParaRPr>
          </a:p>
        </p:txBody>
      </p:sp>
      <p:sp>
        <p:nvSpPr>
          <p:cNvPr id="5" name="文本框 16"/>
          <p:cNvSpPr txBox="1"/>
          <p:nvPr/>
        </p:nvSpPr>
        <p:spPr>
          <a:xfrm>
            <a:off x="4416634" y="1261231"/>
            <a:ext cx="2647407" cy="64633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CN" altLang="en-US" sz="3600" b="1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</a:p>
        </p:txBody>
      </p:sp>
      <p:sp>
        <p:nvSpPr>
          <p:cNvPr id="6" name="文本框 17"/>
          <p:cNvSpPr txBox="1"/>
          <p:nvPr/>
        </p:nvSpPr>
        <p:spPr>
          <a:xfrm>
            <a:off x="4416634" y="1838547"/>
            <a:ext cx="2438403" cy="40011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>
                <a:solidFill>
                  <a:srgbClr val="404040"/>
                </a:solidFill>
                <a:latin typeface="Arial" panose="020B0604020202020204"/>
                <a:ea typeface="微软雅黑 Light" panose="020B0502040204020203" charset="-122"/>
              </a:rPr>
              <a:t>CONTENTS</a:t>
            </a:r>
          </a:p>
        </p:txBody>
      </p:sp>
      <p:cxnSp>
        <p:nvCxnSpPr>
          <p:cNvPr id="7" name="直接连接符 18"/>
          <p:cNvCxnSpPr/>
          <p:nvPr/>
        </p:nvCxnSpPr>
        <p:spPr>
          <a:xfrm>
            <a:off x="4511064" y="2415817"/>
            <a:ext cx="1657350" cy="0"/>
          </a:xfrm>
          <a:prstGeom prst="straightConnector1">
            <a:avLst/>
          </a:prstGeom>
          <a:noFill/>
          <a:ln w="6345">
            <a:solidFill>
              <a:srgbClr val="BFBFBF"/>
            </a:solidFill>
            <a:prstDash val="solid"/>
            <a:miter/>
          </a:ln>
        </p:spPr>
      </p:cxnSp>
      <p:pic>
        <p:nvPicPr>
          <p:cNvPr id="8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6985" y="-80476"/>
            <a:ext cx="121935" cy="2225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935" y="5644481"/>
            <a:ext cx="2296049" cy="6660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30779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4422910" y="6422610"/>
            <a:ext cx="4114800" cy="365125"/>
          </a:xfrm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8837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88641"/>
            <a:ext cx="10972800" cy="778099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10000"/>
              </a:lnSpc>
              <a:defRPr sz="24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lnSpc>
                <a:spcPct val="110000"/>
              </a:lnSpc>
              <a:defRPr sz="21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lnSpc>
                <a:spcPct val="110000"/>
              </a:lnSpc>
              <a:defRPr sz="19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lnSpc>
                <a:spcPct val="110000"/>
              </a:lnSpc>
              <a:defRPr sz="19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lnSpc>
                <a:spcPct val="110000"/>
              </a:lnSpc>
              <a:defRPr sz="19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29217" y="6422610"/>
            <a:ext cx="2743200" cy="365125"/>
          </a:xfrm>
        </p:spPr>
        <p:txBody>
          <a:bodyPr/>
          <a:lstStyle>
            <a:lvl1pPr>
              <a:defRPr sz="1900">
                <a:solidFill>
                  <a:srgbClr val="1038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9888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结尾页 Sloga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272" y="1624513"/>
            <a:ext cx="8238725" cy="15824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5"/>
          <p:cNvPicPr>
            <a:picLocks noChangeAspect="1"/>
          </p:cNvPicPr>
          <p:nvPr/>
        </p:nvPicPr>
        <p:blipFill>
          <a:blip r:embed="rId3"/>
          <a:srcRect r="7638" b="5466"/>
          <a:stretch>
            <a:fillRect/>
          </a:stretch>
        </p:blipFill>
        <p:spPr>
          <a:xfrm>
            <a:off x="5710894" y="109170"/>
            <a:ext cx="6481111" cy="6748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452" y="2745312"/>
            <a:ext cx="4464000" cy="578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3081" y="4772043"/>
            <a:ext cx="853436" cy="853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9886" y="4772043"/>
            <a:ext cx="853436" cy="85343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8"/>
          <p:cNvSpPr txBox="1"/>
          <p:nvPr/>
        </p:nvSpPr>
        <p:spPr>
          <a:xfrm>
            <a:off x="996028" y="5680902"/>
            <a:ext cx="2904170" cy="30162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60" b="0" i="0" u="none" strike="noStrike" kern="1200" cap="none" spc="0" baseline="0">
                <a:solidFill>
                  <a:srgbClr val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https://www.cictmobile.com</a:t>
            </a: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699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 noGrp="1"/>
          </p:cNvSpPr>
          <p:nvPr>
            <p:ph idx="4294967295"/>
          </p:nvPr>
        </p:nvSpPr>
        <p:spPr>
          <a:xfrm>
            <a:off x="429575" y="1037350"/>
            <a:ext cx="11319513" cy="567901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</p:txBody>
      </p:sp>
      <p:sp>
        <p:nvSpPr>
          <p:cNvPr id="3" name="标题 1"/>
          <p:cNvSpPr txBox="1">
            <a:spLocks noGrp="1"/>
          </p:cNvSpPr>
          <p:nvPr>
            <p:ph type="title"/>
          </p:nvPr>
        </p:nvSpPr>
        <p:spPr>
          <a:xfrm>
            <a:off x="652671" y="67821"/>
            <a:ext cx="9335393" cy="91288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457200" rtl="0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1" i="0" u="none" strike="noStrike" kern="1200" cap="none" spc="0" baseline="0">
                <a:solidFill>
                  <a:srgbClr val="0068B7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" name="页脚占位符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4"/>
          <p:cNvSpPr txBox="1">
            <a:spLocks noGrp="1"/>
          </p:cNvSpPr>
          <p:nvPr>
            <p:ph type="sldNum" sz="quarter" idx="8"/>
          </p:nvPr>
        </p:nvSpPr>
        <p:spPr>
          <a:xfrm>
            <a:off x="9047914" y="6422608"/>
            <a:ext cx="2743200" cy="365129"/>
          </a:xfrm>
        </p:spPr>
        <p:txBody>
          <a:bodyPr/>
          <a:lstStyle>
            <a:lvl1pPr>
              <a:defRPr/>
            </a:lvl1pPr>
          </a:lstStyle>
          <a:p>
            <a:fld id="{DBBF0EDF-8F03-428F-8108-61CEA9C2231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4115392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537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13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100000">
              <a:srgbClr val="00175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4" name="日期占位符 3"/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灯片编号占位符 5"/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fld id="{C5094F45-C1A0-4600-8E97-37F44FB4E941}" type="slidenum">
              <a:rPr/>
              <a:t>‹#›</a:t>
            </a:fld>
            <a:endParaRPr lang="en-US"/>
          </a:p>
        </p:txBody>
      </p:sp>
      <p:sp>
        <p:nvSpPr>
          <p:cNvPr id="7" name="灯片编号占位符 3"/>
          <p:cNvSpPr txBox="1"/>
          <p:nvPr/>
        </p:nvSpPr>
        <p:spPr>
          <a:xfrm>
            <a:off x="8903540" y="-1833545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16FCEDE-6C34-403F-A0D8-42F1A058A0BC}" type="slidenum">
              <a:rPr/>
              <a:t>‹#›</a:t>
            </a:fld>
            <a:endParaRPr lang="en-US" sz="1400" b="0" i="0" u="none" strike="noStrike" kern="1200" cap="none" spc="0" baseline="0">
              <a:solidFill>
                <a:srgbClr val="898989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defRPr lang="zh-CN" sz="4400" b="0" i="0" u="none" strike="noStrike" kern="1200" cap="none" spc="0" baseline="0">
          <a:solidFill>
            <a:srgbClr val="000000"/>
          </a:solidFill>
          <a:uFillTx/>
          <a:latin typeface="Arial Black" panose="020B0A04020102020204"/>
          <a:ea typeface="微软雅黑" panose="020B0503020204020204" charset="-122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anose="020B0604020202020204"/>
        <a:buChar char="•"/>
        <a:defRPr lang="zh-CN" sz="2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4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0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5pPr>
    </p:bodyStyle>
    <p:otherStyle/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340599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defRPr lang="zh-CN" sz="4400" b="0" i="0" u="none" strike="noStrike" kern="1200" cap="none" spc="0" baseline="0">
          <a:solidFill>
            <a:srgbClr val="000000"/>
          </a:solidFill>
          <a:uFillTx/>
          <a:latin typeface="Arial Black" panose="020B0A04020102020204"/>
          <a:ea typeface="微软雅黑" panose="020B0503020204020204" charset="-122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anose="020B0604020202020204"/>
        <a:buChar char="•"/>
        <a:defRPr lang="zh-CN" sz="2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4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0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5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100000">
              <a:srgbClr val="00175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4" name="日期占位符 3"/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灯片编号占位符 5"/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fld id="{7DE1493F-7CC5-4D5A-9B14-45F53FB434CD}" type="slidenum">
              <a:r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defRPr lang="zh-CN" sz="4400" b="0" i="0" u="none" strike="noStrike" kern="1200" cap="none" spc="0" baseline="0">
          <a:solidFill>
            <a:srgbClr val="000000"/>
          </a:solidFill>
          <a:uFillTx/>
          <a:latin typeface="Arial Black" panose="020B0A04020102020204"/>
          <a:ea typeface="微软雅黑" panose="020B0503020204020204" charset="-122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anose="020B0604020202020204"/>
        <a:buChar char="•"/>
        <a:defRPr lang="zh-CN" sz="2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4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0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5pPr>
    </p:bodyStyle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717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15" y="290998"/>
            <a:ext cx="119109" cy="4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页脚占位符 4"/>
          <p:cNvSpPr txBox="1">
            <a:spLocks noGrp="1"/>
          </p:cNvSpPr>
          <p:nvPr>
            <p:ph type="ftr" sz="quarter" idx="3"/>
          </p:nvPr>
        </p:nvSpPr>
        <p:spPr>
          <a:xfrm>
            <a:off x="4422907" y="6422608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i="0" u="none" strike="noStrike" kern="1200" cap="none" spc="0" baseline="0">
                <a:solidFill>
                  <a:srgbClr val="898989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/>
          </a:p>
        </p:txBody>
      </p:sp>
      <p:sp>
        <p:nvSpPr>
          <p:cNvPr id="4" name="灯片编号占位符 5"/>
          <p:cNvSpPr txBox="1">
            <a:spLocks noGrp="1"/>
          </p:cNvSpPr>
          <p:nvPr>
            <p:ph type="sldNum" sz="quarter" idx="4"/>
          </p:nvPr>
        </p:nvSpPr>
        <p:spPr>
          <a:xfrm>
            <a:off x="9129214" y="6422608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400" b="0" i="0" u="none" strike="noStrike" kern="1200" cap="none" spc="0" baseline="0">
                <a:solidFill>
                  <a:srgbClr val="898989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97DCD774-37A1-444D-ACF5-624A6A492487}" type="slidenum">
              <a:rPr/>
              <a:pPr/>
              <a:t>‹#›</a:t>
            </a:fld>
            <a:endParaRPr/>
          </a:p>
        </p:txBody>
      </p:sp>
      <p:sp>
        <p:nvSpPr>
          <p:cNvPr id="5" name="文本占位符 2"/>
          <p:cNvSpPr txBox="1">
            <a:spLocks noGrp="1"/>
          </p:cNvSpPr>
          <p:nvPr>
            <p:ph type="body" idx="1"/>
          </p:nvPr>
        </p:nvSpPr>
        <p:spPr>
          <a:xfrm>
            <a:off x="442825" y="1037350"/>
            <a:ext cx="11272229" cy="567901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</p:txBody>
      </p:sp>
      <p:pic>
        <p:nvPicPr>
          <p:cNvPr id="6" name="图片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8829" y="291903"/>
            <a:ext cx="1675491" cy="4860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8962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/>
    <p:bodyStyle>
      <a:lvl1pPr marL="228600" marR="0" lvl="0" indent="-228600" algn="l" defTabSz="914400" rtl="0" fontAlgn="auto" hangingPunct="1">
        <a:lnSpc>
          <a:spcPct val="120000"/>
        </a:lnSpc>
        <a:spcBef>
          <a:spcPts val="600"/>
        </a:spcBef>
        <a:spcAft>
          <a:spcPts val="0"/>
        </a:spcAft>
        <a:buSzPct val="100000"/>
        <a:buFont typeface="Arial" panose="020B0604020202020204"/>
        <a:buChar char="•"/>
        <a:defRPr lang="zh-CN" sz="2200" b="0" i="0" u="none" strike="noStrike" kern="1200" cap="none" spc="0" baseline="0">
          <a:solidFill>
            <a:srgbClr val="0D0D0D"/>
          </a:solidFill>
          <a:uFillTx/>
          <a:latin typeface="微软雅黑" panose="020B0503020204020204" charset="-122"/>
          <a:ea typeface="微软雅黑" panose="020B0503020204020204" charset="-122"/>
        </a:defRPr>
      </a:lvl1pPr>
      <a:lvl2pPr marL="685800" marR="0" lvl="1" indent="-228600" algn="l" defTabSz="914400" rtl="0" fontAlgn="auto" hangingPunct="1">
        <a:lnSpc>
          <a:spcPct val="12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000" b="0" i="0" u="none" strike="noStrike" kern="1200" cap="none" spc="0" baseline="0"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</a:defRPr>
      </a:lvl2pPr>
      <a:lvl3pPr marL="1143000" marR="0" lvl="2" indent="-228600" algn="l" defTabSz="914400" rtl="0" fontAlgn="auto" hangingPunct="1">
        <a:lnSpc>
          <a:spcPct val="12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</a:defRPr>
      </a:lvl3pPr>
    </p:bodyStyle>
    <p:otherStyle/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234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1.emf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0.e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22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4.emf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23.e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25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5"/>
          <p:cNvSpPr txBox="1">
            <a:spLocks noGrp="1"/>
          </p:cNvSpPr>
          <p:nvPr>
            <p:ph type="title"/>
          </p:nvPr>
        </p:nvSpPr>
        <p:spPr>
          <a:xfrm>
            <a:off x="717822" y="1495646"/>
            <a:ext cx="11689140" cy="1429298"/>
          </a:xfrm>
        </p:spPr>
        <p:txBody>
          <a:bodyPr/>
          <a:lstStyle/>
          <a:p>
            <a:pPr lvl="0"/>
            <a:r>
              <a:rPr lang="en-US" sz="2800" dirty="0">
                <a:latin typeface="+mn-lt"/>
                <a:ea typeface="微软雅黑" panose="020B0503020204020204" pitchFamily="34" charset="-122"/>
              </a:rPr>
              <a:t>Consideration on </a:t>
            </a:r>
            <a:r>
              <a:rPr lang="en-US" sz="2800" dirty="0" smtClean="0">
                <a:latin typeface="+mn-lt"/>
                <a:ea typeface="微软雅黑" panose="020B0503020204020204" pitchFamily="34" charset="-122"/>
              </a:rPr>
              <a:t>AI/ML </a:t>
            </a:r>
            <a:r>
              <a:rPr lang="en-US" sz="2800" dirty="0">
                <a:latin typeface="+mn-lt"/>
                <a:ea typeface="微软雅黑" panose="020B0503020204020204" pitchFamily="34" charset="-122"/>
              </a:rPr>
              <a:t>topics in 5G-A Rel-20</a:t>
            </a:r>
            <a:endParaRPr lang="en-US" sz="2800" dirty="0">
              <a:latin typeface="+mn-lt"/>
              <a:ea typeface="微软雅黑" panose="020B0503020204020204" pitchFamily="34" charset="-122"/>
              <a:cs typeface="Calibri" panose="020F0502020204030204" pitchFamily="34"/>
            </a:endParaRPr>
          </a:p>
        </p:txBody>
      </p:sp>
      <p:sp>
        <p:nvSpPr>
          <p:cNvPr id="3" name="内容占位符 7"/>
          <p:cNvSpPr txBox="1">
            <a:spLocks noGrp="1"/>
          </p:cNvSpPr>
          <p:nvPr>
            <p:ph type="body" idx="4294967295"/>
          </p:nvPr>
        </p:nvSpPr>
        <p:spPr>
          <a:xfrm>
            <a:off x="710543" y="3272793"/>
            <a:ext cx="5369914" cy="85470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+mn-lt"/>
              </a:rPr>
              <a:t>Agenda </a:t>
            </a:r>
            <a:r>
              <a:rPr lang="en-US" altLang="zh-CN" sz="2400" b="1" dirty="0" smtClean="0">
                <a:solidFill>
                  <a:schemeClr val="bg1"/>
                </a:solidFill>
                <a:latin typeface="+mn-lt"/>
              </a:rPr>
              <a:t>item:  15.2</a:t>
            </a:r>
            <a:endParaRPr lang="zh-CN" altLang="zh-CN" sz="2400" b="1" dirty="0">
              <a:solidFill>
                <a:schemeClr val="bg1"/>
              </a:solidFill>
              <a:latin typeface="+mn-lt"/>
            </a:endParaRPr>
          </a:p>
          <a:p>
            <a:pPr marL="0" indent="0"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+mn-lt"/>
              </a:rPr>
              <a:t>Source:	</a:t>
            </a:r>
            <a:r>
              <a:rPr lang="en-US" altLang="zh-CN" sz="2400" b="1" dirty="0" smtClean="0">
                <a:solidFill>
                  <a:schemeClr val="bg1"/>
                </a:solidFill>
                <a:latin typeface="+mn-lt"/>
              </a:rPr>
              <a:t>CATT</a:t>
            </a:r>
            <a:endParaRPr lang="en-US" sz="21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9336" y="188640"/>
            <a:ext cx="8856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400" b="1" dirty="0" smtClean="0">
                <a:solidFill>
                  <a:schemeClr val="bg1"/>
                </a:solidFill>
              </a:rPr>
              <a:t>3GPP TSG RAN Meeting #106			</a:t>
            </a:r>
            <a:r>
              <a:rPr lang="en-GB" altLang="zh-CN" sz="2400" b="1" dirty="0">
                <a:solidFill>
                  <a:schemeClr val="bg1"/>
                </a:solidFill>
              </a:rPr>
              <a:t>     RP-243124 </a:t>
            </a:r>
            <a:endParaRPr lang="zh-CN" altLang="zh-CN" sz="2400" dirty="0" smtClean="0">
              <a:solidFill>
                <a:schemeClr val="bg1"/>
              </a:solidFill>
            </a:endParaRPr>
          </a:p>
          <a:p>
            <a:r>
              <a:rPr lang="en-GB" altLang="zh-CN" sz="2400" b="1" dirty="0" smtClean="0">
                <a:solidFill>
                  <a:schemeClr val="bg1"/>
                </a:solidFill>
              </a:rPr>
              <a:t>Madrid, Spain, 9</a:t>
            </a:r>
            <a:r>
              <a:rPr lang="en-GB" altLang="zh-CN" sz="2400" b="1" baseline="30000" dirty="0" smtClean="0">
                <a:solidFill>
                  <a:schemeClr val="bg1"/>
                </a:solidFill>
              </a:rPr>
              <a:t>th</a:t>
            </a:r>
            <a:r>
              <a:rPr lang="en-GB" altLang="zh-CN" sz="2400" b="1" dirty="0" smtClean="0">
                <a:solidFill>
                  <a:schemeClr val="bg1"/>
                </a:solidFill>
              </a:rPr>
              <a:t> -12</a:t>
            </a:r>
            <a:r>
              <a:rPr lang="en-GB" altLang="zh-CN" sz="2400" b="1" baseline="30000" dirty="0" smtClean="0">
                <a:solidFill>
                  <a:schemeClr val="bg1"/>
                </a:solidFill>
              </a:rPr>
              <a:t>th</a:t>
            </a:r>
            <a:r>
              <a:rPr lang="en-GB" altLang="zh-CN" sz="2400" b="1" dirty="0" smtClean="0">
                <a:solidFill>
                  <a:schemeClr val="bg1"/>
                </a:solidFill>
              </a:rPr>
              <a:t> December, 2024</a:t>
            </a:r>
            <a:endParaRPr lang="zh-CN" altLang="zh-CN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42924" y="3705938"/>
            <a:ext cx="8937452" cy="857250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zh-CN" sz="4000" kern="0" dirty="0" smtClean="0">
                <a:solidFill>
                  <a:sysClr val="window" lastClr="FFFFFF"/>
                </a:solidFill>
                <a:latin typeface="+mj-ea"/>
                <a:ea typeface="+mj-ea"/>
                <a:cs typeface="Calibri" panose="020F0502020204030204" pitchFamily="34" charset="0"/>
              </a:rPr>
              <a:t>AI </a:t>
            </a:r>
            <a:r>
              <a:rPr lang="en-US" altLang="zh-CN" sz="4000" kern="0" dirty="0">
                <a:solidFill>
                  <a:sysClr val="window" lastClr="FFFFFF"/>
                </a:solidFill>
                <a:latin typeface="+mj-ea"/>
                <a:ea typeface="+mj-ea"/>
                <a:cs typeface="Calibri" panose="020F0502020204030204" pitchFamily="34" charset="0"/>
              </a:rPr>
              <a:t>for NG-RAN</a:t>
            </a:r>
            <a:endParaRPr kumimoji="0" lang="en-US" sz="400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j-ea"/>
              <a:ea typeface="+mj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42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内容占位符 1"/>
          <p:cNvSpPr txBox="1"/>
          <p:nvPr/>
        </p:nvSpPr>
        <p:spPr>
          <a:xfrm>
            <a:off x="422727" y="1355591"/>
            <a:ext cx="11217889" cy="4953729"/>
          </a:xfrm>
          <a:prstGeom prst="rect">
            <a:avLst/>
          </a:prstGeom>
          <a:solidFill>
            <a:srgbClr val="92F0EE">
              <a:alpha val="10000"/>
            </a:srgbClr>
          </a:solidFill>
          <a:ln>
            <a:solidFill>
              <a:srgbClr val="ED6D0F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CN" altLang="en-US" sz="2200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defRPr/>
            </a:pPr>
            <a:endParaRPr lang="en-GB" altLang="zh-CN" sz="1000" b="1" i="1" dirty="0" smtClean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GB" altLang="zh-CN" sz="16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Motivation: </a:t>
            </a:r>
          </a:p>
          <a:p>
            <a:pPr marL="537845" lvl="1" indent="-2857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To support optimized NG-based handover with AI/ML means which has already been supported for </a:t>
            </a:r>
            <a:r>
              <a:rPr lang="en-GB" altLang="zh-CN" sz="1400" dirty="0" err="1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Xn</a:t>
            </a: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-based handover</a:t>
            </a:r>
          </a:p>
          <a:p>
            <a:pPr marL="537845" lvl="1" indent="-2857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To support mitigating handover to a “wrong” target node and predicting UE trajectory beyond one target node</a:t>
            </a:r>
          </a:p>
          <a:p>
            <a:pPr marL="537845" lvl="1" indent="-2857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To support AI/ML-based LTM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GB" altLang="zh-CN" sz="16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Objective:</a:t>
            </a:r>
          </a:p>
          <a:p>
            <a:pPr marL="537845" lvl="1" indent="-2857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Signalling design to support AI/ML-based NG handover</a:t>
            </a:r>
          </a:p>
          <a:p>
            <a:pPr marL="537845" lvl="1" indent="-2857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Signalling design to support multi-hop UE trajectory collection after given handover</a:t>
            </a:r>
          </a:p>
          <a:p>
            <a:pPr marL="537845" lvl="1" indent="-2857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Signalling design to provide “feedback” information to the </a:t>
            </a:r>
            <a:r>
              <a:rPr lang="en-GB" altLang="zh-CN" sz="1400" dirty="0" err="1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gNB</a:t>
            </a: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-DU</a:t>
            </a:r>
            <a:endParaRPr lang="en-GB" altLang="zh-CN" sz="1400" dirty="0">
              <a:solidFill>
                <a:prstClr val="black"/>
              </a:solidFill>
              <a:latin typeface="Calibri" panose="020F0502020204030204" pitchFamily="34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 </a:t>
            </a:r>
            <a:r>
              <a:rPr lang="en-GB" altLang="zh-CN" dirty="0"/>
              <a:t>for NG-RAN</a:t>
            </a:r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047914" y="6422608"/>
            <a:ext cx="2743200" cy="365129"/>
          </a:xfrm>
          <a:prstGeom prst="rect">
            <a:avLst/>
          </a:prstGeom>
        </p:spPr>
        <p:txBody>
          <a:bodyPr/>
          <a:lstStyle/>
          <a:p>
            <a:fld id="{7C091945-BED8-40C6-A17E-143F3A6898E6}" type="slidenum">
              <a:rPr lang="en-GB" altLang="zh-CN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GB" altLang="zh-CN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439816" y="1195657"/>
            <a:ext cx="3303213" cy="343949"/>
          </a:xfrm>
          <a:prstGeom prst="rect">
            <a:avLst/>
          </a:prstGeom>
          <a:solidFill>
            <a:srgbClr val="ED6D0F"/>
          </a:solidFill>
          <a:ln>
            <a:noFill/>
          </a:ln>
          <a:effectLst/>
        </p:spPr>
        <p:txBody>
          <a:bodyPr rtlCol="0" anchor="ctr"/>
          <a:lstStyle/>
          <a:p>
            <a:pPr algn="ctr"/>
            <a:r>
              <a:rPr lang="en-GB" altLang="zh-CN" b="1" kern="0" dirty="0" smtClean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Mobility Optimization</a:t>
            </a:r>
            <a:endParaRPr lang="en-GB" altLang="zh-CN" b="1" kern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altLang="zh-CN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5449552"/>
              </p:ext>
            </p:extLst>
          </p:nvPr>
        </p:nvGraphicFramePr>
        <p:xfrm>
          <a:off x="1631504" y="3858351"/>
          <a:ext cx="1982127" cy="2136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5" name="Visio" r:id="rId4" imgW="2477659" imgH="2670300" progId="Visio.Drawing.11">
                  <p:embed/>
                </p:oleObj>
              </mc:Choice>
              <mc:Fallback>
                <p:oleObj name="Visio" r:id="rId4" imgW="2477659" imgH="267030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1504" y="3858351"/>
                        <a:ext cx="1982127" cy="21362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altLang="zh-CN" dirty="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1094639"/>
              </p:ext>
            </p:extLst>
          </p:nvPr>
        </p:nvGraphicFramePr>
        <p:xfrm>
          <a:off x="4834933" y="4293096"/>
          <a:ext cx="2594141" cy="15048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6" name="Visio" r:id="rId6" imgW="3242676" imgH="1881090" progId="Visio.Drawing.11">
                  <p:embed/>
                </p:oleObj>
              </mc:Choice>
              <mc:Fallback>
                <p:oleObj name="Visio" r:id="rId6" imgW="3242676" imgH="188109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4933" y="4293096"/>
                        <a:ext cx="2594141" cy="15048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altLang="zh-CN" dirty="0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8803845"/>
              </p:ext>
            </p:extLst>
          </p:nvPr>
        </p:nvGraphicFramePr>
        <p:xfrm>
          <a:off x="8112224" y="4149080"/>
          <a:ext cx="2906198" cy="19057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7" name="Visio" r:id="rId8" imgW="3632748" imgH="2382210" progId="Visio.Drawing.11">
                  <p:embed/>
                </p:oleObj>
              </mc:Choice>
              <mc:Fallback>
                <p:oleObj name="Visio" r:id="rId8" imgW="3632748" imgH="238221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12224" y="4149080"/>
                        <a:ext cx="2906198" cy="190576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矩形 18"/>
          <p:cNvSpPr/>
          <p:nvPr/>
        </p:nvSpPr>
        <p:spPr>
          <a:xfrm>
            <a:off x="422727" y="843195"/>
            <a:ext cx="11217889" cy="300121"/>
          </a:xfrm>
          <a:prstGeom prst="rect">
            <a:avLst/>
          </a:prstGeom>
          <a:solidFill>
            <a:srgbClr val="DBEFF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86360" defTabSz="457200" hangingPunct="0">
              <a:lnSpc>
                <a:spcPct val="120000"/>
              </a:lnSpc>
              <a:buSzPct val="100000"/>
            </a:pPr>
            <a:r>
              <a:rPr lang="en-US" altLang="zh-CN" sz="1600" b="1" kern="0" dirty="0" smtClean="0">
                <a:solidFill>
                  <a:srgbClr val="C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General view</a:t>
            </a:r>
            <a:r>
              <a:rPr lang="en-US" altLang="zh-CN" sz="1600" kern="0" dirty="0">
                <a:solidFill>
                  <a:prstClr val="black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: Mobility optimization, </a:t>
            </a:r>
            <a:r>
              <a:rPr lang="en-US" altLang="zh-CN" sz="1600" kern="0" dirty="0" smtClean="0">
                <a:solidFill>
                  <a:prstClr val="black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energy saving and </a:t>
            </a:r>
            <a:r>
              <a:rPr lang="en-US" altLang="zh-CN" sz="1600" kern="0" dirty="0" err="1" smtClean="0">
                <a:solidFill>
                  <a:prstClr val="black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QoE</a:t>
            </a:r>
            <a:r>
              <a:rPr lang="en-US" altLang="zh-CN" sz="1600" kern="0" dirty="0" smtClean="0">
                <a:solidFill>
                  <a:prstClr val="black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can be </a:t>
            </a:r>
            <a:r>
              <a:rPr lang="en-US" altLang="zh-CN" sz="16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considered to be studied and specified </a:t>
            </a:r>
            <a:r>
              <a:rPr lang="en-US" altLang="zh-CN" sz="16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in R20.</a:t>
            </a:r>
            <a:endParaRPr lang="en-US" altLang="zh-CN" sz="16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9150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内容占位符 1"/>
          <p:cNvSpPr>
            <a:spLocks noGrp="1"/>
          </p:cNvSpPr>
          <p:nvPr>
            <p:ph idx="4294967295"/>
          </p:nvPr>
        </p:nvSpPr>
        <p:spPr>
          <a:xfrm>
            <a:off x="8040216" y="1355590"/>
            <a:ext cx="3600400" cy="4953730"/>
          </a:xfrm>
          <a:prstGeom prst="rect">
            <a:avLst/>
          </a:prstGeom>
          <a:solidFill>
            <a:srgbClr val="B3DDF2">
              <a:alpha val="15000"/>
            </a:srgbClr>
          </a:solidFill>
          <a:ln w="12700">
            <a:solidFill>
              <a:srgbClr val="C00000"/>
            </a:solidFill>
          </a:ln>
        </p:spPr>
        <p:txBody>
          <a:bodyPr>
            <a:noAutofit/>
          </a:bodyPr>
          <a:lstStyle/>
          <a:p>
            <a:pPr marL="179705" indent="-179705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en-GB" altLang="zh-CN" sz="1000" b="1" i="1" dirty="0" smtClean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Tx/>
              <a:buFont typeface="Arial" panose="020B0604020202020204" pitchFamily="34" charset="0"/>
              <a:buChar char="•"/>
            </a:pPr>
            <a:r>
              <a:rPr lang="en-GB" altLang="zh-CN" sz="16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Motivation: </a:t>
            </a:r>
          </a:p>
          <a:p>
            <a:pPr marL="537845" lvl="1" indent="-2857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Tx/>
              <a:buFont typeface="Courier New" panose="02070309020205020404" pitchFamily="49" charset="0"/>
              <a:buChar char="o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Maximise UE’s </a:t>
            </a:r>
            <a:r>
              <a:rPr lang="en-GB" altLang="zh-CN" sz="1400" dirty="0" err="1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QoE</a:t>
            </a: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 by AI/ML means and RAN’s experience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Tx/>
              <a:buFont typeface="Arial" panose="020B0604020202020204" pitchFamily="34" charset="0"/>
              <a:buChar char="•"/>
            </a:pPr>
            <a:r>
              <a:rPr lang="en-GB" altLang="zh-CN" sz="16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Objective:</a:t>
            </a:r>
          </a:p>
          <a:p>
            <a:pPr marL="537845" lvl="1" indent="-2857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Tx/>
              <a:buFont typeface="Courier New" panose="02070309020205020404" pitchFamily="49" charset="0"/>
              <a:buChar char="o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Signalling design for AI/ML based </a:t>
            </a:r>
            <a:r>
              <a:rPr lang="en-GB" altLang="zh-CN" sz="1400" dirty="0" err="1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QoE</a:t>
            </a: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 optimization in RAN side</a:t>
            </a:r>
            <a:endParaRPr lang="en-GB" altLang="zh-CN" sz="1400" dirty="0">
              <a:solidFill>
                <a:prstClr val="black"/>
              </a:solidFill>
              <a:latin typeface="Calibri" panose="020F0502020204030204" pitchFamily="34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22727" y="1355590"/>
            <a:ext cx="7257449" cy="4953730"/>
          </a:xfrm>
          <a:prstGeom prst="rect">
            <a:avLst/>
          </a:prstGeom>
          <a:solidFill>
            <a:srgbClr val="7DDDFF">
              <a:alpha val="5882"/>
            </a:srgbClr>
          </a:solidFill>
          <a:ln w="12700" cap="flat" cmpd="sng" algn="ctr">
            <a:solidFill>
              <a:srgbClr val="00B0F0"/>
            </a:solidFill>
            <a:prstDash val="solid"/>
          </a:ln>
          <a:effectLst/>
        </p:spPr>
        <p:txBody>
          <a:bodyPr lIns="72000" tIns="60958" rIns="36000" bIns="60958" rtlCol="0" anchor="t"/>
          <a:lstStyle/>
          <a:p>
            <a:pPr marL="179705" indent="-179705">
              <a:buFont typeface="Wingdings" panose="05000000000000000000" pitchFamily="2" charset="2"/>
              <a:buChar char="ü"/>
            </a:pPr>
            <a:endParaRPr lang="en-GB" altLang="zh-CN" sz="1000" b="1" i="1" dirty="0" smtClean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altLang="zh-CN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Motivation: </a:t>
            </a:r>
          </a:p>
          <a:p>
            <a:pPr marL="537845" lvl="1" indent="-285750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Optimizing NES features with AI/ML for better performance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altLang="zh-CN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Objective:</a:t>
            </a:r>
          </a:p>
          <a:p>
            <a:pPr marL="537845" lvl="1" indent="-285750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Finer granularity of Energy Cost</a:t>
            </a:r>
          </a:p>
          <a:p>
            <a:pPr marL="537845" lvl="1" indent="-285750">
              <a:spcAft>
                <a:spcPts val="300"/>
              </a:spcAft>
              <a:buFont typeface="Courier New" panose="02070309020205020404" pitchFamily="49" charset="0"/>
              <a:buChar char="o"/>
            </a:pPr>
            <a:endParaRPr lang="en-GB" altLang="zh-CN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>
              <a:spcAft>
                <a:spcPts val="300"/>
              </a:spcAft>
              <a:buFont typeface="Courier New" panose="02070309020205020404" pitchFamily="49" charset="0"/>
              <a:buChar char="o"/>
            </a:pPr>
            <a:endParaRPr lang="en-GB" altLang="zh-CN" sz="1400" dirty="0" smtClean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>
              <a:spcAft>
                <a:spcPts val="300"/>
              </a:spcAft>
              <a:buFont typeface="Courier New" panose="02070309020205020404" pitchFamily="49" charset="0"/>
              <a:buChar char="o"/>
            </a:pPr>
            <a:endParaRPr lang="en-GB" altLang="zh-CN" sz="1400" dirty="0" smtClean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Using AI/ML means to optimize beam-level ES </a:t>
            </a:r>
            <a:endParaRPr lang="en-GB" altLang="zh-CN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 </a:t>
            </a:r>
            <a:r>
              <a:rPr lang="en-GB" altLang="zh-CN" dirty="0"/>
              <a:t>for NG-RAN</a:t>
            </a:r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047914" y="6422608"/>
            <a:ext cx="2743200" cy="365129"/>
          </a:xfrm>
          <a:prstGeom prst="rect">
            <a:avLst/>
          </a:prstGeom>
        </p:spPr>
        <p:txBody>
          <a:bodyPr/>
          <a:lstStyle/>
          <a:p>
            <a:fld id="{7C091945-BED8-40C6-A17E-143F3A6898E6}" type="slidenum">
              <a:rPr lang="en-GB" altLang="zh-CN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GB" altLang="zh-CN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GB" dirty="0">
              <a:solidFill>
                <a:prstClr val="black"/>
              </a:solidFill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3630409"/>
              </p:ext>
            </p:extLst>
          </p:nvPr>
        </p:nvGraphicFramePr>
        <p:xfrm>
          <a:off x="2228369" y="3832455"/>
          <a:ext cx="3895090" cy="1921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9" name="Visio" r:id="rId4" imgW="3895090" imgH="1921510" progId="Visio.Drawing.11">
                  <p:embed/>
                </p:oleObj>
              </mc:Choice>
              <mc:Fallback>
                <p:oleObj name="Visio" r:id="rId4" imgW="3895090" imgH="192151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8369" y="3832455"/>
                        <a:ext cx="3895090" cy="19215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矩形 33"/>
          <p:cNvSpPr/>
          <p:nvPr/>
        </p:nvSpPr>
        <p:spPr>
          <a:xfrm>
            <a:off x="2747628" y="1183616"/>
            <a:ext cx="2808312" cy="343949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rtlCol="0" anchor="ctr"/>
          <a:lstStyle/>
          <a:p>
            <a:pPr algn="ctr"/>
            <a:r>
              <a:rPr lang="en-GB" altLang="zh-CN" b="1" kern="0" dirty="0" smtClean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Energy Saving</a:t>
            </a:r>
            <a:endParaRPr lang="en-GB" altLang="zh-CN" b="1" kern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184232" y="1183616"/>
            <a:ext cx="3302858" cy="343949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txBody>
          <a:bodyPr rtlCol="0" anchor="ctr"/>
          <a:lstStyle/>
          <a:p>
            <a:pPr algn="ctr"/>
            <a:r>
              <a:rPr lang="en-GB" altLang="zh-CN" b="1" dirty="0" err="1" smtClean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QoE</a:t>
            </a:r>
            <a:endParaRPr lang="en-GB" altLang="zh-CN" b="1" dirty="0">
              <a:solidFill>
                <a:prstClr val="white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3174683"/>
              </p:ext>
            </p:extLst>
          </p:nvPr>
        </p:nvGraphicFramePr>
        <p:xfrm>
          <a:off x="4152767" y="2204864"/>
          <a:ext cx="3172225" cy="1007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0" name="Visio" r:id="rId6" imgW="3965281" imgH="1259280" progId="Visio.Drawing.11">
                  <p:embed/>
                </p:oleObj>
              </mc:Choice>
              <mc:Fallback>
                <p:oleObj name="Visio" r:id="rId6" imgW="3965281" imgH="125928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2767" y="2204864"/>
                        <a:ext cx="3172225" cy="10074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5378245"/>
              </p:ext>
            </p:extLst>
          </p:nvPr>
        </p:nvGraphicFramePr>
        <p:xfrm>
          <a:off x="8925637" y="3573016"/>
          <a:ext cx="1820048" cy="2263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1" name="Visio" r:id="rId8" imgW="2275060" imgH="2828790" progId="Visio.Drawing.11">
                  <p:embed/>
                </p:oleObj>
              </mc:Choice>
              <mc:Fallback>
                <p:oleObj name="Visio" r:id="rId8" imgW="2275060" imgH="282879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25637" y="3573016"/>
                        <a:ext cx="1820048" cy="22630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矩形 20"/>
          <p:cNvSpPr/>
          <p:nvPr/>
        </p:nvSpPr>
        <p:spPr>
          <a:xfrm>
            <a:off x="422727" y="843195"/>
            <a:ext cx="11217889" cy="300121"/>
          </a:xfrm>
          <a:prstGeom prst="rect">
            <a:avLst/>
          </a:prstGeom>
          <a:solidFill>
            <a:srgbClr val="DBEFF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86360" defTabSz="457200" hangingPunct="0">
              <a:lnSpc>
                <a:spcPct val="120000"/>
              </a:lnSpc>
              <a:buSzPct val="100000"/>
            </a:pPr>
            <a:r>
              <a:rPr lang="en-US" altLang="zh-CN" sz="1600" b="1" kern="0" dirty="0">
                <a:solidFill>
                  <a:srgbClr val="C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General view</a:t>
            </a:r>
            <a:r>
              <a:rPr lang="en-US" altLang="zh-CN" sz="1600" kern="0" dirty="0">
                <a:solidFill>
                  <a:prstClr val="black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: </a:t>
            </a:r>
            <a:r>
              <a:rPr lang="en-US" altLang="zh-CN" sz="1600" kern="0" dirty="0">
                <a:solidFill>
                  <a:prstClr val="black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Mobility optimization, energy saving and </a:t>
            </a:r>
            <a:r>
              <a:rPr lang="en-US" altLang="zh-CN" sz="1600" kern="0" dirty="0" err="1">
                <a:solidFill>
                  <a:prstClr val="black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QoE</a:t>
            </a:r>
            <a:r>
              <a:rPr lang="en-US" altLang="zh-CN" sz="1600" kern="0" dirty="0">
                <a:solidFill>
                  <a:prstClr val="black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can be </a:t>
            </a: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considered to be studied and specified in R20.</a:t>
            </a:r>
            <a:endParaRPr lang="en-US" altLang="zh-CN" sz="16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9884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42924" y="3705938"/>
            <a:ext cx="8937452" cy="857250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zh-CN" sz="4000" kern="0" dirty="0">
                <a:solidFill>
                  <a:sysClr val="window" lastClr="FFFFFF"/>
                </a:solidFill>
                <a:latin typeface="+mj-ea"/>
                <a:ea typeface="+mj-ea"/>
                <a:cs typeface="Calibri" panose="020F0502020204030204" pitchFamily="34" charset="0"/>
              </a:rPr>
              <a:t>Summary</a:t>
            </a:r>
            <a:endParaRPr kumimoji="0" lang="en-US" sz="400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j-ea"/>
              <a:ea typeface="+mj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38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43376" y="67824"/>
            <a:ext cx="11213264" cy="912881"/>
          </a:xfrm>
        </p:spPr>
        <p:txBody>
          <a:bodyPr/>
          <a:lstStyle/>
          <a:p>
            <a:r>
              <a:rPr lang="en-US" altLang="zh-CN" dirty="0" smtClean="0"/>
              <a:t>Summary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047918" y="6422610"/>
            <a:ext cx="2743200" cy="365125"/>
          </a:xfrm>
          <a:prstGeom prst="rect">
            <a:avLst/>
          </a:prstGeo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22163" y="980728"/>
            <a:ext cx="11046445" cy="5472608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72000" tIns="60958" rIns="72000" bIns="60958" rtlCol="0" anchor="t"/>
          <a:lstStyle/>
          <a:p>
            <a:pPr marL="0" lvl="1" defTabSz="457200">
              <a:lnSpc>
                <a:spcPct val="120000"/>
              </a:lnSpc>
              <a:spcBef>
                <a:spcPct val="0"/>
              </a:spcBef>
            </a:pPr>
            <a:r>
              <a:rPr lang="en-US" altLang="zh-CN" sz="2000" b="1" u="sng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AI/ML in air </a:t>
            </a:r>
            <a:r>
              <a:rPr lang="en-US" altLang="zh-CN" sz="2000" b="1" u="sng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interface</a:t>
            </a:r>
            <a:r>
              <a:rPr lang="zh-CN" altLang="en-US" sz="2000" b="1" u="sng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：</a:t>
            </a:r>
            <a:endParaRPr lang="en-US" altLang="zh-CN" sz="2000" b="1" u="sng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1" defTabSz="457200">
              <a:lnSpc>
                <a:spcPct val="120000"/>
              </a:lnSpc>
              <a:spcBef>
                <a:spcPct val="0"/>
              </a:spcBef>
            </a:pPr>
            <a:r>
              <a:rPr lang="en-US" altLang="zh-CN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Proposal </a:t>
            </a:r>
            <a:r>
              <a:rPr lang="en-US" altLang="zh-CN" sz="1600" b="1" dirty="0">
                <a:latin typeface="Calibri" panose="020F0502020204030204" pitchFamily="34" charset="0"/>
                <a:cs typeface="Calibri" panose="020F0502020204030204" pitchFamily="34" charset="0"/>
              </a:rPr>
              <a:t>1: For AI/ML </a:t>
            </a:r>
            <a:r>
              <a:rPr lang="en-US" altLang="zh-CN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in air interface in 5G-A </a:t>
            </a:r>
            <a:r>
              <a:rPr lang="en-US" altLang="zh-CN" sz="1600" b="1" dirty="0">
                <a:latin typeface="Calibri" panose="020F0502020204030204" pitchFamily="34" charset="0"/>
                <a:cs typeface="Calibri" panose="020F0502020204030204" pitchFamily="34" charset="0"/>
              </a:rPr>
              <a:t>Rel-20, </a:t>
            </a:r>
            <a:r>
              <a:rPr lang="en-US" altLang="zh-CN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‘very surprising new </a:t>
            </a:r>
            <a:r>
              <a:rPr lang="en-US" altLang="zh-CN" sz="1600" b="1" dirty="0">
                <a:latin typeface="Calibri" panose="020F0502020204030204" pitchFamily="34" charset="0"/>
                <a:cs typeface="Calibri" panose="020F0502020204030204" pitchFamily="34" charset="0"/>
              </a:rPr>
              <a:t>use </a:t>
            </a:r>
            <a:r>
              <a:rPr lang="en-US" altLang="zh-CN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case’ with huge study effort should be avoided.</a:t>
            </a:r>
            <a:endParaRPr lang="en-US" altLang="zh-CN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1" defTabSz="457200">
              <a:lnSpc>
                <a:spcPct val="120000"/>
              </a:lnSpc>
              <a:spcBef>
                <a:spcPct val="0"/>
              </a:spcBef>
            </a:pPr>
            <a:r>
              <a:rPr lang="en-US" altLang="zh-CN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Proposal </a:t>
            </a:r>
            <a:r>
              <a:rPr lang="en-US" altLang="zh-CN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2: For </a:t>
            </a:r>
            <a:r>
              <a:rPr lang="en-US" altLang="zh-CN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5G-A Rel-20, the following use cases are considered to be specified for AI/ML in air interface :</a:t>
            </a:r>
            <a:endParaRPr lang="en-US" altLang="zh-CN" sz="1600" b="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30400" indent="-230400" defTabSz="45720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"/>
            </a:pPr>
            <a:r>
              <a:rPr lang="en-US" altLang="zh-CN" sz="1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CSI compression, </a:t>
            </a:r>
            <a:r>
              <a:rPr lang="en-US" altLang="zh-CN" sz="1400" b="1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contingent on the final outcome of Rel-19 study;</a:t>
            </a:r>
            <a:endParaRPr lang="en-US" altLang="zh-CN" sz="1400" b="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30400" indent="-230400" defTabSz="45720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"/>
            </a:pPr>
            <a:r>
              <a:rPr lang="en-US" altLang="zh-CN" sz="1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Inter-frequency/cell beam </a:t>
            </a:r>
            <a:r>
              <a:rPr lang="en-US" altLang="zh-CN" sz="1400" b="1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management, contingent on </a:t>
            </a:r>
            <a:r>
              <a:rPr lang="en-US" altLang="zh-CN" sz="1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TU </a:t>
            </a:r>
            <a:r>
              <a:rPr lang="en-US" altLang="zh-CN" sz="1400" b="1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availability</a:t>
            </a:r>
            <a:r>
              <a:rPr lang="en-US" altLang="zh-CN" sz="1400" b="1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defTabSz="457200">
              <a:lnSpc>
                <a:spcPct val="120000"/>
              </a:lnSpc>
              <a:spcBef>
                <a:spcPct val="0"/>
              </a:spcBef>
            </a:pPr>
            <a:endParaRPr lang="en-US" altLang="zh-CN" sz="1600" b="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1" defTabSz="457200">
              <a:lnSpc>
                <a:spcPct val="120000"/>
              </a:lnSpc>
              <a:spcBef>
                <a:spcPct val="0"/>
              </a:spcBef>
            </a:pPr>
            <a:r>
              <a:rPr lang="en-US" altLang="zh-CN" sz="2000" b="1" u="sng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AI/ML for mobility</a:t>
            </a:r>
            <a:r>
              <a:rPr lang="zh-CN" altLang="en-US" sz="2000" b="1" u="sng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：</a:t>
            </a:r>
            <a:endParaRPr lang="en-US" altLang="zh-CN" sz="2000" b="1" u="sng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1" defTabSz="457200">
              <a:lnSpc>
                <a:spcPct val="120000"/>
              </a:lnSpc>
              <a:spcBef>
                <a:spcPct val="0"/>
              </a:spcBef>
            </a:pPr>
            <a:r>
              <a:rPr lang="en-US" altLang="zh-CN" sz="1600" b="1" dirty="0">
                <a:latin typeface="Calibri" panose="020F0502020204030204" pitchFamily="34" charset="0"/>
                <a:cs typeface="Calibri" panose="020F0502020204030204" pitchFamily="34" charset="0"/>
              </a:rPr>
              <a:t>Proposal </a:t>
            </a:r>
            <a:r>
              <a:rPr lang="en-US" altLang="zh-CN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3: </a:t>
            </a:r>
            <a:r>
              <a:rPr lang="en-US" altLang="zh-CN" sz="1600" b="1" dirty="0">
                <a:latin typeface="Calibri" panose="020F0502020204030204" pitchFamily="34" charset="0"/>
                <a:cs typeface="Calibri" panose="020F0502020204030204" pitchFamily="34" charset="0"/>
              </a:rPr>
              <a:t>Suggest to have a Normative work of AI/ML for </a:t>
            </a:r>
            <a:r>
              <a:rPr lang="en-US" altLang="zh-CN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mobility in R20:</a:t>
            </a:r>
          </a:p>
          <a:p>
            <a:pPr marL="285750" lvl="1" indent="-285750" defTabSz="45720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At </a:t>
            </a:r>
            <a:r>
              <a:rPr lang="en-US" altLang="zh-CN" sz="1400" b="1" dirty="0">
                <a:latin typeface="Calibri" panose="020F0502020204030204" pitchFamily="34" charset="0"/>
                <a:cs typeface="Calibri" panose="020F0502020204030204" pitchFamily="34" charset="0"/>
              </a:rPr>
              <a:t>least the use case of RRM measurement prediction can be specified;</a:t>
            </a:r>
          </a:p>
          <a:p>
            <a:pPr marL="285750" lvl="1" indent="-285750" defTabSz="45720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May </a:t>
            </a:r>
            <a:r>
              <a:rPr lang="en-US" altLang="zh-CN" sz="1400" b="1" dirty="0">
                <a:latin typeface="Calibri" panose="020F0502020204030204" pitchFamily="34" charset="0"/>
                <a:cs typeface="Calibri" panose="020F0502020204030204" pitchFamily="34" charset="0"/>
              </a:rPr>
              <a:t>consider LTM prediction as a study phase, which mainly based on theoretical analysis with limited simulation work.</a:t>
            </a:r>
          </a:p>
          <a:p>
            <a:pPr defTabSz="457200">
              <a:lnSpc>
                <a:spcPct val="120000"/>
              </a:lnSpc>
              <a:spcBef>
                <a:spcPct val="0"/>
              </a:spcBef>
            </a:pPr>
            <a:endParaRPr lang="en-US" altLang="zh-CN" sz="1600" b="1" dirty="0" smtClean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1" defTabSz="457200">
              <a:lnSpc>
                <a:spcPct val="120000"/>
              </a:lnSpc>
              <a:spcBef>
                <a:spcPct val="0"/>
              </a:spcBef>
            </a:pPr>
            <a:r>
              <a:rPr lang="en-US" altLang="zh-CN" sz="2000" b="1" u="sng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 for NG-RAN</a:t>
            </a:r>
            <a:r>
              <a:rPr lang="zh-CN" altLang="en-US" sz="2000" b="1" u="sng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：</a:t>
            </a:r>
            <a:endParaRPr lang="en-US" altLang="zh-CN" sz="2000" b="1" u="sng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1" defTabSz="457200">
              <a:lnSpc>
                <a:spcPct val="120000"/>
              </a:lnSpc>
              <a:spcBef>
                <a:spcPct val="0"/>
              </a:spcBef>
            </a:pPr>
            <a:r>
              <a:rPr lang="en-US" altLang="zh-CN" sz="1600" b="1" dirty="0">
                <a:latin typeface="Calibri" panose="020F0502020204030204" pitchFamily="34" charset="0"/>
                <a:cs typeface="Calibri" panose="020F0502020204030204" pitchFamily="34" charset="0"/>
              </a:rPr>
              <a:t>Proposal 4: For 5G-A Rel-20, the following aspects are considered to be studied and specified in AI/ML for NG-RAN:</a:t>
            </a:r>
          </a:p>
          <a:p>
            <a:pPr marL="285750" lvl="1" indent="-285750" defTabSz="45720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Enhancement </a:t>
            </a:r>
            <a:r>
              <a:rPr lang="en-US" altLang="zh-CN" sz="1400" b="1" dirty="0">
                <a:latin typeface="Calibri" panose="020F0502020204030204" pitchFamily="34" charset="0"/>
                <a:cs typeface="Calibri" panose="020F0502020204030204" pitchFamily="34" charset="0"/>
              </a:rPr>
              <a:t>on mobility, including AI-based NG handover, multi-hop UE trajectory prediction and feedback, and AI-based LTM;</a:t>
            </a:r>
          </a:p>
          <a:p>
            <a:pPr marL="285750" lvl="1" indent="-285750" defTabSz="45720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Enhancement </a:t>
            </a:r>
            <a:r>
              <a:rPr lang="en-US" altLang="zh-CN" sz="1400" b="1" dirty="0">
                <a:latin typeface="Calibri" panose="020F0502020204030204" pitchFamily="34" charset="0"/>
                <a:cs typeface="Calibri" panose="020F0502020204030204" pitchFamily="34" charset="0"/>
              </a:rPr>
              <a:t>on Network Energy Saving (NES), including finer granularity of EC and beam-level NES;</a:t>
            </a:r>
          </a:p>
          <a:p>
            <a:pPr marL="285750" lvl="1" indent="-285750" defTabSz="45720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AI-based </a:t>
            </a:r>
            <a:r>
              <a:rPr lang="en-US" altLang="zh-CN" sz="1400" b="1" dirty="0" err="1">
                <a:latin typeface="Calibri" panose="020F0502020204030204" pitchFamily="34" charset="0"/>
                <a:cs typeface="Calibri" panose="020F0502020204030204" pitchFamily="34" charset="0"/>
              </a:rPr>
              <a:t>QoE</a:t>
            </a:r>
            <a:r>
              <a:rPr lang="en-US" altLang="zh-CN" sz="1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400" b="1" dirty="0" err="1">
                <a:latin typeface="Calibri" panose="020F0502020204030204" pitchFamily="34" charset="0"/>
                <a:cs typeface="Calibri" panose="020F0502020204030204" pitchFamily="34" charset="0"/>
              </a:rPr>
              <a:t>optimisation</a:t>
            </a:r>
            <a:r>
              <a:rPr lang="en-US" altLang="zh-CN" sz="1400"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617697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3"/>
          <p:cNvSpPr>
            <a:spLocks noGrp="1"/>
          </p:cNvSpPr>
          <p:nvPr>
            <p:ph idx="4294967295"/>
          </p:nvPr>
        </p:nvSpPr>
        <p:spPr>
          <a:xfrm>
            <a:off x="4367808" y="2924944"/>
            <a:ext cx="2664296" cy="2808312"/>
          </a:xfrm>
          <a:noFill/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b="1" dirty="0" smtClean="0">
                <a:latin typeface="+mn-lt"/>
              </a:rPr>
              <a:t>AI/ML in air interface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b="1" dirty="0">
                <a:latin typeface="+mn-lt"/>
              </a:rPr>
              <a:t>AI/ML for mobility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b="1" dirty="0">
                <a:latin typeface="+mn-lt"/>
              </a:rPr>
              <a:t>AI for </a:t>
            </a:r>
            <a:r>
              <a:rPr lang="en-US" altLang="zh-CN" sz="2000" b="1" dirty="0" smtClean="0">
                <a:latin typeface="+mn-lt"/>
              </a:rPr>
              <a:t>NG-RAN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b="1" dirty="0">
                <a:latin typeface="+mn-lt"/>
              </a:rPr>
              <a:t>Summary</a:t>
            </a:r>
            <a:endParaRPr lang="en-US" altLang="zh-CN" sz="20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018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42924" y="3705938"/>
            <a:ext cx="7353275" cy="857250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zh-CN" sz="4000" kern="0" dirty="0" smtClean="0">
                <a:solidFill>
                  <a:sysClr val="window" lastClr="FFFFFF"/>
                </a:solidFill>
                <a:latin typeface="+mj-ea"/>
                <a:ea typeface="+mj-ea"/>
                <a:cs typeface="Calibri" panose="020F0502020204030204" pitchFamily="34" charset="0"/>
              </a:rPr>
              <a:t>AI/ML </a:t>
            </a:r>
            <a:r>
              <a:rPr lang="en-US" altLang="zh-CN" sz="4000" kern="0" dirty="0">
                <a:solidFill>
                  <a:sysClr val="window" lastClr="FFFFFF"/>
                </a:solidFill>
                <a:latin typeface="+mj-ea"/>
                <a:ea typeface="+mj-ea"/>
                <a:cs typeface="Calibri" panose="020F0502020204030204" pitchFamily="34" charset="0"/>
              </a:rPr>
              <a:t>in air interface</a:t>
            </a:r>
            <a:endParaRPr kumimoji="0" lang="en-US" sz="400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j-ea"/>
              <a:ea typeface="+mj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94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456040" y="1954362"/>
            <a:ext cx="5251241" cy="356287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43376" y="67824"/>
            <a:ext cx="11213264" cy="912881"/>
          </a:xfrm>
        </p:spPr>
        <p:txBody>
          <a:bodyPr/>
          <a:lstStyle/>
          <a:p>
            <a:r>
              <a:rPr lang="en-US" altLang="zh-CN" dirty="0"/>
              <a:t>AI/ML in air interface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047918" y="6422610"/>
            <a:ext cx="2743200" cy="365125"/>
          </a:xfrm>
          <a:prstGeom prst="rect">
            <a:avLst/>
          </a:prstGeo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3048" y="980728"/>
            <a:ext cx="11108320" cy="372139"/>
          </a:xfrm>
          <a:prstGeom prst="rect">
            <a:avLst/>
          </a:prstGeom>
          <a:solidFill>
            <a:srgbClr val="DBEFF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86360" defTabSz="457200" hangingPunct="0">
              <a:lnSpc>
                <a:spcPct val="120000"/>
              </a:lnSpc>
              <a:buSzPct val="100000"/>
              <a:defRPr/>
            </a:pPr>
            <a:r>
              <a:rPr lang="en-US" altLang="zh-CN" sz="1600" b="1" kern="0" dirty="0">
                <a:solidFill>
                  <a:srgbClr val="C00000"/>
                </a:solidFill>
                <a:ea typeface="微软雅黑" panose="020B0503020204020204" charset="-122"/>
              </a:rPr>
              <a:t>General view</a:t>
            </a:r>
            <a:r>
              <a:rPr lang="en-US" altLang="zh-CN" sz="1600" kern="0" dirty="0">
                <a:solidFill>
                  <a:prstClr val="black"/>
                </a:solidFill>
                <a:ea typeface="微软雅黑" panose="020B0503020204020204" charset="-122"/>
              </a:rPr>
              <a:t>: AI/ML is ‘add-on optimization’ for  5G-A. </a:t>
            </a:r>
            <a:r>
              <a:rPr lang="en-US" altLang="zh-CN" sz="1600" b="1" kern="0" dirty="0">
                <a:solidFill>
                  <a:srgbClr val="C00000"/>
                </a:solidFill>
                <a:ea typeface="微软雅黑" panose="020B0503020204020204" charset="-122"/>
              </a:rPr>
              <a:t>1~2 use cases </a:t>
            </a:r>
            <a:r>
              <a:rPr lang="en-US" altLang="zh-CN" sz="1600" kern="0" dirty="0">
                <a:solidFill>
                  <a:prstClr val="black"/>
                </a:solidFill>
                <a:ea typeface="微软雅黑" panose="020B0503020204020204" charset="-122"/>
              </a:rPr>
              <a:t>with the clear benefit/interest can be moved forward.</a:t>
            </a:r>
          </a:p>
        </p:txBody>
      </p:sp>
      <p:sp>
        <p:nvSpPr>
          <p:cNvPr id="20" name="矩形 19"/>
          <p:cNvSpPr/>
          <p:nvPr/>
        </p:nvSpPr>
        <p:spPr>
          <a:xfrm>
            <a:off x="527124" y="1811118"/>
            <a:ext cx="11114243" cy="464221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72000" tIns="60958" rIns="72000" bIns="60958" rtlCol="0" anchor="t"/>
          <a:lstStyle/>
          <a:p>
            <a:pPr defTabSz="457200">
              <a:lnSpc>
                <a:spcPct val="120000"/>
              </a:lnSpc>
              <a:spcBef>
                <a:spcPts val="600"/>
              </a:spcBef>
            </a:pPr>
            <a:r>
              <a:rPr lang="en-US" altLang="zh-CN" b="1" dirty="0" smtClean="0">
                <a:solidFill>
                  <a:prstClr val="black"/>
                </a:solidFill>
                <a:cs typeface="Calibri" panose="020F0502020204030204" pitchFamily="34" charset="0"/>
              </a:rPr>
              <a:t>Motivation</a:t>
            </a:r>
            <a:endParaRPr lang="en-US" altLang="zh-CN" b="1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230505" lvl="1" indent="-230505" defTabSz="45720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prstClr val="black"/>
                </a:solidFill>
                <a:cs typeface="Calibri" panose="020F0502020204030204" pitchFamily="34" charset="0"/>
              </a:rPr>
              <a:t>Continuation of Rel-18&amp;19 study in 5G-A</a:t>
            </a:r>
          </a:p>
          <a:p>
            <a:pPr marL="230505" lvl="1" indent="-230505" defTabSz="45720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prstClr val="black"/>
                </a:solidFill>
                <a:cs typeface="Calibri" panose="020F0502020204030204" pitchFamily="34" charset="0"/>
              </a:rPr>
              <a:t>Improve CSI compression performance better than ever</a:t>
            </a:r>
          </a:p>
          <a:p>
            <a:pPr marL="230505" lvl="1" indent="-230505" defTabSz="45720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prstClr val="black"/>
                </a:solidFill>
                <a:cs typeface="Calibri" panose="020F0502020204030204" pitchFamily="34" charset="0"/>
              </a:rPr>
              <a:t>Warm-up of supporting two-sided model use case in </a:t>
            </a:r>
            <a:r>
              <a:rPr lang="en-US" altLang="zh-CN" dirty="0" smtClean="0">
                <a:solidFill>
                  <a:prstClr val="black"/>
                </a:solidFill>
                <a:cs typeface="Calibri" panose="020F0502020204030204" pitchFamily="34" charset="0"/>
              </a:rPr>
              <a:t>6G</a:t>
            </a:r>
          </a:p>
          <a:p>
            <a:pPr marL="230505" lvl="1" indent="-230505" defTabSz="45720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defTabSz="457200">
              <a:lnSpc>
                <a:spcPct val="120000"/>
              </a:lnSpc>
            </a:pPr>
            <a:r>
              <a:rPr lang="en-US" altLang="zh-CN" b="1" dirty="0" smtClean="0">
                <a:solidFill>
                  <a:prstClr val="black"/>
                </a:solidFill>
                <a:cs typeface="Calibri" panose="020F0502020204030204" pitchFamily="34" charset="0"/>
              </a:rPr>
              <a:t>Main </a:t>
            </a:r>
            <a:r>
              <a:rPr lang="en-US" altLang="zh-CN" b="1" dirty="0">
                <a:solidFill>
                  <a:prstClr val="black"/>
                </a:solidFill>
                <a:cs typeface="Calibri" panose="020F0502020204030204" pitchFamily="34" charset="0"/>
              </a:rPr>
              <a:t>objectives</a:t>
            </a:r>
          </a:p>
          <a:p>
            <a:pPr marL="230505" lvl="1" indent="-230505" defTabSz="45720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prstClr val="black"/>
                </a:solidFill>
                <a:cs typeface="Calibri" panose="020F0502020204030204" pitchFamily="34" charset="0"/>
              </a:rPr>
              <a:t>Specification support of LCM for CSI compression</a:t>
            </a:r>
          </a:p>
          <a:p>
            <a:pPr lvl="1" indent="-230505" defTabSz="457200">
              <a:lnSpc>
                <a:spcPct val="120000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zh-CN" sz="1600" dirty="0" smtClean="0">
                <a:solidFill>
                  <a:prstClr val="black"/>
                </a:solidFill>
                <a:cs typeface="Calibri" panose="020F0502020204030204" pitchFamily="34" charset="0"/>
              </a:rPr>
              <a:t>Data collection</a:t>
            </a:r>
          </a:p>
          <a:p>
            <a:pPr marL="969645" lvl="2" indent="-285750" defTabSz="45720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sz="1600" dirty="0" smtClean="0">
                <a:solidFill>
                  <a:prstClr val="black"/>
                </a:solidFill>
                <a:cs typeface="Calibri" panose="020F0502020204030204" pitchFamily="34" charset="0"/>
              </a:rPr>
              <a:t>Support high resolution data collection at NW</a:t>
            </a:r>
          </a:p>
          <a:p>
            <a:pPr lvl="1" indent="-230505" defTabSz="457200">
              <a:lnSpc>
                <a:spcPct val="120000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zh-CN" sz="1600" dirty="0" smtClean="0">
                <a:solidFill>
                  <a:prstClr val="black"/>
                </a:solidFill>
                <a:cs typeface="Calibri" panose="020F0502020204030204" pitchFamily="34" charset="0"/>
              </a:rPr>
              <a:t>Training</a:t>
            </a:r>
          </a:p>
          <a:p>
            <a:pPr marL="969645" lvl="2" indent="-285750" defTabSz="45720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sz="1600" dirty="0">
                <a:solidFill>
                  <a:prstClr val="black"/>
                </a:solidFill>
                <a:cs typeface="Calibri" panose="020F0502020204030204" pitchFamily="34" charset="0"/>
              </a:rPr>
              <a:t>Prioritize NW-first training without offline </a:t>
            </a:r>
            <a:r>
              <a:rPr lang="en-US" altLang="zh-CN" sz="1600" dirty="0" smtClean="0">
                <a:solidFill>
                  <a:prstClr val="black"/>
                </a:solidFill>
                <a:cs typeface="Calibri" panose="020F0502020204030204" pitchFamily="34" charset="0"/>
              </a:rPr>
              <a:t>collaboration</a:t>
            </a:r>
          </a:p>
          <a:p>
            <a:pPr marL="969645" lvl="2" indent="-285750" defTabSz="45720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sz="1600" dirty="0" smtClean="0">
                <a:solidFill>
                  <a:prstClr val="black"/>
                </a:solidFill>
                <a:cs typeface="Calibri" panose="020F0502020204030204" pitchFamily="34" charset="0"/>
              </a:rPr>
              <a:t>Prefer Option 3a-1/3b and Option 4-1</a:t>
            </a:r>
            <a:endParaRPr lang="en-US" altLang="zh-CN" sz="1600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lvl="1" indent="-230505" defTabSz="457200">
              <a:lnSpc>
                <a:spcPct val="120000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zh-CN" sz="1600" dirty="0" smtClean="0">
                <a:solidFill>
                  <a:prstClr val="black"/>
                </a:solidFill>
                <a:cs typeface="Calibri" panose="020F0502020204030204" pitchFamily="34" charset="0"/>
              </a:rPr>
              <a:t>Inference and CSI report</a:t>
            </a:r>
          </a:p>
          <a:p>
            <a:pPr lvl="1" indent="-230505" defTabSz="457200">
              <a:lnSpc>
                <a:spcPct val="120000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zh-CN" sz="1600" dirty="0" smtClean="0">
                <a:solidFill>
                  <a:prstClr val="black"/>
                </a:solidFill>
                <a:cs typeface="Calibri" panose="020F0502020204030204" pitchFamily="34" charset="0"/>
              </a:rPr>
              <a:t>Performance monitoring </a:t>
            </a:r>
          </a:p>
          <a:p>
            <a:pPr marL="969645" lvl="2" indent="-285750" defTabSz="45720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sz="1600" dirty="0" smtClean="0">
                <a:solidFill>
                  <a:prstClr val="black"/>
                </a:solidFill>
                <a:cs typeface="Calibri" panose="020F0502020204030204" pitchFamily="34" charset="0"/>
              </a:rPr>
              <a:t>At least support NW-side monitoring to monitor end-to-end performance</a:t>
            </a:r>
            <a:endParaRPr lang="en-US" altLang="zh-CN" sz="1600" dirty="0">
              <a:solidFill>
                <a:prstClr val="black"/>
              </a:solidFill>
              <a:cs typeface="Calibri" panose="020F050202020403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51784" y="1461751"/>
            <a:ext cx="3888432" cy="349368"/>
          </a:xfrm>
          <a:prstGeom prst="rect">
            <a:avLst/>
          </a:prstGeom>
          <a:solidFill>
            <a:srgbClr val="0068B7"/>
          </a:solidFill>
          <a:ln>
            <a:noFill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en-US" altLang="zh-CN" b="1" kern="0" dirty="0" smtClean="0">
                <a:solidFill>
                  <a:prstClr val="white"/>
                </a:solidFill>
                <a:ea typeface="微软雅黑" panose="020B0503020204020204" charset="-122"/>
                <a:cs typeface="Calibri" panose="020F0502020204030204" pitchFamily="34" charset="0"/>
              </a:rPr>
              <a:t>Use case 1: CSI </a:t>
            </a:r>
            <a:r>
              <a:rPr lang="en-US" altLang="zh-CN" b="1" kern="0" dirty="0">
                <a:solidFill>
                  <a:prstClr val="white"/>
                </a:solidFill>
                <a:ea typeface="微软雅黑" panose="020B0503020204020204" charset="-122"/>
                <a:cs typeface="Calibri" panose="020F0502020204030204" pitchFamily="34" charset="0"/>
              </a:rPr>
              <a:t>compression</a:t>
            </a:r>
            <a:endParaRPr lang="zh-CN" altLang="en-US" b="1" kern="0" dirty="0">
              <a:solidFill>
                <a:prstClr val="white"/>
              </a:solidFill>
              <a:ea typeface="微软雅黑" panose="020B0503020204020204" charset="-122"/>
              <a:cs typeface="Calibri" panose="020F050202020403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471317" y="1772816"/>
            <a:ext cx="5235964" cy="3649197"/>
            <a:chOff x="6461695" y="2115650"/>
            <a:chExt cx="5235964" cy="3649197"/>
          </a:xfrm>
        </p:grpSpPr>
        <p:grpSp>
          <p:nvGrpSpPr>
            <p:cNvPr id="64" name="组合 63"/>
            <p:cNvGrpSpPr/>
            <p:nvPr/>
          </p:nvGrpSpPr>
          <p:grpSpPr>
            <a:xfrm>
              <a:off x="6461695" y="3483526"/>
              <a:ext cx="5235964" cy="1553510"/>
              <a:chOff x="633702" y="2091515"/>
              <a:chExt cx="5235964" cy="1553510"/>
            </a:xfrm>
          </p:grpSpPr>
          <p:sp>
            <p:nvSpPr>
              <p:cNvPr id="42" name="object 11"/>
              <p:cNvSpPr/>
              <p:nvPr/>
            </p:nvSpPr>
            <p:spPr>
              <a:xfrm>
                <a:off x="1199456" y="2276873"/>
                <a:ext cx="1584176" cy="1368152"/>
              </a:xfrm>
              <a:custGeom>
                <a:avLst/>
                <a:gdLst/>
                <a:ahLst/>
                <a:cxnLst/>
                <a:rect l="l" t="t" r="r" b="b"/>
                <a:pathLst>
                  <a:path w="3066415" h="1746885">
                    <a:moveTo>
                      <a:pt x="0" y="1746504"/>
                    </a:moveTo>
                    <a:lnTo>
                      <a:pt x="3066288" y="1746504"/>
                    </a:lnTo>
                    <a:lnTo>
                      <a:pt x="3066288" y="0"/>
                    </a:lnTo>
                    <a:lnTo>
                      <a:pt x="0" y="0"/>
                    </a:lnTo>
                    <a:lnTo>
                      <a:pt x="0" y="1746504"/>
                    </a:lnTo>
                    <a:close/>
                  </a:path>
                </a:pathLst>
              </a:custGeom>
              <a:ln w="19050">
                <a:solidFill>
                  <a:schemeClr val="accent1"/>
                </a:solidFill>
                <a:prstDash val="dash"/>
              </a:ln>
            </p:spPr>
            <p:txBody>
              <a:bodyPr wrap="square" lIns="0" tIns="0" rIns="0" bIns="0" rtlCol="0"/>
              <a:lstStyle/>
              <a:p>
                <a:endParaRPr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object 12"/>
              <p:cNvSpPr txBox="1"/>
              <p:nvPr/>
            </p:nvSpPr>
            <p:spPr>
              <a:xfrm>
                <a:off x="1256959" y="2375262"/>
                <a:ext cx="461058" cy="259045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algn="ctr">
                  <a:spcBef>
                    <a:spcPts val="135"/>
                  </a:spcBef>
                </a:pPr>
                <a:r>
                  <a:rPr sz="1600" b="1" dirty="0">
                    <a:solidFill>
                      <a:prstClr val="black"/>
                    </a:solidFill>
                    <a:cs typeface="微软雅黑" panose="020B0503020204020204" charset="-122"/>
                  </a:rPr>
                  <a:t>UE</a:t>
                </a:r>
                <a:r>
                  <a:rPr sz="1600" b="1" spc="-120" dirty="0">
                    <a:solidFill>
                      <a:prstClr val="black"/>
                    </a:solidFill>
                    <a:cs typeface="微软雅黑" panose="020B0503020204020204" charset="-122"/>
                  </a:rPr>
                  <a:t> </a:t>
                </a:r>
                <a:endParaRPr sz="1600" b="1" dirty="0">
                  <a:solidFill>
                    <a:prstClr val="black"/>
                  </a:solidFill>
                  <a:cs typeface="微软雅黑" panose="020B0503020204020204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1436050" y="2919427"/>
                <a:ext cx="1094756" cy="589568"/>
              </a:xfrm>
              <a:prstGeom prst="rect">
                <a:avLst/>
              </a:prstGeom>
              <a:solidFill>
                <a:sysClr val="window" lastClr="FFFFFF"/>
              </a:solidFill>
              <a:ln w="28575" cap="flat" cmpd="sng" algn="ctr">
                <a:solidFill>
                  <a:srgbClr val="182D7B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r>
                  <a:rPr lang="en-US" sz="1600" kern="0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1600" kern="0" dirty="0">
                    <a:solidFill>
                      <a:prstClr val="black"/>
                    </a:solidFill>
                  </a:rPr>
                  <a:t>I/ML</a:t>
                </a:r>
                <a:r>
                  <a:rPr lang="en-US" sz="1600" kern="0" dirty="0">
                    <a:solidFill>
                      <a:prstClr val="black"/>
                    </a:solidFill>
                  </a:rPr>
                  <a:t> encoder</a:t>
                </a:r>
              </a:p>
            </p:txBody>
          </p:sp>
          <p:sp>
            <p:nvSpPr>
              <p:cNvPr id="49" name="右箭头 48"/>
              <p:cNvSpPr/>
              <p:nvPr/>
            </p:nvSpPr>
            <p:spPr>
              <a:xfrm>
                <a:off x="633702" y="3017073"/>
                <a:ext cx="565754" cy="163052"/>
              </a:xfrm>
              <a:prstGeom prst="rightArrow">
                <a:avLst/>
              </a:prstGeom>
              <a:solidFill>
                <a:schemeClr val="accent5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40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右箭头 49"/>
              <p:cNvSpPr/>
              <p:nvPr/>
            </p:nvSpPr>
            <p:spPr>
              <a:xfrm>
                <a:off x="2783632" y="3017073"/>
                <a:ext cx="936104" cy="163052"/>
              </a:xfrm>
              <a:prstGeom prst="rightArrow">
                <a:avLst/>
              </a:prstGeom>
              <a:solidFill>
                <a:schemeClr val="accent5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400" kern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95990" y="2091515"/>
                <a:ext cx="1012484" cy="1012484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15430" y="2185817"/>
                <a:ext cx="828442" cy="828442"/>
              </a:xfrm>
              <a:prstGeom prst="rect">
                <a:avLst/>
              </a:prstGeom>
            </p:spPr>
          </p:pic>
          <p:sp>
            <p:nvSpPr>
              <p:cNvPr id="55" name="object 11"/>
              <p:cNvSpPr/>
              <p:nvPr/>
            </p:nvSpPr>
            <p:spPr>
              <a:xfrm>
                <a:off x="3719736" y="2276872"/>
                <a:ext cx="1569505" cy="1368152"/>
              </a:xfrm>
              <a:custGeom>
                <a:avLst/>
                <a:gdLst/>
                <a:ahLst/>
                <a:cxnLst/>
                <a:rect l="l" t="t" r="r" b="b"/>
                <a:pathLst>
                  <a:path w="3066415" h="1746885">
                    <a:moveTo>
                      <a:pt x="0" y="1746504"/>
                    </a:moveTo>
                    <a:lnTo>
                      <a:pt x="3066288" y="1746504"/>
                    </a:lnTo>
                    <a:lnTo>
                      <a:pt x="3066288" y="0"/>
                    </a:lnTo>
                    <a:lnTo>
                      <a:pt x="0" y="0"/>
                    </a:lnTo>
                    <a:lnTo>
                      <a:pt x="0" y="1746504"/>
                    </a:lnTo>
                    <a:close/>
                  </a:path>
                </a:pathLst>
              </a:custGeom>
              <a:ln w="19050">
                <a:solidFill>
                  <a:schemeClr val="accent1"/>
                </a:solidFill>
                <a:prstDash val="dash"/>
              </a:ln>
            </p:spPr>
            <p:txBody>
              <a:bodyPr wrap="square" lIns="0" tIns="0" rIns="0" bIns="0" rtlCol="0"/>
              <a:lstStyle/>
              <a:p>
                <a:endParaRPr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object 12"/>
              <p:cNvSpPr txBox="1"/>
              <p:nvPr/>
            </p:nvSpPr>
            <p:spPr>
              <a:xfrm>
                <a:off x="3807422" y="2375262"/>
                <a:ext cx="461058" cy="259045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algn="ctr">
                  <a:spcBef>
                    <a:spcPts val="135"/>
                  </a:spcBef>
                </a:pPr>
                <a:r>
                  <a:rPr lang="en-US" sz="1600" b="1" dirty="0">
                    <a:solidFill>
                      <a:prstClr val="black"/>
                    </a:solidFill>
                    <a:cs typeface="微软雅黑" panose="020B0503020204020204" charset="-122"/>
                  </a:rPr>
                  <a:t>gNB</a:t>
                </a:r>
                <a:endParaRPr sz="1600" b="1" dirty="0">
                  <a:solidFill>
                    <a:prstClr val="black"/>
                  </a:solidFill>
                  <a:cs typeface="微软雅黑" panose="020B0503020204020204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3960137" y="2919427"/>
                <a:ext cx="1094756" cy="589568"/>
              </a:xfrm>
              <a:prstGeom prst="rect">
                <a:avLst/>
              </a:prstGeom>
              <a:solidFill>
                <a:sysClr val="window" lastClr="FFFFFF"/>
              </a:solidFill>
              <a:ln w="28575" cap="flat" cmpd="sng" algn="ctr">
                <a:solidFill>
                  <a:srgbClr val="182D7B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r>
                  <a:rPr lang="en-US" sz="1600" kern="0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1600" kern="0" dirty="0">
                    <a:solidFill>
                      <a:prstClr val="black"/>
                    </a:solidFill>
                  </a:rPr>
                  <a:t>I/ML</a:t>
                </a:r>
                <a:r>
                  <a:rPr lang="en-US" sz="1600" kern="0" dirty="0">
                    <a:solidFill>
                      <a:prstClr val="black"/>
                    </a:solidFill>
                  </a:rPr>
                  <a:t> decoder</a:t>
                </a:r>
              </a:p>
            </p:txBody>
          </p:sp>
          <p:sp>
            <p:nvSpPr>
              <p:cNvPr id="59" name="右箭头 58"/>
              <p:cNvSpPr/>
              <p:nvPr/>
            </p:nvSpPr>
            <p:spPr>
              <a:xfrm>
                <a:off x="5303912" y="2991261"/>
                <a:ext cx="565754" cy="163052"/>
              </a:xfrm>
              <a:prstGeom prst="rightArrow">
                <a:avLst/>
              </a:prstGeom>
              <a:solidFill>
                <a:schemeClr val="accent5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40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2742224" y="2780928"/>
                <a:ext cx="9946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rgbClr val="4BACC6"/>
                    </a:solidFill>
                  </a:rPr>
                  <a:t>CSI feedback</a:t>
                </a:r>
                <a:endParaRPr lang="zh-CN" altLang="en-US" sz="1200" dirty="0">
                  <a:solidFill>
                    <a:srgbClr val="4BACC6"/>
                  </a:solidFill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7993869" y="5287981"/>
              <a:ext cx="2168241" cy="47686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solidFill>
                    <a:prstClr val="white"/>
                  </a:solidFill>
                </a:rPr>
                <a:t>Inference, monitoring…</a:t>
              </a:r>
              <a:endParaRPr lang="zh-CN" altLang="en-US" sz="1400" dirty="0">
                <a:solidFill>
                  <a:prstClr val="white"/>
                </a:solidFill>
              </a:endParaRPr>
            </a:p>
          </p:txBody>
        </p:sp>
        <p:cxnSp>
          <p:nvCxnSpPr>
            <p:cNvPr id="8" name="肘形连接符 7"/>
            <p:cNvCxnSpPr>
              <a:stCxn id="2" idx="1"/>
              <a:endCxn id="47" idx="2"/>
            </p:cNvCxnSpPr>
            <p:nvPr/>
          </p:nvCxnSpPr>
          <p:spPr>
            <a:xfrm rot="10800000">
              <a:off x="7811421" y="4901006"/>
              <a:ext cx="182448" cy="625408"/>
            </a:xfrm>
            <a:prstGeom prst="bentConnector2">
              <a:avLst/>
            </a:prstGeom>
            <a:ln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肘形连接符 10"/>
            <p:cNvCxnSpPr>
              <a:stCxn id="2" idx="3"/>
              <a:endCxn id="57" idx="2"/>
            </p:cNvCxnSpPr>
            <p:nvPr/>
          </p:nvCxnSpPr>
          <p:spPr>
            <a:xfrm flipV="1">
              <a:off x="10162110" y="4901006"/>
              <a:ext cx="173398" cy="625408"/>
            </a:xfrm>
            <a:prstGeom prst="bentConnector2">
              <a:avLst/>
            </a:prstGeom>
            <a:ln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4418" y="2115650"/>
              <a:ext cx="1594003" cy="1594003"/>
            </a:xfrm>
            <a:prstGeom prst="rect">
              <a:avLst/>
            </a:prstGeom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2082" y="2123029"/>
              <a:ext cx="1594003" cy="1594003"/>
            </a:xfrm>
            <a:prstGeom prst="rect">
              <a:avLst/>
            </a:prstGeom>
          </p:spPr>
        </p:pic>
        <p:sp>
          <p:nvSpPr>
            <p:cNvPr id="6" name="左右箭头 5"/>
            <p:cNvSpPr/>
            <p:nvPr/>
          </p:nvSpPr>
          <p:spPr>
            <a:xfrm>
              <a:off x="8312656" y="2695834"/>
              <a:ext cx="1553287" cy="504056"/>
            </a:xfrm>
            <a:prstGeom prst="leftRightArrow">
              <a:avLst/>
            </a:prstGeom>
            <a:noFill/>
            <a:ln w="9525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8353489" y="2817057"/>
              <a:ext cx="146706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>
                  <a:solidFill>
                    <a:prstClr val="black"/>
                  </a:solidFill>
                </a:rPr>
                <a:t>Training collaboration </a:t>
              </a:r>
              <a:endParaRPr lang="zh-CN" altLang="en-US" sz="1100" dirty="0">
                <a:solidFill>
                  <a:prstClr val="black"/>
                </a:solidFill>
              </a:endParaRPr>
            </a:p>
          </p:txBody>
        </p:sp>
        <p:sp>
          <p:nvSpPr>
            <p:cNvPr id="83" name="object 12"/>
            <p:cNvSpPr txBox="1"/>
            <p:nvPr/>
          </p:nvSpPr>
          <p:spPr>
            <a:xfrm>
              <a:off x="6876241" y="2297196"/>
              <a:ext cx="1870355" cy="2590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algn="ctr">
                <a:spcBef>
                  <a:spcPts val="135"/>
                </a:spcBef>
              </a:pPr>
              <a:r>
                <a:rPr sz="1600" b="1" dirty="0" smtClean="0">
                  <a:solidFill>
                    <a:prstClr val="black"/>
                  </a:solidFill>
                  <a:cs typeface="微软雅黑" panose="020B0503020204020204" charset="-122"/>
                </a:rPr>
                <a:t>UE</a:t>
              </a:r>
              <a:r>
                <a:rPr lang="en-US" sz="1600" b="1" dirty="0" smtClean="0">
                  <a:solidFill>
                    <a:prstClr val="black"/>
                  </a:solidFill>
                  <a:cs typeface="微软雅黑" panose="020B0503020204020204" charset="-122"/>
                </a:rPr>
                <a:t>-side server</a:t>
              </a:r>
              <a:r>
                <a:rPr sz="1600" b="1" spc="-120" dirty="0" smtClean="0">
                  <a:solidFill>
                    <a:prstClr val="black"/>
                  </a:solidFill>
                  <a:cs typeface="微软雅黑" panose="020B0503020204020204" charset="-122"/>
                </a:rPr>
                <a:t> </a:t>
              </a:r>
              <a:endParaRPr sz="1600" b="1" dirty="0">
                <a:solidFill>
                  <a:prstClr val="black"/>
                </a:solidFill>
                <a:cs typeface="微软雅黑" panose="020B0503020204020204" charset="-122"/>
              </a:endParaRPr>
            </a:p>
          </p:txBody>
        </p:sp>
        <p:sp>
          <p:nvSpPr>
            <p:cNvPr id="84" name="object 12"/>
            <p:cNvSpPr txBox="1"/>
            <p:nvPr/>
          </p:nvSpPr>
          <p:spPr>
            <a:xfrm>
              <a:off x="9718558" y="2322365"/>
              <a:ext cx="1201050" cy="2590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algn="ctr">
                <a:spcBef>
                  <a:spcPts val="135"/>
                </a:spcBef>
              </a:pPr>
              <a:r>
                <a:rPr lang="en-US" sz="1600" b="1" dirty="0" smtClean="0">
                  <a:solidFill>
                    <a:prstClr val="black"/>
                  </a:solidFill>
                  <a:cs typeface="微软雅黑" panose="020B0503020204020204" charset="-122"/>
                </a:rPr>
                <a:t>NW-side</a:t>
              </a:r>
              <a:endParaRPr sz="1600" b="1" dirty="0">
                <a:solidFill>
                  <a:prstClr val="black"/>
                </a:solidFill>
                <a:cs typeface="微软雅黑" panose="020B0503020204020204" charset="-122"/>
              </a:endParaRPr>
            </a:p>
          </p:txBody>
        </p:sp>
        <p:cxnSp>
          <p:nvCxnSpPr>
            <p:cNvPr id="10" name="直接箭头连接符 9"/>
            <p:cNvCxnSpPr/>
            <p:nvPr/>
          </p:nvCxnSpPr>
          <p:spPr>
            <a:xfrm>
              <a:off x="7811421" y="3284984"/>
              <a:ext cx="0" cy="383900"/>
            </a:xfrm>
            <a:prstGeom prst="straightConnector1">
              <a:avLst/>
            </a:prstGeom>
            <a:ln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箭头连接符 85"/>
            <p:cNvCxnSpPr/>
            <p:nvPr/>
          </p:nvCxnSpPr>
          <p:spPr>
            <a:xfrm>
              <a:off x="10335511" y="3284984"/>
              <a:ext cx="0" cy="377677"/>
            </a:xfrm>
            <a:prstGeom prst="straightConnector1">
              <a:avLst/>
            </a:prstGeom>
            <a:ln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6401610" y="5506346"/>
            <a:ext cx="5400600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457200">
              <a:lnSpc>
                <a:spcPct val="12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Calibri" panose="020F0502020204030204" pitchFamily="34" charset="0"/>
              </a:rPr>
              <a:t>*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Calibri" panose="020F0502020204030204" pitchFamily="34" charset="0"/>
              </a:rPr>
              <a:t>Note: Support of this use case depends on the final outcome of Rel-19 study.</a:t>
            </a:r>
          </a:p>
        </p:txBody>
      </p:sp>
    </p:spTree>
    <p:extLst>
      <p:ext uri="{BB962C8B-B14F-4D97-AF65-F5344CB8AC3E}">
        <p14:creationId xmlns:p14="http://schemas.microsoft.com/office/powerpoint/2010/main" val="36654362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6456040" y="4005064"/>
            <a:ext cx="5215597" cy="2448272"/>
          </a:xfrm>
          <a:prstGeom prst="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43376" y="67824"/>
            <a:ext cx="11213264" cy="912881"/>
          </a:xfrm>
        </p:spPr>
        <p:txBody>
          <a:bodyPr/>
          <a:lstStyle/>
          <a:p>
            <a:r>
              <a:rPr lang="en-US" altLang="zh-CN" dirty="0"/>
              <a:t>AI/ML in air interface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047918" y="6422610"/>
            <a:ext cx="2743200" cy="365125"/>
          </a:xfrm>
          <a:prstGeom prst="rect">
            <a:avLst/>
          </a:prstGeo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3048" y="980728"/>
            <a:ext cx="11108320" cy="372139"/>
          </a:xfrm>
          <a:prstGeom prst="rect">
            <a:avLst/>
          </a:prstGeom>
          <a:solidFill>
            <a:srgbClr val="DBEFF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86360" defTabSz="457200" hangingPunct="0">
              <a:lnSpc>
                <a:spcPct val="120000"/>
              </a:lnSpc>
              <a:buSzPct val="100000"/>
              <a:defRPr/>
            </a:pPr>
            <a:r>
              <a:rPr lang="en-US" altLang="zh-CN" sz="1600" b="1" kern="0" dirty="0">
                <a:solidFill>
                  <a:srgbClr val="C00000"/>
                </a:solidFill>
                <a:ea typeface="微软雅黑" panose="020B0503020204020204" charset="-122"/>
              </a:rPr>
              <a:t>General view</a:t>
            </a:r>
            <a:r>
              <a:rPr lang="en-US" altLang="zh-CN" sz="1600" kern="0" dirty="0">
                <a:solidFill>
                  <a:prstClr val="black"/>
                </a:solidFill>
                <a:ea typeface="微软雅黑" panose="020B0503020204020204" charset="-122"/>
              </a:rPr>
              <a:t>: AI/ML is ‘add-on optimization’ for  5G-A. </a:t>
            </a:r>
            <a:r>
              <a:rPr lang="en-US" altLang="zh-CN" sz="1600" b="1" kern="0" dirty="0">
                <a:solidFill>
                  <a:srgbClr val="C00000"/>
                </a:solidFill>
                <a:ea typeface="微软雅黑" panose="020B0503020204020204" charset="-122"/>
              </a:rPr>
              <a:t>1~2 use cases </a:t>
            </a:r>
            <a:r>
              <a:rPr lang="en-US" altLang="zh-CN" sz="1600" kern="0" dirty="0">
                <a:solidFill>
                  <a:prstClr val="black"/>
                </a:solidFill>
                <a:ea typeface="微软雅黑" panose="020B0503020204020204" charset="-122"/>
              </a:rPr>
              <a:t>with the clear benefit/interest can be moved forward.</a:t>
            </a:r>
          </a:p>
        </p:txBody>
      </p:sp>
      <p:sp>
        <p:nvSpPr>
          <p:cNvPr id="37" name="矩形 36"/>
          <p:cNvSpPr/>
          <p:nvPr/>
        </p:nvSpPr>
        <p:spPr>
          <a:xfrm>
            <a:off x="522163" y="1821112"/>
            <a:ext cx="5934233" cy="463222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72000" tIns="60958" rIns="72000" bIns="60958" rtlCol="0" anchor="t"/>
          <a:lstStyle/>
          <a:p>
            <a:pPr marL="0" lvl="1" defTabSz="457200">
              <a:lnSpc>
                <a:spcPct val="120000"/>
              </a:lnSpc>
              <a:spcBef>
                <a:spcPct val="0"/>
              </a:spcBef>
            </a:pPr>
            <a:r>
              <a:rPr lang="en-US" altLang="zh-CN" b="1" dirty="0" smtClean="0">
                <a:solidFill>
                  <a:prstClr val="black"/>
                </a:solidFill>
                <a:cs typeface="Calibri" panose="020F0502020204030204" pitchFamily="34" charset="0"/>
              </a:rPr>
              <a:t>Motivation </a:t>
            </a:r>
            <a:endParaRPr lang="en-US" altLang="zh-CN" b="1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230400" indent="-230400" defTabSz="45720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"/>
            </a:pPr>
            <a:r>
              <a:rPr lang="en-US" altLang="zh-CN" dirty="0">
                <a:solidFill>
                  <a:prstClr val="black"/>
                </a:solidFill>
                <a:cs typeface="Calibri" panose="020F0502020204030204" pitchFamily="34" charset="0"/>
              </a:rPr>
              <a:t>Evolution of Rel-19 AI/ML based beam management</a:t>
            </a:r>
          </a:p>
          <a:p>
            <a:pPr marL="230400" indent="-230400" defTabSz="45720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"/>
            </a:pPr>
            <a:r>
              <a:rPr lang="en-US" altLang="zh-CN" dirty="0">
                <a:solidFill>
                  <a:prstClr val="black"/>
                </a:solidFill>
                <a:cs typeface="Calibri" panose="020F0502020204030204" pitchFamily="34" charset="0"/>
              </a:rPr>
              <a:t>Further improve NW energy/resource </a:t>
            </a:r>
            <a:r>
              <a:rPr lang="en-US" altLang="zh-CN" dirty="0" smtClean="0">
                <a:solidFill>
                  <a:prstClr val="black"/>
                </a:solidFill>
                <a:cs typeface="Calibri" panose="020F0502020204030204" pitchFamily="34" charset="0"/>
              </a:rPr>
              <a:t>saving </a:t>
            </a:r>
            <a:endParaRPr lang="en-US" altLang="zh-CN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230400" indent="-230400" defTabSz="45720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"/>
            </a:pPr>
            <a:r>
              <a:rPr lang="en-US" altLang="zh-CN" dirty="0">
                <a:solidFill>
                  <a:prstClr val="black"/>
                </a:solidFill>
                <a:cs typeface="Calibri" panose="020F0502020204030204" pitchFamily="34" charset="0"/>
              </a:rPr>
              <a:t>Further reduce UE measurement complexity and </a:t>
            </a:r>
            <a:r>
              <a:rPr lang="en-US" altLang="zh-CN" dirty="0" smtClean="0">
                <a:solidFill>
                  <a:prstClr val="black"/>
                </a:solidFill>
                <a:cs typeface="Calibri" panose="020F0502020204030204" pitchFamily="34" charset="0"/>
              </a:rPr>
              <a:t>latency</a:t>
            </a:r>
          </a:p>
          <a:p>
            <a:pPr marL="55245" indent="-285750" defTabSz="45720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"/>
            </a:pPr>
            <a:endParaRPr lang="en-US" altLang="zh-CN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0" lvl="1" defTabSz="457200">
              <a:lnSpc>
                <a:spcPct val="120000"/>
              </a:lnSpc>
            </a:pPr>
            <a:r>
              <a:rPr lang="en-US" altLang="zh-CN" b="1" dirty="0">
                <a:solidFill>
                  <a:prstClr val="black"/>
                </a:solidFill>
                <a:cs typeface="Calibri" panose="020F0502020204030204" pitchFamily="34" charset="0"/>
              </a:rPr>
              <a:t>Main objectives</a:t>
            </a:r>
          </a:p>
          <a:p>
            <a:pPr marL="230400" lvl="1" indent="-230400" defTabSz="45720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"/>
            </a:pPr>
            <a:r>
              <a:rPr lang="en-US" altLang="zh-CN" dirty="0">
                <a:solidFill>
                  <a:prstClr val="black"/>
                </a:solidFill>
                <a:cs typeface="Calibri" panose="020F0502020204030204" pitchFamily="34" charset="0"/>
              </a:rPr>
              <a:t>Support LCM for inter-frequency/cell </a:t>
            </a:r>
            <a:r>
              <a:rPr lang="en-GB" altLang="zh-CN" dirty="0">
                <a:solidFill>
                  <a:prstClr val="black"/>
                </a:solidFill>
                <a:cs typeface="Calibri" panose="020F0502020204030204" pitchFamily="34" charset="0"/>
              </a:rPr>
              <a:t>DL Tx beam prediction</a:t>
            </a:r>
            <a:endParaRPr lang="en-US" altLang="zh-CN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lvl="1" indent="-230505" defTabSz="457200">
              <a:lnSpc>
                <a:spcPct val="120000"/>
              </a:lnSpc>
              <a:spcBef>
                <a:spcPct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altLang="zh-CN" sz="1600" dirty="0">
                <a:solidFill>
                  <a:prstClr val="black"/>
                </a:solidFill>
                <a:cs typeface="Calibri" panose="020F0502020204030204" pitchFamily="34" charset="0"/>
              </a:rPr>
              <a:t>Focus on </a:t>
            </a:r>
            <a:r>
              <a:rPr lang="en-US" altLang="zh-CN" sz="1600" dirty="0" smtClean="0">
                <a:solidFill>
                  <a:prstClr val="black"/>
                </a:solidFill>
                <a:cs typeface="Calibri" panose="020F0502020204030204" pitchFamily="34" charset="0"/>
              </a:rPr>
              <a:t>inter-frequency CA </a:t>
            </a:r>
            <a:r>
              <a:rPr lang="en-US" altLang="zh-CN" sz="1600" dirty="0">
                <a:solidFill>
                  <a:prstClr val="black"/>
                </a:solidFill>
                <a:cs typeface="Calibri" panose="020F0502020204030204" pitchFamily="34" charset="0"/>
              </a:rPr>
              <a:t>case, with </a:t>
            </a:r>
            <a:r>
              <a:rPr lang="en-US" altLang="zh-CN" sz="1600" dirty="0" smtClean="0">
                <a:solidFill>
                  <a:prstClr val="black"/>
                </a:solidFill>
                <a:cs typeface="Calibri" panose="020F0502020204030204" pitchFamily="34" charset="0"/>
              </a:rPr>
              <a:t>Set B beams in FR1 </a:t>
            </a:r>
            <a:r>
              <a:rPr lang="en-US" altLang="zh-CN" sz="1600" dirty="0">
                <a:solidFill>
                  <a:prstClr val="black"/>
                </a:solidFill>
                <a:cs typeface="Calibri" panose="020F0502020204030204" pitchFamily="34" charset="0"/>
              </a:rPr>
              <a:t>and </a:t>
            </a:r>
            <a:r>
              <a:rPr lang="en-US" altLang="zh-CN" sz="1600" dirty="0" smtClean="0">
                <a:solidFill>
                  <a:prstClr val="black"/>
                </a:solidFill>
                <a:cs typeface="Calibri" panose="020F0502020204030204" pitchFamily="34" charset="0"/>
              </a:rPr>
              <a:t>Set A beams in FR2</a:t>
            </a:r>
            <a:endParaRPr lang="en-US" altLang="zh-CN" sz="1600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lvl="1" indent="-230505" defTabSz="457200">
              <a:lnSpc>
                <a:spcPct val="120000"/>
              </a:lnSpc>
              <a:spcBef>
                <a:spcPct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altLang="zh-CN" sz="1600" dirty="0">
                <a:solidFill>
                  <a:prstClr val="black"/>
                </a:solidFill>
                <a:cs typeface="Calibri" panose="020F0502020204030204" pitchFamily="34" charset="0"/>
              </a:rPr>
              <a:t>Support prediction in spatial domain, </a:t>
            </a:r>
            <a:r>
              <a:rPr lang="en-US" altLang="zh-CN" sz="1600" dirty="0" smtClean="0">
                <a:solidFill>
                  <a:prstClr val="black"/>
                </a:solidFill>
                <a:cs typeface="Calibri" panose="020F0502020204030204" pitchFamily="34" charset="0"/>
              </a:rPr>
              <a:t>and/or </a:t>
            </a:r>
            <a:r>
              <a:rPr lang="en-US" altLang="zh-CN" sz="1600" dirty="0">
                <a:solidFill>
                  <a:prstClr val="black"/>
                </a:solidFill>
                <a:cs typeface="Calibri" panose="020F0502020204030204" pitchFamily="34" charset="0"/>
              </a:rPr>
              <a:t>time domain</a:t>
            </a:r>
          </a:p>
          <a:p>
            <a:pPr lvl="1" indent="-230505" defTabSz="457200">
              <a:lnSpc>
                <a:spcPct val="120000"/>
              </a:lnSpc>
              <a:spcBef>
                <a:spcPct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altLang="zh-CN" sz="1600" dirty="0">
                <a:solidFill>
                  <a:prstClr val="black"/>
                </a:solidFill>
                <a:cs typeface="Calibri" panose="020F0502020204030204" pitchFamily="34" charset="0"/>
              </a:rPr>
              <a:t>Support both UE-side and NW-side model</a:t>
            </a:r>
          </a:p>
          <a:p>
            <a:pPr marL="289560" lvl="1" indent="-285750" defTabSz="457200">
              <a:lnSpc>
                <a:spcPct val="120000"/>
              </a:lnSpc>
              <a:spcBef>
                <a:spcPct val="0"/>
              </a:spcBef>
              <a:buSzPct val="60000"/>
              <a:buFont typeface="Wingdings" panose="05000000000000000000" pitchFamily="2" charset="2"/>
              <a:buChar char="Ø"/>
            </a:pPr>
            <a:endParaRPr lang="en-US" altLang="zh-CN" sz="1600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3810" lvl="1" defTabSz="457200">
              <a:lnSpc>
                <a:spcPct val="120000"/>
              </a:lnSpc>
              <a:spcBef>
                <a:spcPct val="0"/>
              </a:spcBef>
              <a:buSzPct val="60000"/>
            </a:pPr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cs typeface="Calibri" panose="020F0502020204030204" pitchFamily="34" charset="0"/>
              </a:rPr>
              <a:t>*</a:t>
            </a:r>
            <a:r>
              <a:rPr lang="en-US" altLang="zh-CN" sz="1600" dirty="0" smtClean="0">
                <a:solidFill>
                  <a:prstClr val="white">
                    <a:lumMod val="50000"/>
                  </a:prstClr>
                </a:solidFill>
                <a:cs typeface="Calibri" panose="020F0502020204030204" pitchFamily="34" charset="0"/>
              </a:rPr>
              <a:t>Note1: Support </a:t>
            </a:r>
            <a:r>
              <a:rPr lang="en-US" altLang="zh-CN" sz="1600" dirty="0">
                <a:solidFill>
                  <a:prstClr val="white">
                    <a:lumMod val="50000"/>
                  </a:prstClr>
                </a:solidFill>
                <a:cs typeface="Calibri" panose="020F0502020204030204" pitchFamily="34" charset="0"/>
              </a:rPr>
              <a:t>of this use case depends on the TU availability</a:t>
            </a:r>
            <a:r>
              <a:rPr lang="en-US" altLang="zh-CN" sz="1600" dirty="0" smtClean="0">
                <a:solidFill>
                  <a:prstClr val="white">
                    <a:lumMod val="50000"/>
                  </a:prstClr>
                </a:solidFill>
                <a:cs typeface="Calibri" panose="020F0502020204030204" pitchFamily="34" charset="0"/>
              </a:rPr>
              <a:t>.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cs typeface="Calibri" panose="020F0502020204030204" pitchFamily="34" charset="0"/>
            </a:endParaRPr>
          </a:p>
          <a:p>
            <a:pPr marL="0" lvl="1" defTabSz="457200">
              <a:lnSpc>
                <a:spcPct val="12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cs typeface="Calibri" panose="020F0502020204030204" pitchFamily="34" charset="0"/>
              </a:rPr>
              <a:t>*</a:t>
            </a:r>
            <a:r>
              <a:rPr lang="en-US" altLang="zh-CN" sz="1600" dirty="0" smtClean="0">
                <a:solidFill>
                  <a:prstClr val="white">
                    <a:lumMod val="50000"/>
                  </a:prstClr>
                </a:solidFill>
                <a:cs typeface="Calibri" panose="020F0502020204030204" pitchFamily="34" charset="0"/>
              </a:rPr>
              <a:t>Note2: A study phase may be considered to identify the gain and additional specification impact based on Rel-19 AI/ML-based BM.</a:t>
            </a:r>
            <a:endParaRPr lang="en-US" altLang="zh-CN" sz="1600" dirty="0">
              <a:solidFill>
                <a:prstClr val="black"/>
              </a:solidFill>
              <a:cs typeface="Calibri" panose="020F050202020403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071664" y="1471744"/>
            <a:ext cx="5888945" cy="349368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en-US" altLang="zh-CN" b="1" kern="0" dirty="0" smtClean="0">
                <a:solidFill>
                  <a:prstClr val="white"/>
                </a:solidFill>
                <a:ea typeface="微软雅黑" panose="020B0503020204020204" charset="-122"/>
                <a:cs typeface="Calibri" panose="020F0502020204030204" pitchFamily="34" charset="0"/>
              </a:rPr>
              <a:t>Use case 2: Inter-frequency/cell </a:t>
            </a:r>
            <a:r>
              <a:rPr lang="en-US" altLang="zh-CN" b="1" kern="0" dirty="0">
                <a:solidFill>
                  <a:prstClr val="white"/>
                </a:solidFill>
                <a:ea typeface="微软雅黑" panose="020B0503020204020204" charset="-122"/>
                <a:cs typeface="Calibri" panose="020F0502020204030204" pitchFamily="34" charset="0"/>
              </a:rPr>
              <a:t>beam management</a:t>
            </a:r>
            <a:endParaRPr lang="zh-CN" altLang="en-US" b="1" kern="0" dirty="0">
              <a:solidFill>
                <a:prstClr val="white"/>
              </a:solidFill>
              <a:ea typeface="微软雅黑" panose="020B0503020204020204" charset="-122"/>
              <a:cs typeface="Calibri" panose="020F050202020403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775421" y="4301383"/>
            <a:ext cx="4608512" cy="1840253"/>
            <a:chOff x="6672064" y="1971196"/>
            <a:chExt cx="4608512" cy="1840253"/>
          </a:xfrm>
        </p:grpSpPr>
        <p:sp>
          <p:nvSpPr>
            <p:cNvPr id="98" name="椭圆 97"/>
            <p:cNvSpPr/>
            <p:nvPr/>
          </p:nvSpPr>
          <p:spPr>
            <a:xfrm>
              <a:off x="6672064" y="2562219"/>
              <a:ext cx="4608512" cy="1249230"/>
            </a:xfrm>
            <a:prstGeom prst="ellipse">
              <a:avLst/>
            </a:prstGeom>
            <a:noFill/>
            <a:ln w="63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4010" y="2637270"/>
              <a:ext cx="1012484" cy="1012484"/>
            </a:xfrm>
            <a:prstGeom prst="rect">
              <a:avLst/>
            </a:pr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69910" y="1971196"/>
              <a:ext cx="1332148" cy="1332148"/>
            </a:xfrm>
            <a:prstGeom prst="rect">
              <a:avLst/>
            </a:prstGeom>
          </p:spPr>
        </p:pic>
        <p:grpSp>
          <p:nvGrpSpPr>
            <p:cNvPr id="13" name="组合 12"/>
            <p:cNvGrpSpPr>
              <a:grpSpLocks noChangeAspect="1"/>
            </p:cNvGrpSpPr>
            <p:nvPr/>
          </p:nvGrpSpPr>
          <p:grpSpPr>
            <a:xfrm>
              <a:off x="8037142" y="2124450"/>
              <a:ext cx="2618689" cy="1392128"/>
              <a:chOff x="8256240" y="2195896"/>
              <a:chExt cx="2182241" cy="1160107"/>
            </a:xfrm>
          </p:grpSpPr>
          <p:sp>
            <p:nvSpPr>
              <p:cNvPr id="75" name="椭圆 74"/>
              <p:cNvSpPr>
                <a:spLocks noChangeAspect="1"/>
              </p:cNvSpPr>
              <p:nvPr/>
            </p:nvSpPr>
            <p:spPr>
              <a:xfrm rot="19689056">
                <a:off x="8314122" y="2613911"/>
                <a:ext cx="1119118" cy="138500"/>
              </a:xfrm>
              <a:prstGeom prst="ellipse">
                <a:avLst/>
              </a:prstGeom>
              <a:solidFill>
                <a:schemeClr val="accent2">
                  <a:alpha val="30196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椭圆 75"/>
              <p:cNvSpPr>
                <a:spLocks noChangeAspect="1"/>
              </p:cNvSpPr>
              <p:nvPr/>
            </p:nvSpPr>
            <p:spPr>
              <a:xfrm rot="18691178">
                <a:off x="8440653" y="2725224"/>
                <a:ext cx="1096785" cy="138500"/>
              </a:xfrm>
              <a:prstGeom prst="ellipse">
                <a:avLst/>
              </a:prstGeom>
              <a:solidFill>
                <a:schemeClr val="accent2">
                  <a:alpha val="30196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椭圆 76"/>
              <p:cNvSpPr>
                <a:spLocks noChangeAspect="1"/>
              </p:cNvSpPr>
              <p:nvPr/>
            </p:nvSpPr>
            <p:spPr>
              <a:xfrm rot="20564299">
                <a:off x="8274313" y="2488675"/>
                <a:ext cx="1096785" cy="138500"/>
              </a:xfrm>
              <a:prstGeom prst="ellipse">
                <a:avLst/>
              </a:prstGeom>
              <a:solidFill>
                <a:schemeClr val="accent2">
                  <a:alpha val="30196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椭圆 77"/>
              <p:cNvSpPr>
                <a:spLocks noChangeAspect="1"/>
              </p:cNvSpPr>
              <p:nvPr/>
            </p:nvSpPr>
            <p:spPr>
              <a:xfrm rot="21430124">
                <a:off x="8259831" y="2359027"/>
                <a:ext cx="1096785" cy="138500"/>
              </a:xfrm>
              <a:prstGeom prst="ellipse">
                <a:avLst/>
              </a:prstGeom>
              <a:solidFill>
                <a:schemeClr val="accent2">
                  <a:alpha val="30196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椭圆 78"/>
              <p:cNvSpPr>
                <a:spLocks noChangeAspect="1"/>
              </p:cNvSpPr>
              <p:nvPr/>
            </p:nvSpPr>
            <p:spPr>
              <a:xfrm rot="617112">
                <a:off x="8256240" y="2198881"/>
                <a:ext cx="1096785" cy="138500"/>
              </a:xfrm>
              <a:prstGeom prst="ellipse">
                <a:avLst/>
              </a:prstGeom>
              <a:solidFill>
                <a:schemeClr val="accent2">
                  <a:alpha val="30196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椭圆 84"/>
              <p:cNvSpPr>
                <a:spLocks noChangeAspect="1"/>
              </p:cNvSpPr>
              <p:nvPr/>
            </p:nvSpPr>
            <p:spPr>
              <a:xfrm rot="17560448">
                <a:off x="8637713" y="2779495"/>
                <a:ext cx="1014517" cy="138500"/>
              </a:xfrm>
              <a:prstGeom prst="ellipse">
                <a:avLst/>
              </a:prstGeom>
              <a:solidFill>
                <a:schemeClr val="accent2">
                  <a:alpha val="30196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椭圆 90"/>
              <p:cNvSpPr>
                <a:spLocks noChangeAspect="1"/>
              </p:cNvSpPr>
              <p:nvPr/>
            </p:nvSpPr>
            <p:spPr>
              <a:xfrm rot="1910944" flipH="1">
                <a:off x="9261481" y="2610926"/>
                <a:ext cx="1119118" cy="138500"/>
              </a:xfrm>
              <a:prstGeom prst="ellipse">
                <a:avLst/>
              </a:prstGeom>
              <a:solidFill>
                <a:schemeClr val="accent2">
                  <a:alpha val="30196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2" name="椭圆 91"/>
              <p:cNvSpPr>
                <a:spLocks noChangeAspect="1"/>
              </p:cNvSpPr>
              <p:nvPr/>
            </p:nvSpPr>
            <p:spPr>
              <a:xfrm rot="2908822" flipH="1">
                <a:off x="9157283" y="2722239"/>
                <a:ext cx="1096785" cy="138500"/>
              </a:xfrm>
              <a:prstGeom prst="ellipse">
                <a:avLst/>
              </a:prstGeom>
              <a:solidFill>
                <a:schemeClr val="accent2">
                  <a:alpha val="30196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椭圆 92"/>
              <p:cNvSpPr>
                <a:spLocks noChangeAspect="1"/>
              </p:cNvSpPr>
              <p:nvPr/>
            </p:nvSpPr>
            <p:spPr>
              <a:xfrm rot="1035701" flipH="1">
                <a:off x="9323623" y="2485690"/>
                <a:ext cx="1096785" cy="138500"/>
              </a:xfrm>
              <a:prstGeom prst="ellipse">
                <a:avLst/>
              </a:prstGeom>
              <a:solidFill>
                <a:schemeClr val="accent2">
                  <a:alpha val="30196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椭圆 93"/>
              <p:cNvSpPr>
                <a:spLocks noChangeAspect="1"/>
              </p:cNvSpPr>
              <p:nvPr/>
            </p:nvSpPr>
            <p:spPr>
              <a:xfrm rot="169876" flipH="1">
                <a:off x="9338105" y="2356042"/>
                <a:ext cx="1096785" cy="138500"/>
              </a:xfrm>
              <a:prstGeom prst="ellipse">
                <a:avLst/>
              </a:prstGeom>
              <a:solidFill>
                <a:schemeClr val="accent2">
                  <a:alpha val="30196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椭圆 94"/>
              <p:cNvSpPr>
                <a:spLocks noChangeAspect="1"/>
              </p:cNvSpPr>
              <p:nvPr/>
            </p:nvSpPr>
            <p:spPr>
              <a:xfrm rot="20982888" flipH="1">
                <a:off x="9341696" y="2195896"/>
                <a:ext cx="1096785" cy="138500"/>
              </a:xfrm>
              <a:prstGeom prst="ellipse">
                <a:avLst/>
              </a:prstGeom>
              <a:solidFill>
                <a:schemeClr val="accent2">
                  <a:alpha val="30196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椭圆 95"/>
              <p:cNvSpPr>
                <a:spLocks noChangeAspect="1"/>
              </p:cNvSpPr>
              <p:nvPr/>
            </p:nvSpPr>
            <p:spPr>
              <a:xfrm rot="4039552" flipH="1">
                <a:off x="9042491" y="2776510"/>
                <a:ext cx="1014517" cy="138500"/>
              </a:xfrm>
              <a:prstGeom prst="ellipse">
                <a:avLst/>
              </a:prstGeom>
              <a:solidFill>
                <a:schemeClr val="accent2">
                  <a:alpha val="30196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 rot="19837767">
              <a:off x="8387252" y="2367778"/>
              <a:ext cx="1014295" cy="494401"/>
            </a:xfrm>
            <a:prstGeom prst="ellipse">
              <a:avLst/>
            </a:prstGeom>
            <a:solidFill>
              <a:srgbClr val="4F81BD">
                <a:alpha val="30196"/>
              </a:srgbClr>
            </a:solidFill>
            <a:ln w="9525"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 rot="10518282" flipV="1">
              <a:off x="8294978" y="2147533"/>
              <a:ext cx="1045086" cy="446340"/>
            </a:xfrm>
            <a:prstGeom prst="ellipse">
              <a:avLst/>
            </a:prstGeom>
            <a:solidFill>
              <a:srgbClr val="4F81BD">
                <a:alpha val="30196"/>
              </a:srgbClr>
            </a:solidFill>
            <a:ln w="9525"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 rot="1762233" flipH="1">
              <a:off x="9293345" y="2364556"/>
              <a:ext cx="1014967" cy="497667"/>
            </a:xfrm>
            <a:prstGeom prst="ellipse">
              <a:avLst/>
            </a:prstGeom>
            <a:solidFill>
              <a:srgbClr val="4F81BD">
                <a:alpha val="30196"/>
              </a:srgbClr>
            </a:solidFill>
            <a:ln w="9525"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 rot="11081718" flipH="1" flipV="1">
              <a:off x="9352363" y="2141803"/>
              <a:ext cx="964154" cy="439693"/>
            </a:xfrm>
            <a:prstGeom prst="ellipse">
              <a:avLst/>
            </a:prstGeom>
            <a:solidFill>
              <a:srgbClr val="4F81BD">
                <a:alpha val="30196"/>
              </a:srgbClr>
            </a:solidFill>
            <a:ln w="9525"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9" name="object 12"/>
            <p:cNvSpPr txBox="1"/>
            <p:nvPr/>
          </p:nvSpPr>
          <p:spPr>
            <a:xfrm>
              <a:off x="7135306" y="3079139"/>
              <a:ext cx="461058" cy="2590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algn="ctr">
                <a:spcBef>
                  <a:spcPts val="135"/>
                </a:spcBef>
              </a:pPr>
              <a:r>
                <a:rPr sz="1600" b="1" dirty="0">
                  <a:solidFill>
                    <a:prstClr val="black"/>
                  </a:solidFill>
                  <a:cs typeface="微软雅黑" panose="020B0503020204020204" charset="-122"/>
                </a:rPr>
                <a:t>UE</a:t>
              </a:r>
              <a:r>
                <a:rPr sz="1600" b="1" spc="-120" dirty="0">
                  <a:solidFill>
                    <a:prstClr val="black"/>
                  </a:solidFill>
                  <a:cs typeface="微软雅黑" panose="020B0503020204020204" charset="-122"/>
                </a:rPr>
                <a:t> </a:t>
              </a:r>
              <a:endParaRPr sz="1600" b="1" dirty="0">
                <a:solidFill>
                  <a:prstClr val="black"/>
                </a:solidFill>
                <a:cs typeface="微软雅黑" panose="020B0503020204020204" charset="-122"/>
              </a:endParaRPr>
            </a:p>
          </p:txBody>
        </p:sp>
        <p:sp>
          <p:nvSpPr>
            <p:cNvPr id="100" name="object 12"/>
            <p:cNvSpPr txBox="1"/>
            <p:nvPr/>
          </p:nvSpPr>
          <p:spPr>
            <a:xfrm>
              <a:off x="9107614" y="3004645"/>
              <a:ext cx="461058" cy="2590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algn="ctr">
                <a:spcBef>
                  <a:spcPts val="135"/>
                </a:spcBef>
              </a:pPr>
              <a:r>
                <a:rPr lang="en-US" sz="1600" b="1" dirty="0">
                  <a:solidFill>
                    <a:prstClr val="black"/>
                  </a:solidFill>
                  <a:cs typeface="微软雅黑" panose="020B0503020204020204" charset="-122"/>
                </a:rPr>
                <a:t>gNB</a:t>
              </a:r>
              <a:endParaRPr sz="1600" b="1" dirty="0">
                <a:solidFill>
                  <a:prstClr val="black"/>
                </a:solidFill>
                <a:cs typeface="微软雅黑" panose="020B0503020204020204" charset="-122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7689196" y="2334429"/>
              <a:ext cx="45557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rgbClr val="C00000"/>
                  </a:solidFill>
                </a:rPr>
                <a:t>FR2</a:t>
              </a:r>
              <a:endParaRPr lang="zh-CN" altLang="en-US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9250253" y="1994277"/>
              <a:ext cx="45557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rgbClr val="4F81BD"/>
                  </a:solidFill>
                </a:rPr>
                <a:t>FR1</a:t>
              </a:r>
              <a:endParaRPr lang="zh-CN" altLang="en-US" sz="1400" b="1" dirty="0">
                <a:solidFill>
                  <a:srgbClr val="4F81BD"/>
                </a:solidFill>
              </a:endParaRPr>
            </a:p>
          </p:txBody>
        </p:sp>
      </p:grpSp>
      <p:graphicFrame>
        <p:nvGraphicFramePr>
          <p:cNvPr id="68" name="表格 6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025906"/>
              </p:ext>
            </p:extLst>
          </p:nvPr>
        </p:nvGraphicFramePr>
        <p:xfrm>
          <a:off x="6456397" y="2321320"/>
          <a:ext cx="5206743" cy="146771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191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441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70596"/>
              </a:tblGrid>
              <a:tr h="20967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00" dirty="0">
                          <a:effectLst/>
                        </a:rPr>
                        <a:t>No.</a:t>
                      </a:r>
                      <a:endParaRPr lang="zh-CN" sz="1200" b="1" kern="100" dirty="0"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0" dirty="0">
                          <a:effectLst/>
                        </a:rPr>
                        <a:t>Evaluation scenario combination</a:t>
                      </a:r>
                      <a:endParaRPr lang="zh-CN" sz="1200" b="1" kern="100" dirty="0"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Measure</a:t>
                      </a:r>
                      <a:r>
                        <a:rPr lang="en-US" altLang="zh-CN" sz="1200" b="1" kern="1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zh-CN" sz="1200" b="1" kern="100" dirty="0"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00" dirty="0" smtClean="0">
                          <a:effectLst/>
                          <a:latin typeface="Calibri" panose="020F0502020204030204" pitchFamily="34"/>
                          <a:ea typeface="宋体" panose="02010600030101010101" pitchFamily="2" charset="-122"/>
                          <a:cs typeface="Times New Roman" panose="02020603050405020304"/>
                        </a:rPr>
                        <a:t>Predict</a:t>
                      </a:r>
                      <a:endParaRPr lang="zh-CN" sz="1200" b="1" kern="100" dirty="0"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967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kern="0" dirty="0">
                          <a:effectLst/>
                        </a:rPr>
                        <a:t>1</a:t>
                      </a:r>
                      <a:endParaRPr lang="zh-CN" sz="1200" kern="100" dirty="0"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kern="0" dirty="0">
                          <a:effectLst/>
                        </a:rPr>
                        <a:t>FR1 to FR1 intra-frequency temporal domain case A</a:t>
                      </a:r>
                      <a:endParaRPr lang="zh-CN" sz="1200" kern="100" dirty="0"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00" dirty="0" smtClean="0">
                          <a:solidFill>
                            <a:srgbClr val="0000FF"/>
                          </a:solidFill>
                          <a:effectLst/>
                        </a:rPr>
                        <a:t>FR1</a:t>
                      </a:r>
                      <a:endParaRPr lang="zh-CN" sz="1200" b="1" kern="1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00" dirty="0" smtClean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/>
                          <a:ea typeface="宋体" panose="02010600030101010101" pitchFamily="2" charset="-122"/>
                          <a:cs typeface="Times New Roman" panose="02020603050405020304"/>
                        </a:rPr>
                        <a:t>FR1</a:t>
                      </a:r>
                      <a:endParaRPr lang="zh-CN" sz="1200" b="1" kern="1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kern="0" dirty="0">
                          <a:effectLst/>
                        </a:rPr>
                        <a:t>2</a:t>
                      </a:r>
                      <a:endParaRPr lang="zh-CN" sz="1200" b="1" kern="100" dirty="0"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kern="0" dirty="0">
                          <a:effectLst/>
                        </a:rPr>
                        <a:t>FR1 to FR1 intra-frequency temporal domain case B</a:t>
                      </a:r>
                      <a:endParaRPr lang="zh-CN" sz="1200" b="1" kern="100" dirty="0"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FR1</a:t>
                      </a:r>
                      <a:endParaRPr lang="zh-CN" sz="1200" b="1" kern="1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00" dirty="0" smtClean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/>
                          <a:ea typeface="宋体" panose="02010600030101010101" pitchFamily="2" charset="-122"/>
                          <a:cs typeface="Times New Roman" panose="02020603050405020304"/>
                        </a:rPr>
                        <a:t>FR1</a:t>
                      </a:r>
                      <a:endParaRPr lang="zh-CN" sz="1200" b="1" kern="1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kern="0" dirty="0">
                          <a:effectLst/>
                        </a:rPr>
                        <a:t>3</a:t>
                      </a:r>
                      <a:endParaRPr lang="zh-CN" sz="1200" b="1" kern="100" dirty="0"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kern="0" dirty="0">
                          <a:effectLst/>
                        </a:rPr>
                        <a:t>FR1 to FR1 inter-frequency </a:t>
                      </a:r>
                      <a:r>
                        <a:rPr lang="en-GB" sz="1200" kern="0" baseline="0" dirty="0">
                          <a:effectLst/>
                        </a:rPr>
                        <a:t> </a:t>
                      </a:r>
                      <a:r>
                        <a:rPr lang="en-GB" sz="1200" kern="0" dirty="0">
                          <a:effectLst/>
                        </a:rPr>
                        <a:t>frequency domain</a:t>
                      </a:r>
                      <a:endParaRPr lang="zh-CN" sz="1200" b="1" kern="100" dirty="0"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1" kern="100" dirty="0" smtClean="0">
                          <a:solidFill>
                            <a:srgbClr val="0000FF"/>
                          </a:solidFill>
                          <a:effectLst/>
                        </a:rPr>
                        <a:t>FR1</a:t>
                      </a:r>
                      <a:endParaRPr lang="zh-CN" altLang="zh-CN" sz="1200" b="1" kern="1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1" kern="100" dirty="0" smtClean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/>
                          <a:ea typeface="宋体" panose="02010600030101010101" pitchFamily="2" charset="-122"/>
                          <a:cs typeface="Times New Roman" panose="02020603050405020304"/>
                        </a:rPr>
                        <a:t>FR1</a:t>
                      </a:r>
                      <a:endParaRPr lang="zh-CN" altLang="zh-CN" sz="1200" b="1" kern="1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kern="0" dirty="0">
                          <a:effectLst/>
                        </a:rPr>
                        <a:t>4</a:t>
                      </a:r>
                      <a:endParaRPr lang="zh-CN" sz="1200" b="1" kern="100" dirty="0"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kern="0" dirty="0">
                          <a:effectLst/>
                        </a:rPr>
                        <a:t>FR2 to FR2 intra-frequency temporal domain case A</a:t>
                      </a:r>
                      <a:endParaRPr lang="zh-CN" sz="1200" b="1" kern="100" dirty="0"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00" dirty="0" smtClean="0">
                          <a:solidFill>
                            <a:srgbClr val="C00000"/>
                          </a:solidFill>
                          <a:effectLst/>
                        </a:rPr>
                        <a:t>FR2</a:t>
                      </a:r>
                      <a:endParaRPr lang="zh-CN" sz="1200" b="1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0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/>
                          <a:ea typeface="宋体" panose="02010600030101010101" pitchFamily="2" charset="-122"/>
                          <a:cs typeface="Times New Roman" panose="02020603050405020304"/>
                        </a:rPr>
                        <a:t>FR2</a:t>
                      </a:r>
                      <a:endParaRPr lang="zh-CN" sz="1200" b="1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967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kern="0" dirty="0">
                          <a:effectLst/>
                        </a:rPr>
                        <a:t>5</a:t>
                      </a:r>
                      <a:endParaRPr lang="zh-CN" sz="1200" kern="100" dirty="0"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kern="0" dirty="0">
                          <a:effectLst/>
                        </a:rPr>
                        <a:t>FR2 to FR2 intra-frequency temporal domain case B</a:t>
                      </a:r>
                      <a:endParaRPr lang="zh-CN" sz="1200" kern="100" dirty="0"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00" dirty="0" smtClean="0">
                          <a:solidFill>
                            <a:srgbClr val="C00000"/>
                          </a:solidFill>
                          <a:effectLst/>
                        </a:rPr>
                        <a:t>FR2</a:t>
                      </a:r>
                      <a:endParaRPr lang="zh-CN" sz="1200" b="1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0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/>
                          <a:ea typeface="宋体" panose="02010600030101010101" pitchFamily="2" charset="-122"/>
                          <a:cs typeface="Times New Roman" panose="02020603050405020304"/>
                        </a:rPr>
                        <a:t>FR2</a:t>
                      </a:r>
                      <a:endParaRPr lang="zh-CN" sz="1200" b="1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kern="0" dirty="0">
                          <a:effectLst/>
                        </a:rPr>
                        <a:t>6</a:t>
                      </a:r>
                      <a:endParaRPr lang="zh-CN" sz="1200" kern="100" dirty="0"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kern="0" dirty="0">
                          <a:effectLst/>
                        </a:rPr>
                        <a:t>FR2 to FR2 intra-frequency spatial domain</a:t>
                      </a:r>
                      <a:endParaRPr lang="zh-CN" sz="1200" kern="100" dirty="0"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1" kern="100" dirty="0" smtClean="0">
                          <a:solidFill>
                            <a:srgbClr val="C00000"/>
                          </a:solidFill>
                          <a:effectLst/>
                        </a:rPr>
                        <a:t>FR2</a:t>
                      </a:r>
                      <a:endParaRPr lang="zh-CN" altLang="zh-CN" sz="1200" b="1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1" kern="10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/>
                          <a:ea typeface="宋体" panose="02010600030101010101" pitchFamily="2" charset="-122"/>
                          <a:cs typeface="Times New Roman" panose="02020603050405020304"/>
                        </a:rPr>
                        <a:t>FR2</a:t>
                      </a:r>
                      <a:endParaRPr lang="zh-CN" altLang="zh-CN" sz="1200" b="1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509489" y="1967068"/>
            <a:ext cx="51839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Current RAN2 use cases focus on prediction in the same FR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491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42924" y="3705938"/>
            <a:ext cx="8937452" cy="857250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zh-CN" sz="4000" kern="0" dirty="0" smtClean="0">
                <a:solidFill>
                  <a:sysClr val="window" lastClr="FFFFFF"/>
                </a:solidFill>
                <a:latin typeface="+mj-ea"/>
                <a:ea typeface="+mj-ea"/>
                <a:cs typeface="Calibri" panose="020F0502020204030204" pitchFamily="34" charset="0"/>
              </a:rPr>
              <a:t>AI/ML </a:t>
            </a:r>
            <a:r>
              <a:rPr lang="en-US" altLang="zh-CN" sz="4000" kern="0" dirty="0">
                <a:solidFill>
                  <a:sysClr val="window" lastClr="FFFFFF"/>
                </a:solidFill>
                <a:latin typeface="+mj-ea"/>
                <a:ea typeface="+mj-ea"/>
                <a:cs typeface="Calibri" panose="020F0502020204030204" pitchFamily="34" charset="0"/>
              </a:rPr>
              <a:t>for </a:t>
            </a:r>
            <a:r>
              <a:rPr lang="en-US" altLang="zh-CN" sz="4000" kern="0" dirty="0" smtClean="0">
                <a:solidFill>
                  <a:sysClr val="window" lastClr="FFFFFF"/>
                </a:solidFill>
                <a:latin typeface="+mj-ea"/>
                <a:ea typeface="+mj-ea"/>
                <a:cs typeface="Calibri" panose="020F0502020204030204" pitchFamily="34" charset="0"/>
              </a:rPr>
              <a:t>mobility</a:t>
            </a:r>
            <a:endParaRPr kumimoji="0" lang="en-US" sz="400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j-ea"/>
              <a:ea typeface="+mj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3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07783" y="1417498"/>
            <a:ext cx="11333484" cy="5107846"/>
          </a:xfrm>
          <a:prstGeom prst="rect">
            <a:avLst/>
          </a:prstGeom>
          <a:solidFill>
            <a:srgbClr val="00B0F0">
              <a:alpha val="6000"/>
            </a:srgbClr>
          </a:solidFill>
          <a:ln w="12700" cap="flat" cmpd="sng" algn="ctr">
            <a:solidFill>
              <a:schemeClr val="accent1"/>
            </a:solidFill>
            <a:prstDash val="solid"/>
          </a:ln>
          <a:effectLst/>
        </p:spPr>
        <p:txBody>
          <a:bodyPr lIns="72000" tIns="60958" rIns="36000" bIns="60958" rtlCol="0" anchor="t"/>
          <a:lstStyle/>
          <a:p>
            <a:pPr marL="179705" indent="-179705">
              <a:buFont typeface="Wingdings" panose="05000000000000000000" pitchFamily="2" charset="2"/>
              <a:buChar char="ü"/>
            </a:pPr>
            <a:endParaRPr lang="en-US" altLang="zh-CN" sz="800" b="1" i="1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cases:</a:t>
            </a:r>
          </a:p>
          <a:p>
            <a:pPr marL="537845" lvl="1" indent="-285750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RRM measurement prediction</a:t>
            </a:r>
          </a:p>
          <a:p>
            <a:pPr marL="996950" lvl="2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1200" b="1" u="sng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scenarios,</a:t>
            </a: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3</a:t>
            </a:r>
            <a:r>
              <a:rPr lang="en-GB" altLang="zh-CN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 out of the 6 scenarios were agreed as high priority:</a:t>
            </a:r>
          </a:p>
          <a:p>
            <a:pPr marL="1454150" lvl="3" indent="-285750">
              <a:lnSpc>
                <a:spcPct val="120000"/>
              </a:lnSpc>
              <a:buFont typeface="Wingdings" pitchFamily="2" charset="2"/>
              <a:buChar char="ü"/>
            </a:pPr>
            <a:r>
              <a:rPr lang="en-GB" altLang="zh-CN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Case 2: </a:t>
            </a:r>
            <a:r>
              <a:rPr lang="en-GB" altLang="zh-CN" sz="1200" kern="0" dirty="0">
                <a:latin typeface="Calibri" panose="020F0502020204030204" pitchFamily="34" charset="0"/>
                <a:cs typeface="Calibri" panose="020F0502020204030204" pitchFamily="34" charset="0"/>
              </a:rPr>
              <a:t>FR1 to FR1 intra-frequency temporal domain case B</a:t>
            </a:r>
            <a:endParaRPr lang="zh-CN" altLang="zh-CN" sz="12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1454150" lvl="3" indent="-285750">
              <a:lnSpc>
                <a:spcPct val="120000"/>
              </a:lnSpc>
              <a:buFont typeface="Wingdings" pitchFamily="2" charset="2"/>
              <a:buChar char="ü"/>
            </a:pP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Case 3: </a:t>
            </a:r>
            <a:r>
              <a:rPr lang="en-GB" altLang="zh-CN" sz="1200" kern="0" dirty="0">
                <a:latin typeface="Calibri" panose="020F0502020204030204" pitchFamily="34" charset="0"/>
                <a:cs typeface="Calibri" panose="020F0502020204030204" pitchFamily="34" charset="0"/>
              </a:rPr>
              <a:t>FR1 to FR1 inter-frequency  frequency domain</a:t>
            </a:r>
            <a:endParaRPr lang="zh-CN" altLang="zh-CN" sz="1200" b="1" kern="1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1454150" lvl="3" indent="-285750">
              <a:lnSpc>
                <a:spcPct val="120000"/>
              </a:lnSpc>
              <a:buFont typeface="Wingdings" pitchFamily="2" charset="2"/>
              <a:buChar char="ü"/>
            </a:pP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Case 4: </a:t>
            </a:r>
            <a:r>
              <a:rPr lang="en-GB" altLang="zh-CN" sz="1200" kern="0" dirty="0">
                <a:latin typeface="Calibri" panose="020F0502020204030204" pitchFamily="34" charset="0"/>
                <a:cs typeface="Calibri" panose="020F0502020204030204" pitchFamily="34" charset="0"/>
              </a:rPr>
              <a:t>FR2 to FR2 intra-frequency temporal domain case </a:t>
            </a:r>
            <a:r>
              <a:rPr lang="en-GB" altLang="zh-CN" sz="12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endParaRPr lang="en-US" altLang="zh-CN" sz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96950" lvl="2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1200" b="1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Baseline simulation assumption </a:t>
            </a:r>
            <a:r>
              <a:rPr lang="en-US" altLang="zh-CN" sz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has been agreed including </a:t>
            </a: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following aspects: channel model, UE </a:t>
            </a:r>
            <a:r>
              <a:rPr lang="en-US" altLang="zh-CN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trajectory, UE speed, RRC parameters .etc.</a:t>
            </a:r>
            <a:endParaRPr lang="en-US" altLang="zh-CN" sz="1200" dirty="0" smtClean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96950" lvl="2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1200" b="1" u="sng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Simulation results </a:t>
            </a: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 companies shows that </a:t>
            </a:r>
            <a:r>
              <a:rPr lang="en-US" altLang="zh-CN" sz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RSRP differenc</a:t>
            </a:r>
            <a:r>
              <a:rPr lang="en-US" altLang="zh-CN" sz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</a:t>
            </a: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between AI and non-AI are acceptable.</a:t>
            </a:r>
          </a:p>
          <a:p>
            <a:pPr marL="537845" lvl="1" indent="-285750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Measurement event prediction</a:t>
            </a:r>
          </a:p>
          <a:p>
            <a:pPr marL="996950" lvl="2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1200" b="1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Baseline simulation </a:t>
            </a:r>
            <a:r>
              <a:rPr lang="en-US" altLang="zh-CN" sz="1200" b="1" u="sng" dirty="0">
                <a:latin typeface="Calibri" panose="020F0502020204030204" pitchFamily="34" charset="0"/>
                <a:cs typeface="Calibri" panose="020F0502020204030204" pitchFamily="34" charset="0"/>
              </a:rPr>
              <a:t>assumption </a:t>
            </a: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has been agreed</a:t>
            </a:r>
          </a:p>
          <a:p>
            <a:pPr marL="996950" lvl="2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1200" b="1" u="sng" dirty="0">
                <a:latin typeface="Calibri" panose="020F0502020204030204" pitchFamily="34" charset="0"/>
                <a:cs typeface="Calibri" panose="020F0502020204030204" pitchFamily="34" charset="0"/>
              </a:rPr>
              <a:t>Simulation </a:t>
            </a:r>
            <a:r>
              <a:rPr lang="en-US" altLang="zh-CN" sz="12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results </a:t>
            </a: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from Feb. </a:t>
            </a:r>
            <a:r>
              <a:rPr lang="en-US" altLang="zh-CN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2025</a:t>
            </a:r>
            <a:endParaRPr lang="en-US" altLang="zh-CN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RLF/HO failure prediction</a:t>
            </a:r>
          </a:p>
          <a:p>
            <a:pPr marL="996950" lvl="2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RLF prediction</a:t>
            </a:r>
          </a:p>
          <a:p>
            <a:pPr marL="1454150" lvl="3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zh-CN" sz="1200" b="1" u="sng" dirty="0">
                <a:latin typeface="Calibri" panose="020F0502020204030204" pitchFamily="34" charset="0"/>
                <a:cs typeface="Calibri" panose="020F0502020204030204" pitchFamily="34" charset="0"/>
              </a:rPr>
              <a:t>Baseline simulation assumption </a:t>
            </a: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has been agreed</a:t>
            </a:r>
          </a:p>
          <a:p>
            <a:pPr marL="1454150" lvl="3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zh-CN" sz="1200" b="1" u="sng" dirty="0">
                <a:latin typeface="Calibri" panose="020F0502020204030204" pitchFamily="34" charset="0"/>
                <a:cs typeface="Calibri" panose="020F0502020204030204" pitchFamily="34" charset="0"/>
              </a:rPr>
              <a:t>Simulation </a:t>
            </a:r>
            <a:r>
              <a:rPr lang="en-US" altLang="zh-CN" sz="12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results </a:t>
            </a: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from Apr. </a:t>
            </a:r>
            <a:r>
              <a:rPr lang="en-US" altLang="zh-CN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2025</a:t>
            </a: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996950" lvl="2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HOF prediction</a:t>
            </a:r>
          </a:p>
          <a:p>
            <a:pPr marL="1454150" lvl="3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zh-CN" sz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Down prioritized, no subsequent simulations/evaluations</a:t>
            </a:r>
          </a:p>
          <a:p>
            <a:pPr marL="285750" lvl="3" indent="-285750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Generalization study:</a:t>
            </a:r>
          </a:p>
          <a:p>
            <a:pPr marL="996950" lvl="2" indent="-285750">
              <a:lnSpc>
                <a:spcPct val="120000"/>
              </a:lnSpc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altLang="zh-CN" sz="1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Reuse the evaluation methodology in TR38.843</a:t>
            </a:r>
          </a:p>
          <a:p>
            <a:pPr marL="996950" lvl="2" indent="-285750">
              <a:lnSpc>
                <a:spcPct val="120000"/>
              </a:lnSpc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altLang="zh-CN" sz="1200" b="1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Simulation assumptions </a:t>
            </a: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under Email discussion</a:t>
            </a:r>
            <a:endParaRPr lang="en-US" altLang="zh-CN" sz="12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96950" lvl="2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endParaRPr lang="en-US" altLang="zh-CN" sz="1200" dirty="0" smtClean="0">
              <a:solidFill>
                <a:prstClr val="black"/>
              </a:solidFill>
              <a:cs typeface="Calibri" panose="020F050202020403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AI/ML for </a:t>
            </a:r>
            <a:r>
              <a:rPr lang="en-US" altLang="zh-CN" dirty="0" smtClean="0"/>
              <a:t>mobility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047914" y="6422608"/>
            <a:ext cx="2743200" cy="365129"/>
          </a:xfrm>
          <a:prstGeom prst="rect">
            <a:avLst/>
          </a:prstGeo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151784" y="1246447"/>
            <a:ext cx="3600400" cy="343949"/>
          </a:xfrm>
          <a:prstGeom prst="rect">
            <a:avLst/>
          </a:prstGeom>
          <a:solidFill>
            <a:srgbClr val="0068B7"/>
          </a:solidFill>
          <a:ln>
            <a:noFill/>
          </a:ln>
          <a:effectLst/>
        </p:spPr>
        <p:txBody>
          <a:bodyPr rtlCol="0" anchor="ctr"/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Rel-19 SI Progress</a:t>
            </a:r>
          </a:p>
        </p:txBody>
      </p:sp>
      <p:sp>
        <p:nvSpPr>
          <p:cNvPr id="29" name="矩形 28"/>
          <p:cNvSpPr/>
          <p:nvPr/>
        </p:nvSpPr>
        <p:spPr>
          <a:xfrm>
            <a:off x="422727" y="843195"/>
            <a:ext cx="11318540" cy="300121"/>
          </a:xfrm>
          <a:prstGeom prst="rect">
            <a:avLst/>
          </a:prstGeom>
          <a:solidFill>
            <a:srgbClr val="DBEFF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86360" defTabSz="457200" hangingPunct="0">
              <a:lnSpc>
                <a:spcPct val="120000"/>
              </a:lnSpc>
              <a:buSzPct val="100000"/>
            </a:pPr>
            <a:r>
              <a:rPr lang="en-US" altLang="zh-CN" sz="1600" b="1" kern="0" dirty="0">
                <a:solidFill>
                  <a:srgbClr val="C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General view</a:t>
            </a:r>
            <a:r>
              <a:rPr lang="en-US" altLang="zh-CN" sz="1600" kern="0" dirty="0">
                <a:solidFill>
                  <a:prstClr val="black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: </a:t>
            </a: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AI/ML for mobility in NR is moved to WI in R20.</a:t>
            </a:r>
          </a:p>
        </p:txBody>
      </p:sp>
    </p:spTree>
    <p:extLst>
      <p:ext uri="{BB962C8B-B14F-4D97-AF65-F5344CB8AC3E}">
        <p14:creationId xmlns:p14="http://schemas.microsoft.com/office/powerpoint/2010/main" val="214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401" y="2204864"/>
            <a:ext cx="4968552" cy="3672408"/>
          </a:xfrm>
          <a:prstGeom prst="rect">
            <a:avLst/>
          </a:prstGeom>
        </p:spPr>
      </p:pic>
      <p:sp>
        <p:nvSpPr>
          <p:cNvPr id="32" name="内容占位符 1"/>
          <p:cNvSpPr>
            <a:spLocks noGrp="1"/>
          </p:cNvSpPr>
          <p:nvPr>
            <p:ph idx="4294967295"/>
          </p:nvPr>
        </p:nvSpPr>
        <p:spPr>
          <a:xfrm>
            <a:off x="422728" y="1421656"/>
            <a:ext cx="11318540" cy="4980487"/>
          </a:xfrm>
          <a:prstGeom prst="rect">
            <a:avLst/>
          </a:prstGeom>
          <a:solidFill>
            <a:srgbClr val="B3DDF2">
              <a:alpha val="15000"/>
            </a:srgb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marL="179705" indent="-179705">
              <a:lnSpc>
                <a:spcPts val="192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en-US" altLang="zh-CN" sz="800" b="1" i="1" dirty="0">
              <a:solidFill>
                <a:prstClr val="black"/>
              </a:solidFill>
              <a:latin typeface="+mn-lt"/>
              <a:cs typeface="Calibri" panose="020F0502020204030204" pitchFamily="34" charset="0"/>
            </a:endParaRPr>
          </a:p>
          <a:p>
            <a:pPr marL="285750" lvl="0" indent="-285750">
              <a:lnSpc>
                <a:spcPts val="1920"/>
              </a:lnSpc>
              <a:spcBef>
                <a:spcPts val="0"/>
              </a:spcBef>
              <a:spcAft>
                <a:spcPts val="3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1600" b="1" dirty="0" smtClean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Study </a:t>
            </a:r>
            <a:r>
              <a:rPr lang="en-US" altLang="zh-CN" sz="1600" b="1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other potential use cases </a:t>
            </a:r>
            <a:r>
              <a:rPr lang="en-US" altLang="zh-CN" sz="1600" b="1" dirty="0" smtClean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(e.g. LTM</a:t>
            </a:r>
            <a:r>
              <a:rPr lang="en-US" altLang="zh-CN" sz="1600" b="1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): </a:t>
            </a:r>
          </a:p>
          <a:p>
            <a:pPr marL="252095" lvl="1" indent="0">
              <a:lnSpc>
                <a:spcPts val="1920"/>
              </a:lnSpc>
              <a:spcBef>
                <a:spcPts val="0"/>
              </a:spcBef>
              <a:buNone/>
            </a:pPr>
            <a:endParaRPr lang="en-US" altLang="zh-CN" sz="1400" dirty="0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252095" lvl="1" indent="0">
              <a:lnSpc>
                <a:spcPts val="1920"/>
              </a:lnSpc>
              <a:spcBef>
                <a:spcPts val="0"/>
              </a:spcBef>
              <a:buNone/>
            </a:pPr>
            <a:r>
              <a:rPr lang="en-US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Simulation </a:t>
            </a: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assumption </a:t>
            </a:r>
            <a:r>
              <a:rPr lang="en-US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of RRM </a:t>
            </a: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measurement </a:t>
            </a:r>
            <a:r>
              <a:rPr lang="en-US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prediction is reused:                       Simulation </a:t>
            </a: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result:</a:t>
            </a:r>
          </a:p>
          <a:p>
            <a:pPr marL="537845" lvl="1" indent="-285750">
              <a:lnSpc>
                <a:spcPts val="1920"/>
              </a:lnSpc>
              <a:spcBef>
                <a:spcPts val="0"/>
              </a:spcBef>
              <a:buSzTx/>
              <a:buFont typeface="Courier New" panose="02070309020205020404" pitchFamily="49" charset="0"/>
              <a:buChar char="o"/>
            </a:pPr>
            <a:endParaRPr lang="en-US" altLang="zh-CN" sz="1400" dirty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AI/ML for </a:t>
            </a:r>
            <a:r>
              <a:rPr lang="en-US" altLang="zh-CN" dirty="0" smtClean="0"/>
              <a:t>mobility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047914" y="6422608"/>
            <a:ext cx="2743200" cy="365129"/>
          </a:xfrm>
          <a:prstGeom prst="rect">
            <a:avLst/>
          </a:prstGeo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727" y="843195"/>
            <a:ext cx="11318540" cy="300121"/>
          </a:xfrm>
          <a:prstGeom prst="rect">
            <a:avLst/>
          </a:prstGeom>
          <a:solidFill>
            <a:srgbClr val="DBEFF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86360" defTabSz="457200" hangingPunct="0">
              <a:lnSpc>
                <a:spcPct val="120000"/>
              </a:lnSpc>
              <a:buSzPct val="100000"/>
            </a:pPr>
            <a:r>
              <a:rPr lang="en-US" altLang="zh-CN" sz="1600" b="1" kern="0" dirty="0">
                <a:solidFill>
                  <a:srgbClr val="C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General view</a:t>
            </a:r>
            <a:r>
              <a:rPr lang="en-US" altLang="zh-CN" sz="1600" kern="0" dirty="0">
                <a:solidFill>
                  <a:prstClr val="black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: </a:t>
            </a: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AI/ML for mobility in NR is moved to WI in R20.</a:t>
            </a:r>
          </a:p>
        </p:txBody>
      </p:sp>
      <p:sp>
        <p:nvSpPr>
          <p:cNvPr id="31" name="矩形 30"/>
          <p:cNvSpPr/>
          <p:nvPr/>
        </p:nvSpPr>
        <p:spPr>
          <a:xfrm>
            <a:off x="4372664" y="1246447"/>
            <a:ext cx="3379520" cy="34394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txBody>
          <a:bodyPr rtlCol="0" anchor="ctr"/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Rel-20 </a:t>
            </a:r>
            <a:r>
              <a:rPr lang="en-US" altLang="zh-CN" b="1" dirty="0" smtClean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New use case</a:t>
            </a:r>
            <a:endParaRPr lang="zh-CN" altLang="en-US" b="1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51584" y="5949280"/>
            <a:ext cx="6408712" cy="30777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Observation: The </a:t>
            </a: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RSRP difference is acceptable for LTM beam level </a:t>
            </a:r>
            <a:r>
              <a:rPr lang="en-US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prediction.</a:t>
            </a:r>
            <a:endParaRPr lang="zh-CN" alt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2579085"/>
              </p:ext>
            </p:extLst>
          </p:nvPr>
        </p:nvGraphicFramePr>
        <p:xfrm>
          <a:off x="715916" y="2780929"/>
          <a:ext cx="5452092" cy="24799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0120"/>
                <a:gridCol w="1800200"/>
                <a:gridCol w="2571772"/>
              </a:tblGrid>
              <a:tr h="23964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Simulation parameters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CATT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 row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Simulation </a:t>
                      </a:r>
                      <a:r>
                        <a:rPr lang="en-US" sz="1200" kern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assumptions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UE trajectory </a:t>
                      </a:r>
                      <a:r>
                        <a:rPr lang="en-US" sz="1100" kern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option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Option </a:t>
                      </a:r>
                      <a:r>
                        <a:rPr lang="en-US" sz="1100" kern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in TR38.843 section 6.3.1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UE trajectory boundary processing </a:t>
                      </a:r>
                      <a:r>
                        <a:rPr lang="en-US" sz="1100" kern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option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Circle-bouncing model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UE speed </a:t>
                      </a:r>
                      <a:r>
                        <a:rPr lang="en-US" sz="1100" kern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(Km/h</a:t>
                      </a: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90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spatial consistency </a:t>
                      </a:r>
                      <a:r>
                        <a:rPr lang="en-US" sz="1100" kern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option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Procedure </a:t>
                      </a:r>
                      <a:r>
                        <a:rPr lang="en-US" sz="1100" kern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 </a:t>
                      </a:r>
                      <a:r>
                        <a:rPr lang="en-US" altLang="zh-CN" sz="1100" kern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 TR38.901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Number of TX beams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Number of RX beams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Observation </a:t>
                      </a:r>
                      <a:r>
                        <a:rPr lang="en-US" sz="1100" kern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window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240ms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Prediction window 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80ms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AI/ML model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input/output 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Model input 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L1 Beam level RSRP of all cells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Model </a:t>
                      </a:r>
                      <a:r>
                        <a:rPr lang="en-US" sz="1100" kern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output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L1 Beam level RSRP of all cells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AI/ML model description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Model </a:t>
                      </a:r>
                      <a:r>
                        <a:rPr lang="en-US" sz="1100" kern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type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LSTM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78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内容占位符 1"/>
          <p:cNvSpPr>
            <a:spLocks noGrp="1"/>
          </p:cNvSpPr>
          <p:nvPr>
            <p:ph idx="4294967295"/>
          </p:nvPr>
        </p:nvSpPr>
        <p:spPr>
          <a:xfrm>
            <a:off x="422728" y="1421656"/>
            <a:ext cx="11318540" cy="4980487"/>
          </a:xfrm>
          <a:prstGeom prst="rect">
            <a:avLst/>
          </a:prstGeom>
          <a:solidFill>
            <a:srgbClr val="B3DDF2">
              <a:alpha val="15000"/>
            </a:srgbClr>
          </a:solidFill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pPr marL="179705" indent="-179705">
              <a:lnSpc>
                <a:spcPts val="192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en-US" altLang="zh-CN" sz="800" b="1" i="1" dirty="0">
              <a:solidFill>
                <a:prstClr val="black"/>
              </a:solidFill>
              <a:latin typeface="+mn-lt"/>
              <a:cs typeface="Calibri" panose="020F0502020204030204" pitchFamily="34" charset="0"/>
            </a:endParaRPr>
          </a:p>
          <a:p>
            <a:pPr lvl="0">
              <a:lnSpc>
                <a:spcPts val="1920"/>
              </a:lnSpc>
              <a:spcBef>
                <a:spcPts val="0"/>
              </a:spcBef>
              <a:spcAft>
                <a:spcPts val="3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Motivation: </a:t>
            </a:r>
          </a:p>
          <a:p>
            <a:pPr marL="537845" lvl="1" indent="-285750">
              <a:lnSpc>
                <a:spcPts val="1920"/>
              </a:lnSpc>
              <a:spcBef>
                <a:spcPts val="0"/>
              </a:spcBef>
              <a:buSzTx/>
              <a:buFont typeface="Courier New" panose="02070309020205020404" pitchFamily="49" charset="0"/>
              <a:buChar char="o"/>
            </a:pP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The application of AI/ML techniques to </a:t>
            </a: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NR mobility has </a:t>
            </a: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been studied in </a:t>
            </a:r>
            <a:r>
              <a:rPr lang="en-GB" altLang="zh-CN" sz="1400" dirty="0" err="1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FS_NR_AIML_Mob</a:t>
            </a: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</a:t>
            </a:r>
            <a:endParaRPr lang="en-GB" altLang="zh-CN" sz="1400" dirty="0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537845" lvl="1" indent="-285750">
              <a:lnSpc>
                <a:spcPts val="1920"/>
              </a:lnSpc>
              <a:spcBef>
                <a:spcPts val="0"/>
              </a:spcBef>
              <a:buSzTx/>
              <a:buFont typeface="Courier New" panose="02070309020205020404" pitchFamily="49" charset="0"/>
              <a:buChar char="o"/>
            </a:pPr>
            <a:r>
              <a:rPr lang="en-US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Use </a:t>
            </a: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cases studied in R19 could provide good </a:t>
            </a:r>
            <a:r>
              <a:rPr lang="en-US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gains. E.g. </a:t>
            </a: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R</a:t>
            </a:r>
            <a:r>
              <a:rPr lang="en-US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egarding RRM </a:t>
            </a: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measurement </a:t>
            </a:r>
            <a:r>
              <a:rPr lang="en-US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prediction:</a:t>
            </a:r>
            <a:endParaRPr lang="en-US" altLang="zh-CN" sz="1400" dirty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996950" lvl="2" indent="-285750">
              <a:lnSpc>
                <a:spcPts val="1920"/>
              </a:lnSpc>
              <a:spcBef>
                <a:spcPts val="0"/>
              </a:spcBef>
              <a:buSzTx/>
              <a:buFont typeface="Wingdings" panose="05000000000000000000" pitchFamily="2" charset="2"/>
              <a:buChar char="Ø"/>
            </a:pPr>
            <a:r>
              <a:rPr lang="en-US" altLang="zh-CN" sz="1200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For FR1 to FR1 temporal domain prediction with goal of reducing measurement overhead, HO performance of AI predication does not deteriorate obviously</a:t>
            </a:r>
          </a:p>
          <a:p>
            <a:pPr marL="996950" lvl="2" indent="-285750">
              <a:lnSpc>
                <a:spcPts val="1920"/>
              </a:lnSpc>
              <a:spcBef>
                <a:spcPts val="0"/>
              </a:spcBef>
              <a:buSzTx/>
              <a:buFont typeface="Wingdings" panose="05000000000000000000" pitchFamily="2" charset="2"/>
              <a:buChar char="Ø"/>
            </a:pPr>
            <a:r>
              <a:rPr lang="en-US" altLang="zh-CN" sz="1200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For FR2 to FR2 temporal domain prediction with goal of enhancing HO performance, AI predication in advance could achieve high prediction accuracy</a:t>
            </a:r>
          </a:p>
          <a:p>
            <a:pPr marL="996950" lvl="2" indent="-285750">
              <a:lnSpc>
                <a:spcPts val="1920"/>
              </a:lnSpc>
              <a:spcBef>
                <a:spcPts val="0"/>
              </a:spcBef>
              <a:buSzTx/>
              <a:buFont typeface="Wingdings" panose="05000000000000000000" pitchFamily="2" charset="2"/>
              <a:buChar char="Ø"/>
            </a:pPr>
            <a:r>
              <a:rPr lang="en-US" altLang="zh-CN" sz="1200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For FR1 to FR1 frequency domain prediction with goal of reducing measurement overhead, AI predication could achieve high prediction accuracy</a:t>
            </a:r>
          </a:p>
          <a:p>
            <a:pPr marL="537845" lvl="1" indent="-285750">
              <a:lnSpc>
                <a:spcPts val="1920"/>
              </a:lnSpc>
              <a:spcBef>
                <a:spcPts val="0"/>
              </a:spcBef>
              <a:buSzTx/>
              <a:buFont typeface="Courier New" panose="02070309020205020404" pitchFamily="49" charset="0"/>
              <a:buChar char="o"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At least RRM measurement prediction use </a:t>
            </a:r>
            <a:r>
              <a:rPr lang="en-US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case </a:t>
            </a: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can proceed into normative </a:t>
            </a:r>
            <a:r>
              <a:rPr lang="en-US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work</a:t>
            </a:r>
          </a:p>
          <a:p>
            <a:pPr marL="537845" lvl="1" indent="-285750">
              <a:lnSpc>
                <a:spcPts val="1920"/>
              </a:lnSpc>
              <a:spcBef>
                <a:spcPts val="0"/>
              </a:spcBef>
              <a:buSzTx/>
              <a:buFont typeface="Courier New" panose="02070309020205020404" pitchFamily="49" charset="0"/>
              <a:buChar char="o"/>
            </a:pPr>
            <a:endParaRPr lang="en-US" altLang="zh-CN" sz="1400" dirty="0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285750" lvl="1" indent="-285750">
              <a:lnSpc>
                <a:spcPts val="1920"/>
              </a:lnSpc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en-US" altLang="zh-CN" sz="16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Objectives</a:t>
            </a:r>
            <a:r>
              <a:rPr lang="en-US" altLang="zh-CN" sz="1600" b="1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:</a:t>
            </a:r>
          </a:p>
          <a:p>
            <a:pPr marL="537845" lvl="1" indent="-285750">
              <a:lnSpc>
                <a:spcPts val="1920"/>
              </a:lnSpc>
              <a:spcBef>
                <a:spcPts val="0"/>
              </a:spcBef>
              <a:buSzTx/>
              <a:buFont typeface="Courier New" panose="02070309020205020404" pitchFamily="49" charset="0"/>
              <a:buChar char="o"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Provide specification support  for RRM measurement prediction [/ Measurement event prediction/ RLF prediction</a:t>
            </a:r>
            <a:r>
              <a:rPr lang="en-US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] [RAN2, RAN3, RAN4]</a:t>
            </a:r>
          </a:p>
          <a:p>
            <a:pPr marL="996950" lvl="2" indent="-285750">
              <a:lnSpc>
                <a:spcPts val="1920"/>
              </a:lnSpc>
              <a:spcBef>
                <a:spcPts val="0"/>
              </a:spcBef>
              <a:buSzTx/>
              <a:buFont typeface="Wingdings" panose="05000000000000000000" pitchFamily="2" charset="2"/>
              <a:buChar char="Ø"/>
            </a:pP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Signaling </a:t>
            </a:r>
            <a:r>
              <a:rPr lang="en-US" altLang="zh-CN" sz="1200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and protocol aspects </a:t>
            </a: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(</a:t>
            </a:r>
            <a:r>
              <a:rPr lang="en-US" altLang="zh-CN" sz="1200" dirty="0" err="1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Uu</a:t>
            </a: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, </a:t>
            </a:r>
            <a:r>
              <a:rPr lang="en-US" altLang="zh-CN" sz="1200" dirty="0" err="1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Xn</a:t>
            </a: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) of </a:t>
            </a:r>
            <a:r>
              <a:rPr lang="en-US" altLang="zh-CN" sz="1200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data collection for </a:t>
            </a: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training/inference/monitoring</a:t>
            </a:r>
          </a:p>
          <a:p>
            <a:pPr marL="996950" lvl="2" indent="-285750">
              <a:lnSpc>
                <a:spcPts val="1920"/>
              </a:lnSpc>
              <a:spcBef>
                <a:spcPts val="0"/>
              </a:spcBef>
              <a:buSzTx/>
              <a:buFont typeface="Wingdings" panose="05000000000000000000" pitchFamily="2" charset="2"/>
              <a:buChar char="Ø"/>
            </a:pP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Mobility related applicability interaction </a:t>
            </a:r>
            <a:r>
              <a:rPr lang="en-US" altLang="zh-CN" sz="1200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and training/inference/monitoring configuration</a:t>
            </a:r>
          </a:p>
          <a:p>
            <a:pPr marL="996950" lvl="2" indent="-285750">
              <a:lnSpc>
                <a:spcPts val="1920"/>
              </a:lnSpc>
              <a:spcBef>
                <a:spcPts val="0"/>
              </a:spcBef>
              <a:buSzTx/>
              <a:buFont typeface="Wingdings" panose="05000000000000000000" pitchFamily="2" charset="2"/>
              <a:buChar char="Ø"/>
            </a:pP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Maximum </a:t>
            </a:r>
            <a:r>
              <a:rPr lang="en-US" altLang="zh-CN" sz="1200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reuse the LCM raised in AI/ML for NR Air Interface, </a:t>
            </a: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the impact of generalization can be considered</a:t>
            </a:r>
          </a:p>
          <a:p>
            <a:pPr marL="537845" lvl="1" indent="-285750">
              <a:lnSpc>
                <a:spcPts val="1920"/>
              </a:lnSpc>
              <a:spcBef>
                <a:spcPts val="0"/>
              </a:spcBef>
              <a:buSzTx/>
              <a:buFont typeface="Courier New" panose="02070309020205020404" pitchFamily="49" charset="0"/>
              <a:buChar char="o"/>
            </a:pPr>
            <a:r>
              <a:rPr lang="en-US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[Study objective for LTM prediction] [RAN2, RAN4]</a:t>
            </a:r>
          </a:p>
          <a:p>
            <a:pPr marL="996950" lvl="2" indent="-285750">
              <a:lnSpc>
                <a:spcPts val="1920"/>
              </a:lnSpc>
              <a:spcBef>
                <a:spcPts val="0"/>
              </a:spcBef>
              <a:buSzTx/>
              <a:buFont typeface="Wingdings" panose="05000000000000000000" pitchFamily="2" charset="2"/>
              <a:buChar char="Ø"/>
            </a:pP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Use part of sub use case 1 (to predict beam level results) as a starting point</a:t>
            </a:r>
          </a:p>
          <a:p>
            <a:pPr marL="996950" lvl="2" indent="-285750">
              <a:lnSpc>
                <a:spcPts val="1920"/>
              </a:lnSpc>
              <a:spcBef>
                <a:spcPts val="0"/>
              </a:spcBef>
              <a:buSzTx/>
              <a:buFont typeface="Wingdings" panose="05000000000000000000" pitchFamily="2" charset="2"/>
              <a:buChar char="Ø"/>
            </a:pP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Mainly based on theoretical </a:t>
            </a: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analysis with </a:t>
            </a: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limited simulation work</a:t>
            </a:r>
          </a:p>
          <a:p>
            <a:pPr marL="537845" lvl="1" indent="-285750">
              <a:lnSpc>
                <a:spcPts val="1920"/>
              </a:lnSpc>
              <a:spcBef>
                <a:spcPts val="0"/>
              </a:spcBef>
              <a:buSzTx/>
              <a:buFont typeface="Courier New" panose="02070309020205020404" pitchFamily="49" charset="0"/>
              <a:buChar char="o"/>
            </a:pPr>
            <a:r>
              <a:rPr lang="en-US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[R19 leftover] [RAN2, RAN4]</a:t>
            </a:r>
            <a:endParaRPr lang="en-US" altLang="zh-CN" sz="1400" dirty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996950" lvl="2" indent="-285750">
              <a:lnSpc>
                <a:spcPts val="1920"/>
              </a:lnSpc>
              <a:spcBef>
                <a:spcPts val="0"/>
              </a:spcBef>
              <a:buSzTx/>
              <a:buFont typeface="Wingdings" panose="05000000000000000000" pitchFamily="2" charset="2"/>
              <a:buChar char="Ø"/>
            </a:pP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Simulation of RLF prediction</a:t>
            </a:r>
            <a:endParaRPr lang="en-US" altLang="zh-CN" sz="1200" dirty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996950" lvl="2" indent="-285750">
              <a:spcBef>
                <a:spcPts val="0"/>
              </a:spcBef>
              <a:buSzTx/>
              <a:buFont typeface="Wingdings" panose="05000000000000000000" pitchFamily="2" charset="2"/>
              <a:buChar char="Ø"/>
            </a:pPr>
            <a:endParaRPr lang="zh-CN" altLang="en-US" sz="1200" dirty="0">
              <a:solidFill>
                <a:prstClr val="black"/>
              </a:solidFill>
              <a:latin typeface="+mn-lt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AI/ML for </a:t>
            </a:r>
            <a:r>
              <a:rPr lang="en-US" altLang="zh-CN" dirty="0" smtClean="0"/>
              <a:t>mobility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047914" y="6422608"/>
            <a:ext cx="2743200" cy="365129"/>
          </a:xfrm>
          <a:prstGeom prst="rect">
            <a:avLst/>
          </a:prstGeo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727" y="843195"/>
            <a:ext cx="11318540" cy="300121"/>
          </a:xfrm>
          <a:prstGeom prst="rect">
            <a:avLst/>
          </a:prstGeom>
          <a:solidFill>
            <a:srgbClr val="DBEFF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86360" defTabSz="457200" hangingPunct="0">
              <a:lnSpc>
                <a:spcPct val="120000"/>
              </a:lnSpc>
              <a:buSzPct val="100000"/>
            </a:pPr>
            <a:r>
              <a:rPr lang="en-US" altLang="zh-CN" sz="1600" b="1" kern="0" dirty="0">
                <a:solidFill>
                  <a:srgbClr val="C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General view</a:t>
            </a:r>
            <a:r>
              <a:rPr lang="en-US" altLang="zh-CN" sz="1600" kern="0" dirty="0">
                <a:solidFill>
                  <a:prstClr val="black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: </a:t>
            </a: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AI/ML for mobility in NR is moved to WI in R20.</a:t>
            </a:r>
          </a:p>
        </p:txBody>
      </p:sp>
      <p:sp>
        <p:nvSpPr>
          <p:cNvPr id="31" name="矩形 30"/>
          <p:cNvSpPr/>
          <p:nvPr/>
        </p:nvSpPr>
        <p:spPr>
          <a:xfrm>
            <a:off x="4372664" y="1246447"/>
            <a:ext cx="3379520" cy="343949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txBody>
          <a:bodyPr rtlCol="0" anchor="ctr"/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Rel-20 </a:t>
            </a:r>
            <a:r>
              <a:rPr lang="en-US" altLang="zh-CN" b="1" dirty="0" smtClean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WID</a:t>
            </a:r>
            <a:endParaRPr lang="zh-CN" altLang="en-US" b="1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82127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FjNTZjMjRjNjZlM2EzYTdiYmExMDhhN2U2YTZhMmQifQ=="/>
</p:tagLst>
</file>

<file path=ppt/theme/theme1.xml><?xml version="1.0" encoding="utf-8"?>
<a:theme xmlns:a="http://schemas.openxmlformats.org/drawingml/2006/main" name="18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9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1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2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4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5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6_浅色内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7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Office%20Theme</Template>
  <TotalTime>1839</TotalTime>
  <Words>1342</Words>
  <Application>Microsoft Office PowerPoint</Application>
  <PresentationFormat>自定义</PresentationFormat>
  <Paragraphs>244</Paragraphs>
  <Slides>15</Slides>
  <Notes>13</Notes>
  <HiddenSlides>0</HiddenSlides>
  <MMClips>0</MMClips>
  <ScaleCrop>false</ScaleCrop>
  <HeadingPairs>
    <vt:vector size="6" baseType="variant">
      <vt:variant>
        <vt:lpstr>主题</vt:lpstr>
      </vt:variant>
      <vt:variant>
        <vt:i4>10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18_Office 主题​​</vt:lpstr>
      <vt:lpstr>19_Office 主题​​</vt:lpstr>
      <vt:lpstr>浅色内页</vt:lpstr>
      <vt:lpstr>11_浅色内页</vt:lpstr>
      <vt:lpstr>12_浅色内页</vt:lpstr>
      <vt:lpstr>14_浅色内页</vt:lpstr>
      <vt:lpstr>15_浅色内页</vt:lpstr>
      <vt:lpstr>16_浅色内页</vt:lpstr>
      <vt:lpstr>17_浅色内页</vt:lpstr>
      <vt:lpstr>自定义设计方案</vt:lpstr>
      <vt:lpstr>Visio</vt:lpstr>
      <vt:lpstr>Consideration on AI/ML topics in 5G-A Rel-20</vt:lpstr>
      <vt:lpstr>PowerPoint 演示文稿</vt:lpstr>
      <vt:lpstr>AI/ML in air interface</vt:lpstr>
      <vt:lpstr>AI/ML in air interface</vt:lpstr>
      <vt:lpstr>AI/ML in air interface</vt:lpstr>
      <vt:lpstr>AI/ML for mobility</vt:lpstr>
      <vt:lpstr>AI/ML for mobility</vt:lpstr>
      <vt:lpstr>AI/ML for mobility</vt:lpstr>
      <vt:lpstr>AI/ML for mobility</vt:lpstr>
      <vt:lpstr>AI for NG-RAN</vt:lpstr>
      <vt:lpstr>AI for NG-RAN</vt:lpstr>
      <vt:lpstr>AI for NG-RAN</vt:lpstr>
      <vt:lpstr>Summary</vt:lpstr>
      <vt:lpstr>Summary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张莹</dc:creator>
  <cp:lastModifiedBy>CATT</cp:lastModifiedBy>
  <cp:revision>3321</cp:revision>
  <dcterms:created xsi:type="dcterms:W3CDTF">2019-07-24T06:46:00Z</dcterms:created>
  <dcterms:modified xsi:type="dcterms:W3CDTF">2024-12-03T08:22:11Z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2264B7BD29E5481798CB8D20BA7A77B1_13</vt:lpwstr>
  </property>
  <property fmtid="{D5CDD505-2E9C-101B-9397-08002B2CF9AE}" pid="3" name="KSOProductBuildVer">
    <vt:lpwstr>2052-12.1.0.18276</vt:lpwstr>
  </property>
</Properties>
</file>