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8" r:id="rId3"/>
    <p:sldId id="260"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5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9D917-A474-4A22-9918-758705A9AED7}" type="datetimeFigureOut">
              <a:rPr lang="zh-CN" altLang="en-US" smtClean="0"/>
              <a:t>2024/11/29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AED11-A2AE-41B6-827E-596C6AB2E968}" type="slidenum">
              <a:rPr lang="zh-CN" altLang="en-US" smtClean="0"/>
              <a:t>‹#›</a:t>
            </a:fld>
            <a:endParaRPr lang="zh-CN" altLang="en-US"/>
          </a:p>
        </p:txBody>
      </p:sp>
    </p:spTree>
    <p:extLst>
      <p:ext uri="{BB962C8B-B14F-4D97-AF65-F5344CB8AC3E}">
        <p14:creationId xmlns:p14="http://schemas.microsoft.com/office/powerpoint/2010/main" val="1012025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CAED11-A2AE-41B6-827E-596C6AB2E968}" type="slidenum">
              <a:rPr lang="zh-CN" altLang="en-US" smtClean="0"/>
              <a:t>2</a:t>
            </a:fld>
            <a:endParaRPr lang="zh-CN" altLang="en-US"/>
          </a:p>
        </p:txBody>
      </p:sp>
    </p:spTree>
    <p:extLst>
      <p:ext uri="{BB962C8B-B14F-4D97-AF65-F5344CB8AC3E}">
        <p14:creationId xmlns:p14="http://schemas.microsoft.com/office/powerpoint/2010/main" val="2429710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3BBCB-BCE5-A52F-AB8A-853E413C854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16876D8-2007-C295-4348-BC9672D2B53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57AF028-778E-E533-B7FB-CB35BB048583}"/>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99F785D-A60A-E3D3-9471-EAD64F1976A4}"/>
              </a:ext>
            </a:extLst>
          </p:cNvPr>
          <p:cNvSpPr>
            <a:spLocks noGrp="1"/>
          </p:cNvSpPr>
          <p:nvPr>
            <p:ph type="sldNum" sz="quarter" idx="5"/>
          </p:nvPr>
        </p:nvSpPr>
        <p:spPr/>
        <p:txBody>
          <a:bodyPr/>
          <a:lstStyle/>
          <a:p>
            <a:fld id="{18CAED11-A2AE-41B6-827E-596C6AB2E968}" type="slidenum">
              <a:rPr lang="zh-CN" altLang="en-US" smtClean="0"/>
              <a:t>3</a:t>
            </a:fld>
            <a:endParaRPr lang="zh-CN" altLang="en-US"/>
          </a:p>
        </p:txBody>
      </p:sp>
    </p:spTree>
    <p:extLst>
      <p:ext uri="{BB962C8B-B14F-4D97-AF65-F5344CB8AC3E}">
        <p14:creationId xmlns:p14="http://schemas.microsoft.com/office/powerpoint/2010/main" val="2259421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A59995-F8BC-1CE6-EED3-4A4535AF8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F01CB3-FBDA-9DE7-3A38-B26EC6186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8F07F8-EE62-C893-2258-5D4C71F2221D}"/>
              </a:ext>
            </a:extLst>
          </p:cNvPr>
          <p:cNvSpPr>
            <a:spLocks noGrp="1"/>
          </p:cNvSpPr>
          <p:nvPr>
            <p:ph type="dt" sz="half" idx="10"/>
          </p:nvPr>
        </p:nvSpPr>
        <p:spPr/>
        <p:txBody>
          <a:bodyPr/>
          <a:lstStyle/>
          <a:p>
            <a:fld id="{F67EC6A2-2506-4B5B-8296-79C68B4756F9}"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F26D3D26-146F-D55C-AD75-A2D530117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418CD0-4C03-999A-500A-CC4A36D2212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70988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06D01-EFE9-E833-2061-5E31BEBFACE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095C8B-BA5F-7259-CB19-9D60458A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316E-C66C-1C7B-0C77-FD080D647CEC}"/>
              </a:ext>
            </a:extLst>
          </p:cNvPr>
          <p:cNvSpPr>
            <a:spLocks noGrp="1"/>
          </p:cNvSpPr>
          <p:nvPr>
            <p:ph type="dt" sz="half" idx="10"/>
          </p:nvPr>
        </p:nvSpPr>
        <p:spPr/>
        <p:txBody>
          <a:bodyPr/>
          <a:lstStyle/>
          <a:p>
            <a:fld id="{FFA245AE-5C66-4FBB-A4C2-8DAB3D10F9EA}"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EEF13E97-F660-2DFE-A610-DE8102E91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85FB0-B346-16DF-B8DF-F37ED18C5D2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69439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C4E1B6-7F17-0FF5-E4FC-7C55858C97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22B3992-7C28-7044-7540-D5E053820D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5F334E-EEFD-5514-11C7-3CB96C6AF29C}"/>
              </a:ext>
            </a:extLst>
          </p:cNvPr>
          <p:cNvSpPr>
            <a:spLocks noGrp="1"/>
          </p:cNvSpPr>
          <p:nvPr>
            <p:ph type="dt" sz="half" idx="10"/>
          </p:nvPr>
        </p:nvSpPr>
        <p:spPr/>
        <p:txBody>
          <a:bodyPr/>
          <a:lstStyle/>
          <a:p>
            <a:fld id="{2E848E2E-44DB-4281-A0E2-84F2DD235BF8}"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5A15AA7C-C681-0FA5-5C26-9A09A05FD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B7DCF8-071E-9C12-5807-1181F1786D4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7272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A90E2A-4B0D-26D9-18F0-73DC9090B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9F6647-E93B-C223-2797-79E58A13DE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ADB54A-4139-2EB8-55DA-B2BD3C26F96C}"/>
              </a:ext>
            </a:extLst>
          </p:cNvPr>
          <p:cNvSpPr>
            <a:spLocks noGrp="1"/>
          </p:cNvSpPr>
          <p:nvPr>
            <p:ph type="dt" sz="half" idx="10"/>
          </p:nvPr>
        </p:nvSpPr>
        <p:spPr/>
        <p:txBody>
          <a:bodyPr/>
          <a:lstStyle/>
          <a:p>
            <a:fld id="{246A0C4F-1513-4F6E-8F22-9EB4863B6660}"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DECDBDF7-3763-63EC-2AE0-26B2AB3B8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64AFEE-3BBC-B101-760D-A975B40287E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931058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665AD-9710-E597-0059-C7872A03D0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50226C-34E8-D72F-D3EE-4431E084A8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14E221-76DB-4265-B5B9-CB8BEA3A92E9}"/>
              </a:ext>
            </a:extLst>
          </p:cNvPr>
          <p:cNvSpPr>
            <a:spLocks noGrp="1"/>
          </p:cNvSpPr>
          <p:nvPr>
            <p:ph type="dt" sz="half" idx="10"/>
          </p:nvPr>
        </p:nvSpPr>
        <p:spPr/>
        <p:txBody>
          <a:bodyPr/>
          <a:lstStyle/>
          <a:p>
            <a:fld id="{56032E98-0AC4-4A3C-ACAD-CABF92A0355F}"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5D17662B-E6F2-2943-AA53-E36B3263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597482-94AF-7913-A7B8-0A3D571A9FAC}"/>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94466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13F02-F63A-DFD3-9499-E54DD39F6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895F68-15BA-6913-7F6E-D57ABA474B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BFA96C-DD11-04EC-AE5D-42C93F5F18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65ECC2-14B4-893F-65B5-271DF1FD3C90}"/>
              </a:ext>
            </a:extLst>
          </p:cNvPr>
          <p:cNvSpPr>
            <a:spLocks noGrp="1"/>
          </p:cNvSpPr>
          <p:nvPr>
            <p:ph type="dt" sz="half" idx="10"/>
          </p:nvPr>
        </p:nvSpPr>
        <p:spPr/>
        <p:txBody>
          <a:bodyPr/>
          <a:lstStyle/>
          <a:p>
            <a:fld id="{4F7B5C0E-25F7-4CDE-9690-F8768F1A3BE7}" type="datetime1">
              <a:rPr lang="zh-CN" altLang="en-US" smtClean="0"/>
              <a:t>2024/11/29</a:t>
            </a:fld>
            <a:endParaRPr lang="zh-CN" altLang="en-US"/>
          </a:p>
        </p:txBody>
      </p:sp>
      <p:sp>
        <p:nvSpPr>
          <p:cNvPr id="6" name="页脚占位符 5">
            <a:extLst>
              <a:ext uri="{FF2B5EF4-FFF2-40B4-BE49-F238E27FC236}">
                <a16:creationId xmlns:a16="http://schemas.microsoft.com/office/drawing/2014/main" id="{3094B402-163E-6586-AF14-5A8E89E23F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C50D8E-1075-B025-E96F-868F965B601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843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6D1141-A900-1378-F25B-04C186ABFA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753C30-BF7A-3ED2-46FB-8B54F4CD7B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6D7E22-6C57-84C1-DD3E-0D03CE84627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8F6358-68F3-A02B-A44F-C91296F63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1DF930C-2237-7FF4-3AA5-6728397E70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550F44F-903C-8A29-98F8-2ABB09488358}"/>
              </a:ext>
            </a:extLst>
          </p:cNvPr>
          <p:cNvSpPr>
            <a:spLocks noGrp="1"/>
          </p:cNvSpPr>
          <p:nvPr>
            <p:ph type="dt" sz="half" idx="10"/>
          </p:nvPr>
        </p:nvSpPr>
        <p:spPr/>
        <p:txBody>
          <a:bodyPr/>
          <a:lstStyle/>
          <a:p>
            <a:fld id="{2DFF66FD-71F4-4731-8F24-A3C916590FD0}" type="datetime1">
              <a:rPr lang="zh-CN" altLang="en-US" smtClean="0"/>
              <a:t>2024/11/29</a:t>
            </a:fld>
            <a:endParaRPr lang="zh-CN" altLang="en-US"/>
          </a:p>
        </p:txBody>
      </p:sp>
      <p:sp>
        <p:nvSpPr>
          <p:cNvPr id="8" name="页脚占位符 7">
            <a:extLst>
              <a:ext uri="{FF2B5EF4-FFF2-40B4-BE49-F238E27FC236}">
                <a16:creationId xmlns:a16="http://schemas.microsoft.com/office/drawing/2014/main" id="{3160AF9F-B550-9262-80E0-9F7E285DA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54D2D2-07EB-C39C-B7E6-85BF6EBACB57}"/>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0060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1FD8-0892-26F1-3030-B68FF80309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826E2A4-F016-7438-1F50-AD157B068A8B}"/>
              </a:ext>
            </a:extLst>
          </p:cNvPr>
          <p:cNvSpPr>
            <a:spLocks noGrp="1"/>
          </p:cNvSpPr>
          <p:nvPr>
            <p:ph type="dt" sz="half" idx="10"/>
          </p:nvPr>
        </p:nvSpPr>
        <p:spPr/>
        <p:txBody>
          <a:bodyPr/>
          <a:lstStyle/>
          <a:p>
            <a:fld id="{575DFFE3-29BA-4503-98A8-3D33549A65FD}" type="datetime1">
              <a:rPr lang="zh-CN" altLang="en-US" smtClean="0"/>
              <a:t>2024/11/29</a:t>
            </a:fld>
            <a:endParaRPr lang="zh-CN" altLang="en-US"/>
          </a:p>
        </p:txBody>
      </p:sp>
      <p:sp>
        <p:nvSpPr>
          <p:cNvPr id="4" name="页脚占位符 3">
            <a:extLst>
              <a:ext uri="{FF2B5EF4-FFF2-40B4-BE49-F238E27FC236}">
                <a16:creationId xmlns:a16="http://schemas.microsoft.com/office/drawing/2014/main" id="{4E05DECC-8987-5E51-EFFC-748F834F64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DEE451-41A4-77AC-6E86-92553F714332}"/>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4275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12C78F-46AE-5217-56AD-5A38472E058F}"/>
              </a:ext>
            </a:extLst>
          </p:cNvPr>
          <p:cNvSpPr>
            <a:spLocks noGrp="1"/>
          </p:cNvSpPr>
          <p:nvPr>
            <p:ph type="dt" sz="half" idx="10"/>
          </p:nvPr>
        </p:nvSpPr>
        <p:spPr/>
        <p:txBody>
          <a:bodyPr/>
          <a:lstStyle/>
          <a:p>
            <a:fld id="{53F918A8-3A1C-478C-B200-8F29067AB49A}" type="datetime1">
              <a:rPr lang="zh-CN" altLang="en-US" smtClean="0"/>
              <a:t>2024/11/29</a:t>
            </a:fld>
            <a:endParaRPr lang="zh-CN" altLang="en-US"/>
          </a:p>
        </p:txBody>
      </p:sp>
      <p:sp>
        <p:nvSpPr>
          <p:cNvPr id="3" name="页脚占位符 2">
            <a:extLst>
              <a:ext uri="{FF2B5EF4-FFF2-40B4-BE49-F238E27FC236}">
                <a16:creationId xmlns:a16="http://schemas.microsoft.com/office/drawing/2014/main" id="{13A0FA52-9AE8-1438-A674-792385E26B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6082A67-EC9C-3609-F8EC-8D0277195BD3}"/>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912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AE00-A141-ECEE-7CC3-DAE48DA38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17CDF-0D18-8137-6C5C-DAFE9042A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B179589-3FF3-AB57-35B4-429413FD1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0B26B4-77E0-8C71-6850-BC9C4876D4BD}"/>
              </a:ext>
            </a:extLst>
          </p:cNvPr>
          <p:cNvSpPr>
            <a:spLocks noGrp="1"/>
          </p:cNvSpPr>
          <p:nvPr>
            <p:ph type="dt" sz="half" idx="10"/>
          </p:nvPr>
        </p:nvSpPr>
        <p:spPr/>
        <p:txBody>
          <a:bodyPr/>
          <a:lstStyle/>
          <a:p>
            <a:fld id="{5F9FB8CE-E98A-4897-82EC-A30CA1BDEE93}" type="datetime1">
              <a:rPr lang="zh-CN" altLang="en-US" smtClean="0"/>
              <a:t>2024/11/29</a:t>
            </a:fld>
            <a:endParaRPr lang="zh-CN" altLang="en-US"/>
          </a:p>
        </p:txBody>
      </p:sp>
      <p:sp>
        <p:nvSpPr>
          <p:cNvPr id="6" name="页脚占位符 5">
            <a:extLst>
              <a:ext uri="{FF2B5EF4-FFF2-40B4-BE49-F238E27FC236}">
                <a16:creationId xmlns:a16="http://schemas.microsoft.com/office/drawing/2014/main" id="{7150A555-44D8-E22A-0DF7-5CDDDFB2F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6B102A-B00F-89A6-3207-E1238597A87E}"/>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8531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2722E-B9D2-4BE1-BFFD-A341F2F851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8A9E0D-5E68-7A28-5B8B-B3FA70B922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3BC1A5-2602-BD88-11D7-69D7E61B0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9C620F-6CC5-1D71-C78A-35A6F35BFB05}"/>
              </a:ext>
            </a:extLst>
          </p:cNvPr>
          <p:cNvSpPr>
            <a:spLocks noGrp="1"/>
          </p:cNvSpPr>
          <p:nvPr>
            <p:ph type="dt" sz="half" idx="10"/>
          </p:nvPr>
        </p:nvSpPr>
        <p:spPr/>
        <p:txBody>
          <a:bodyPr/>
          <a:lstStyle/>
          <a:p>
            <a:fld id="{251772A6-8B52-4267-A39A-4B755CF3F26F}" type="datetime1">
              <a:rPr lang="zh-CN" altLang="en-US" smtClean="0"/>
              <a:t>2024/11/29</a:t>
            </a:fld>
            <a:endParaRPr lang="zh-CN" altLang="en-US"/>
          </a:p>
        </p:txBody>
      </p:sp>
      <p:sp>
        <p:nvSpPr>
          <p:cNvPr id="6" name="页脚占位符 5">
            <a:extLst>
              <a:ext uri="{FF2B5EF4-FFF2-40B4-BE49-F238E27FC236}">
                <a16:creationId xmlns:a16="http://schemas.microsoft.com/office/drawing/2014/main" id="{91BF21A2-6A2F-0EBD-D805-8A53BEE8B5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EE03C4-8C83-76E8-CA5E-B60DC0C47B06}"/>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41870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043053-BC4B-0408-7CFA-C08086643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4D1B74-0B3A-9CF0-D49D-E9641240B9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041415-34D1-34CC-0A8B-5EEBFBAAC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6E03F-2658-4A88-8BD4-9386BC019F8B}" type="datetime1">
              <a:rPr lang="zh-CN" altLang="en-US" smtClean="0"/>
              <a:t>2024/11/29</a:t>
            </a:fld>
            <a:endParaRPr lang="zh-CN" altLang="en-US"/>
          </a:p>
        </p:txBody>
      </p:sp>
      <p:sp>
        <p:nvSpPr>
          <p:cNvPr id="5" name="页脚占位符 4">
            <a:extLst>
              <a:ext uri="{FF2B5EF4-FFF2-40B4-BE49-F238E27FC236}">
                <a16:creationId xmlns:a16="http://schemas.microsoft.com/office/drawing/2014/main" id="{45B0091C-A04B-469A-CCC2-ADFC31563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976AD4-1D8C-885D-5393-C484F2636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53251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广电-48">
            <a:extLst>
              <a:ext uri="{FF2B5EF4-FFF2-40B4-BE49-F238E27FC236}">
                <a16:creationId xmlns:a16="http://schemas.microsoft.com/office/drawing/2014/main" id="{A6F5DB6E-4A51-8D9C-8BB3-586C1CE8E16E}"/>
              </a:ext>
            </a:extLst>
          </p:cNvPr>
          <p:cNvPicPr>
            <a:picLocks noChangeAspect="1"/>
          </p:cNvPicPr>
          <p:nvPr/>
        </p:nvPicPr>
        <p:blipFill>
          <a:blip r:embed="rId2"/>
          <a:stretch>
            <a:fillRect/>
          </a:stretch>
        </p:blipFill>
        <p:spPr>
          <a:xfrm>
            <a:off x="0" y="2902498"/>
            <a:ext cx="12192000" cy="4072255"/>
          </a:xfrm>
          <a:prstGeom prst="rect">
            <a:avLst/>
          </a:prstGeom>
        </p:spPr>
      </p:pic>
      <p:sp>
        <p:nvSpPr>
          <p:cNvPr id="5" name="文本框 4">
            <a:extLst>
              <a:ext uri="{FF2B5EF4-FFF2-40B4-BE49-F238E27FC236}">
                <a16:creationId xmlns:a16="http://schemas.microsoft.com/office/drawing/2014/main" id="{B1BAC32A-72A1-1EE7-206E-E534072887D8}"/>
              </a:ext>
            </a:extLst>
          </p:cNvPr>
          <p:cNvSpPr txBox="1"/>
          <p:nvPr/>
        </p:nvSpPr>
        <p:spPr>
          <a:xfrm>
            <a:off x="672860" y="2317723"/>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Views on RAN requirements for 6G</a:t>
            </a:r>
          </a:p>
        </p:txBody>
      </p:sp>
      <p:sp>
        <p:nvSpPr>
          <p:cNvPr id="7" name="文本框 6">
            <a:extLst>
              <a:ext uri="{FF2B5EF4-FFF2-40B4-BE49-F238E27FC236}">
                <a16:creationId xmlns:a16="http://schemas.microsoft.com/office/drawing/2014/main" id="{80CCE317-3208-C553-C8C1-C74049762FC5}"/>
              </a:ext>
            </a:extLst>
          </p:cNvPr>
          <p:cNvSpPr txBox="1"/>
          <p:nvPr/>
        </p:nvSpPr>
        <p:spPr>
          <a:xfrm>
            <a:off x="-1" y="80097"/>
            <a:ext cx="7060677" cy="646331"/>
          </a:xfrm>
          <a:prstGeom prst="rect">
            <a:avLst/>
          </a:prstGeom>
          <a:noFill/>
        </p:spPr>
        <p:txBody>
          <a:bodyPr wrap="square">
            <a:spAutoFit/>
          </a:bodyPr>
          <a:lstStyle/>
          <a:p>
            <a:r>
              <a:rPr lang="nb-NO" altLang="zh-CN" b="1" dirty="0"/>
              <a:t>3GPP TSG RAN#</a:t>
            </a:r>
            <a:r>
              <a:rPr lang="en-US" altLang="zh-CN" b="1" dirty="0"/>
              <a:t>106, 9-13 Dec, 2024</a:t>
            </a:r>
          </a:p>
          <a:p>
            <a:r>
              <a:rPr lang="en-US" altLang="zh-CN" b="1" dirty="0"/>
              <a:t>Agenda item: 16</a:t>
            </a:r>
          </a:p>
        </p:txBody>
      </p:sp>
      <p:sp>
        <p:nvSpPr>
          <p:cNvPr id="8" name="文本占位符 3">
            <a:extLst>
              <a:ext uri="{FF2B5EF4-FFF2-40B4-BE49-F238E27FC236}">
                <a16:creationId xmlns:a16="http://schemas.microsoft.com/office/drawing/2014/main" id="{9E105B1F-9841-7451-7895-57D59344CBF3}"/>
              </a:ext>
            </a:extLst>
          </p:cNvPr>
          <p:cNvSpPr>
            <a:spLocks noGrp="1"/>
          </p:cNvSpPr>
          <p:nvPr/>
        </p:nvSpPr>
        <p:spPr>
          <a:xfrm>
            <a:off x="4552271" y="5357345"/>
            <a:ext cx="3087457" cy="64219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solidFill>
                  <a:schemeClr val="tx1">
                    <a:lumMod val="75000"/>
                    <a:lumOff val="25000"/>
                  </a:schemeClr>
                </a:solidFill>
              </a:rPr>
              <a:t>CBN</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China Broadnet </a:t>
            </a:r>
          </a:p>
        </p:txBody>
      </p:sp>
      <p:sp>
        <p:nvSpPr>
          <p:cNvPr id="12" name="文本框 11">
            <a:extLst>
              <a:ext uri="{FF2B5EF4-FFF2-40B4-BE49-F238E27FC236}">
                <a16:creationId xmlns:a16="http://schemas.microsoft.com/office/drawing/2014/main" id="{18BCEBBF-52F7-F9CC-5136-8D9D52468C02}"/>
              </a:ext>
            </a:extLst>
          </p:cNvPr>
          <p:cNvSpPr txBox="1"/>
          <p:nvPr/>
        </p:nvSpPr>
        <p:spPr>
          <a:xfrm>
            <a:off x="10529740" y="172430"/>
            <a:ext cx="1508289" cy="369332"/>
          </a:xfrm>
          <a:prstGeom prst="rect">
            <a:avLst/>
          </a:prstGeom>
          <a:noFill/>
        </p:spPr>
        <p:txBody>
          <a:bodyPr wrap="square">
            <a:spAutoFit/>
          </a:bodyPr>
          <a:lstStyle/>
          <a:p>
            <a:r>
              <a:rPr lang="en-US" altLang="zh-CN" b="1" dirty="0"/>
              <a:t>RP-242920</a:t>
            </a:r>
          </a:p>
        </p:txBody>
      </p:sp>
      <p:sp>
        <p:nvSpPr>
          <p:cNvPr id="13" name="灯片编号占位符 12">
            <a:extLst>
              <a:ext uri="{FF2B5EF4-FFF2-40B4-BE49-F238E27FC236}">
                <a16:creationId xmlns:a16="http://schemas.microsoft.com/office/drawing/2014/main" id="{F9D3B4C1-6886-1210-35C6-47237016DE2F}"/>
              </a:ext>
            </a:extLst>
          </p:cNvPr>
          <p:cNvSpPr>
            <a:spLocks noGrp="1"/>
          </p:cNvSpPr>
          <p:nvPr>
            <p:ph type="sldNum" sz="quarter" idx="12"/>
          </p:nvPr>
        </p:nvSpPr>
        <p:spPr/>
        <p:txBody>
          <a:bodyPr/>
          <a:lstStyle/>
          <a:p>
            <a:fld id="{E8994F5B-AF08-4582-8991-6C93D2AC88C6}" type="slidenum">
              <a:rPr lang="zh-CN" altLang="en-US" smtClean="0"/>
              <a:t>1</a:t>
            </a:fld>
            <a:endParaRPr lang="zh-CN" altLang="en-US"/>
          </a:p>
        </p:txBody>
      </p:sp>
    </p:spTree>
    <p:extLst>
      <p:ext uri="{BB962C8B-B14F-4D97-AF65-F5344CB8AC3E}">
        <p14:creationId xmlns:p14="http://schemas.microsoft.com/office/powerpoint/2010/main" val="1404103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395357" y="66106"/>
            <a:ext cx="11570970" cy="3661772"/>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marL="285750" indent="-285750" defTabSz="914400">
              <a:lnSpc>
                <a:spcPct val="100000"/>
              </a:lnSpc>
              <a:buFont typeface="Arial" panose="020B0604020202020204" pitchFamily="34" charset="0"/>
              <a:buChar char="•"/>
            </a:pPr>
            <a:endParaRPr lang="en-US" altLang="zh-CN" sz="1800" dirty="0">
              <a:solidFill>
                <a:srgbClr val="1D1D1A"/>
              </a:solidFill>
            </a:endParaRPr>
          </a:p>
          <a:p>
            <a:pPr defTabSz="914400">
              <a:lnSpc>
                <a:spcPct val="100000"/>
              </a:lnSpc>
            </a:pPr>
            <a:r>
              <a:rPr kumimoji="1" lang="en-US" altLang="zh-CN"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Background</a:t>
            </a:r>
            <a:r>
              <a:rPr kumimoji="1" lang="zh-CN" altLang="en-US"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a:t>
            </a:r>
            <a:endParaRPr lang="en-US" altLang="zh-CN" sz="1800" dirty="0">
              <a:solidFill>
                <a:srgbClr val="1D1D1A"/>
              </a:solidFill>
              <a:latin typeface="Arial" panose="020B0604020202020204" pitchFamily="34" charset="0"/>
              <a:cs typeface="Arial" panose="020B0604020202020204" pitchFamily="34" charset="0"/>
            </a:endParaRPr>
          </a:p>
          <a:p>
            <a:pPr algn="just" defTabSz="914400">
              <a:lnSpc>
                <a:spcPct val="100000"/>
              </a:lnSpc>
            </a:pPr>
            <a:endParaRPr lang="en-US" altLang="zh-CN" sz="1800" dirty="0">
              <a:solidFill>
                <a:srgbClr val="1D1D1A"/>
              </a:solidFill>
              <a:latin typeface="Arial" panose="020B0604020202020204" pitchFamily="34" charset="0"/>
              <a:cs typeface="Arial" panose="020B0604020202020204" pitchFamily="34" charset="0"/>
            </a:endParaRPr>
          </a:p>
          <a:p>
            <a:pPr marL="285750" indent="-285750" algn="just" defTabSz="914400">
              <a:lnSpc>
                <a:spcPct val="100000"/>
              </a:lnSpc>
              <a:buFont typeface="Arial" panose="020B0604020202020204" pitchFamily="34" charset="0"/>
              <a:buChar char="•"/>
            </a:pPr>
            <a:r>
              <a:rPr lang="en-US" altLang="zh-CN" sz="1800" dirty="0">
                <a:solidFill>
                  <a:srgbClr val="1D1D1A"/>
                </a:solidFill>
                <a:latin typeface="Arial" panose="020B0604020202020204" pitchFamily="34" charset="0"/>
                <a:cs typeface="Arial" panose="020B0604020202020204" pitchFamily="34" charset="0"/>
              </a:rPr>
              <a:t>The 5G NR broadcast service has been deployed in some cities within China, using CBN‘s 700MHz commercial network to transmit TV programs and emergency warning information, with a total bit rate of about 2Mbps. Users can watch related content through the App regardless of whether they have a SIM card or not. 5G NR broadcast service can also be extended to Vehicle Services</a:t>
            </a:r>
            <a:r>
              <a:rPr lang="zh-CN" altLang="en-US" sz="1800" dirty="0">
                <a:solidFill>
                  <a:srgbClr val="1D1D1A"/>
                </a:solidFill>
                <a:latin typeface="Arial" panose="020B0604020202020204" pitchFamily="34" charset="0"/>
                <a:cs typeface="Arial" panose="020B0604020202020204" pitchFamily="34" charset="0"/>
              </a:rPr>
              <a:t>，</a:t>
            </a:r>
            <a:r>
              <a:rPr lang="en-US" altLang="zh-CN" sz="1800" dirty="0">
                <a:solidFill>
                  <a:srgbClr val="1D1D1A"/>
                </a:solidFill>
                <a:latin typeface="Arial" panose="020B0604020202020204" pitchFamily="34" charset="0"/>
                <a:cs typeface="Arial" panose="020B0604020202020204" pitchFamily="34" charset="0"/>
              </a:rPr>
              <a:t>including video, traffic information, emergency information, etc.</a:t>
            </a:r>
          </a:p>
          <a:p>
            <a:pPr marL="285750" indent="-285750" algn="just" defTabSz="914400">
              <a:lnSpc>
                <a:spcPct val="100000"/>
              </a:lnSpc>
              <a:buFont typeface="Arial" panose="020B0604020202020204" pitchFamily="34" charset="0"/>
              <a:buChar char="•"/>
            </a:pPr>
            <a:endParaRPr lang="en-US" altLang="zh-CN" sz="1800" dirty="0">
              <a:solidFill>
                <a:srgbClr val="1D1D1A"/>
              </a:solidFill>
              <a:latin typeface="Arial" panose="020B0604020202020204" pitchFamily="34" charset="0"/>
              <a:cs typeface="Arial" panose="020B0604020202020204" pitchFamily="34" charset="0"/>
            </a:endParaRPr>
          </a:p>
          <a:p>
            <a:pPr marL="285750" indent="-285750" algn="just" defTabSz="914400">
              <a:lnSpc>
                <a:spcPct val="100000"/>
              </a:lnSpc>
              <a:buFont typeface="Arial" panose="020B0604020202020204" pitchFamily="34" charset="0"/>
              <a:buChar char="•"/>
            </a:pPr>
            <a:r>
              <a:rPr lang="en-US" altLang="zh-CN" sz="1800" dirty="0">
                <a:solidFill>
                  <a:srgbClr val="1D1D1A"/>
                </a:solidFill>
                <a:latin typeface="Arial" panose="020B0604020202020204" pitchFamily="34" charset="0"/>
                <a:cs typeface="Arial" panose="020B0604020202020204" pitchFamily="34" charset="0"/>
              </a:rPr>
              <a:t>For operators, the commercial deployment of 5G NR broadcast is also underway, so broadcast/multicast service services need to be migrated to 6G to better ensure that broadcast/multicast service are not affected after network evolution.</a:t>
            </a:r>
          </a:p>
          <a:p>
            <a:pPr marL="285750" indent="-285750" algn="just" defTabSz="914400">
              <a:lnSpc>
                <a:spcPct val="100000"/>
              </a:lnSpc>
              <a:buFont typeface="Arial" panose="020B0604020202020204" pitchFamily="34" charset="0"/>
              <a:buChar char="•"/>
            </a:pPr>
            <a:endParaRPr lang="en-US" altLang="zh-CN" sz="1800" dirty="0">
              <a:solidFill>
                <a:srgbClr val="1D1D1A"/>
              </a:solidFill>
              <a:latin typeface="Arial" panose="020B0604020202020204" pitchFamily="34" charset="0"/>
              <a:cs typeface="Arial" panose="020B0604020202020204" pitchFamily="34" charset="0"/>
            </a:endParaRPr>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2</a:t>
            </a:fld>
            <a:endParaRPr lang="zh-CN" altLang="en-US"/>
          </a:p>
        </p:txBody>
      </p:sp>
      <p:grpSp>
        <p:nvGrpSpPr>
          <p:cNvPr id="43" name="组合 42">
            <a:extLst>
              <a:ext uri="{FF2B5EF4-FFF2-40B4-BE49-F238E27FC236}">
                <a16:creationId xmlns:a16="http://schemas.microsoft.com/office/drawing/2014/main" id="{5EEE81D3-28B4-6924-07CA-5F77A72A5599}"/>
              </a:ext>
            </a:extLst>
          </p:cNvPr>
          <p:cNvGrpSpPr/>
          <p:nvPr/>
        </p:nvGrpSpPr>
        <p:grpSpPr>
          <a:xfrm>
            <a:off x="1105474" y="3675150"/>
            <a:ext cx="10459728" cy="2462284"/>
            <a:chOff x="1180888" y="1406318"/>
            <a:chExt cx="10459728" cy="2462284"/>
          </a:xfrm>
        </p:grpSpPr>
        <p:sp>
          <p:nvSpPr>
            <p:cNvPr id="6" name="矩形 5">
              <a:extLst>
                <a:ext uri="{FF2B5EF4-FFF2-40B4-BE49-F238E27FC236}">
                  <a16:creationId xmlns:a16="http://schemas.microsoft.com/office/drawing/2014/main" id="{C901DBC7-3F22-A575-E4EF-25DF4BA5F07E}"/>
                </a:ext>
              </a:extLst>
            </p:cNvPr>
            <p:cNvSpPr/>
            <p:nvPr/>
          </p:nvSpPr>
          <p:spPr>
            <a:xfrm>
              <a:off x="3808761" y="1406318"/>
              <a:ext cx="276737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8" name="矩形 7">
              <a:extLst>
                <a:ext uri="{FF2B5EF4-FFF2-40B4-BE49-F238E27FC236}">
                  <a16:creationId xmlns:a16="http://schemas.microsoft.com/office/drawing/2014/main" id="{C56951EA-C63B-123A-E97D-8FCC63D4EB3C}"/>
                </a:ext>
              </a:extLst>
            </p:cNvPr>
            <p:cNvSpPr/>
            <p:nvPr/>
          </p:nvSpPr>
          <p:spPr>
            <a:xfrm>
              <a:off x="2373173" y="1406318"/>
              <a:ext cx="1256525" cy="2462282"/>
            </a:xfrm>
            <a:prstGeom prst="rect">
              <a:avLst/>
            </a:prstGeom>
            <a:solidFill>
              <a:sysClr val="window" lastClr="FFFFFF"/>
            </a:solidFill>
            <a:ln w="3175" cap="flat" cmpd="sng" algn="ctr">
              <a:solidFill>
                <a:sysClr val="windowText" lastClr="000000">
                  <a:lumMod val="85000"/>
                  <a:lumOff val="15000"/>
                </a:sysClr>
              </a:solidFill>
              <a:prstDash val="dash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9" name="圆角矩形 3">
              <a:extLst>
                <a:ext uri="{FF2B5EF4-FFF2-40B4-BE49-F238E27FC236}">
                  <a16:creationId xmlns:a16="http://schemas.microsoft.com/office/drawing/2014/main" id="{C8FD652F-C106-077B-3F87-6A68FEF2B509}"/>
                </a:ext>
              </a:extLst>
            </p:cNvPr>
            <p:cNvSpPr/>
            <p:nvPr/>
          </p:nvSpPr>
          <p:spPr>
            <a:xfrm>
              <a:off x="4101756" y="2279810"/>
              <a:ext cx="969366" cy="360727"/>
            </a:xfrm>
            <a:prstGeom prst="round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MB-SMF</a:t>
              </a:r>
              <a:endParaRPr kumimoji="0" lang="zh-CN" altLang="en-US"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0" name="圆角矩形 4">
              <a:extLst>
                <a:ext uri="{FF2B5EF4-FFF2-40B4-BE49-F238E27FC236}">
                  <a16:creationId xmlns:a16="http://schemas.microsoft.com/office/drawing/2014/main" id="{ED9723F5-4BE1-C5E0-3FBF-7132C7240245}"/>
                </a:ext>
              </a:extLst>
            </p:cNvPr>
            <p:cNvSpPr/>
            <p:nvPr/>
          </p:nvSpPr>
          <p:spPr>
            <a:xfrm>
              <a:off x="4668981" y="1644607"/>
              <a:ext cx="1140594" cy="360727"/>
            </a:xfrm>
            <a:prstGeom prst="round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NRF</a:t>
              </a:r>
              <a:endParaRPr kumimoji="0" lang="zh-CN" altLang="en-US"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1" name="圆角矩形 5">
              <a:extLst>
                <a:ext uri="{FF2B5EF4-FFF2-40B4-BE49-F238E27FC236}">
                  <a16:creationId xmlns:a16="http://schemas.microsoft.com/office/drawing/2014/main" id="{11D4D297-CB14-8079-4976-B89102B72110}"/>
                </a:ext>
              </a:extLst>
            </p:cNvPr>
            <p:cNvSpPr/>
            <p:nvPr/>
          </p:nvSpPr>
          <p:spPr>
            <a:xfrm>
              <a:off x="2663757" y="1994592"/>
              <a:ext cx="665526" cy="1368798"/>
            </a:xfrm>
            <a:prstGeom prst="roundRect">
              <a:avLst/>
            </a:prstGeom>
            <a:solidFill>
              <a:srgbClr val="ED7D31">
                <a:lumMod val="20000"/>
                <a:lumOff val="80000"/>
              </a:srgbClr>
            </a:solidFill>
            <a:ln w="6350" cap="flat" cmpd="sng" algn="ctr">
              <a:solidFill>
                <a:srgbClr val="A5A5A5"/>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MBS</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40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AF</a:t>
              </a:r>
              <a:endParaRPr kumimoji="0" lang="zh-CN" altLang="en-US" sz="140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2" name="圆角矩形 6">
              <a:extLst>
                <a:ext uri="{FF2B5EF4-FFF2-40B4-BE49-F238E27FC236}">
                  <a16:creationId xmlns:a16="http://schemas.microsoft.com/office/drawing/2014/main" id="{41F77FDA-F48B-061B-A4CE-CD217122EEF9}"/>
                </a:ext>
              </a:extLst>
            </p:cNvPr>
            <p:cNvSpPr/>
            <p:nvPr/>
          </p:nvSpPr>
          <p:spPr>
            <a:xfrm>
              <a:off x="4101756" y="3002663"/>
              <a:ext cx="1027667" cy="360727"/>
            </a:xfrm>
            <a:prstGeom prst="round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MB-UPF</a:t>
              </a:r>
              <a:endParaRPr kumimoji="0" lang="zh-CN" altLang="en-US"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3" name="矩形 12">
              <a:extLst>
                <a:ext uri="{FF2B5EF4-FFF2-40B4-BE49-F238E27FC236}">
                  <a16:creationId xmlns:a16="http://schemas.microsoft.com/office/drawing/2014/main" id="{1BF73C90-02D1-58F4-6733-CFD1901852AD}"/>
                </a:ext>
              </a:extLst>
            </p:cNvPr>
            <p:cNvSpPr/>
            <p:nvPr/>
          </p:nvSpPr>
          <p:spPr>
            <a:xfrm>
              <a:off x="6798467" y="1406318"/>
              <a:ext cx="102345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4" name="矩形 13">
              <a:extLst>
                <a:ext uri="{FF2B5EF4-FFF2-40B4-BE49-F238E27FC236}">
                  <a16:creationId xmlns:a16="http://schemas.microsoft.com/office/drawing/2014/main" id="{32D1BFE3-BC0E-9E38-7B67-CC9E54A54599}"/>
                </a:ext>
              </a:extLst>
            </p:cNvPr>
            <p:cNvSpPr/>
            <p:nvPr/>
          </p:nvSpPr>
          <p:spPr>
            <a:xfrm>
              <a:off x="8088298" y="1406318"/>
              <a:ext cx="102345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5" name="矩形 14">
              <a:extLst>
                <a:ext uri="{FF2B5EF4-FFF2-40B4-BE49-F238E27FC236}">
                  <a16:creationId xmlns:a16="http://schemas.microsoft.com/office/drawing/2014/main" id="{48B4A633-3DCB-D3BC-63E3-C4A30A34A585}"/>
                </a:ext>
              </a:extLst>
            </p:cNvPr>
            <p:cNvSpPr/>
            <p:nvPr/>
          </p:nvSpPr>
          <p:spPr>
            <a:xfrm>
              <a:off x="9357809" y="1406318"/>
              <a:ext cx="102345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6" name="矩形 15">
              <a:extLst>
                <a:ext uri="{FF2B5EF4-FFF2-40B4-BE49-F238E27FC236}">
                  <a16:creationId xmlns:a16="http://schemas.microsoft.com/office/drawing/2014/main" id="{2410F38A-A7D4-EC74-C22D-BA6B98A8F2E4}"/>
                </a:ext>
              </a:extLst>
            </p:cNvPr>
            <p:cNvSpPr/>
            <p:nvPr/>
          </p:nvSpPr>
          <p:spPr>
            <a:xfrm>
              <a:off x="10617160" y="1406318"/>
              <a:ext cx="102345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7" name="矩形 16">
              <a:extLst>
                <a:ext uri="{FF2B5EF4-FFF2-40B4-BE49-F238E27FC236}">
                  <a16:creationId xmlns:a16="http://schemas.microsoft.com/office/drawing/2014/main" id="{EF99D815-404C-37C7-B15A-372FFDB10A12}"/>
                </a:ext>
              </a:extLst>
            </p:cNvPr>
            <p:cNvSpPr/>
            <p:nvPr/>
          </p:nvSpPr>
          <p:spPr>
            <a:xfrm>
              <a:off x="1180888" y="1406320"/>
              <a:ext cx="1023456" cy="2462282"/>
            </a:xfrm>
            <a:prstGeom prst="rect">
              <a:avLst/>
            </a:prstGeom>
            <a:solidFill>
              <a:sysClr val="window" lastClr="FFFFFF"/>
            </a:solidFill>
            <a:ln w="3175" cap="flat" cmpd="sng" algn="ctr">
              <a:solidFill>
                <a:sysClr val="windowText" lastClr="000000">
                  <a:lumMod val="85000"/>
                  <a:lumOff val="15000"/>
                </a:sysClr>
              </a:solidFill>
              <a:prstDash val="sysDot"/>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8" name="圆角矩形 12">
              <a:extLst>
                <a:ext uri="{FF2B5EF4-FFF2-40B4-BE49-F238E27FC236}">
                  <a16:creationId xmlns:a16="http://schemas.microsoft.com/office/drawing/2014/main" id="{B0FDA7CF-47DC-AA05-63BC-4B8C99785945}"/>
                </a:ext>
              </a:extLst>
            </p:cNvPr>
            <p:cNvSpPr/>
            <p:nvPr/>
          </p:nvSpPr>
          <p:spPr>
            <a:xfrm>
              <a:off x="5617712" y="2279811"/>
              <a:ext cx="873740" cy="360727"/>
            </a:xfrm>
            <a:prstGeom prst="roundRect">
              <a:avLst/>
            </a:prstGeom>
            <a:gradFill rotWithShape="1">
              <a:gsLst>
                <a:gs pos="0">
                  <a:srgbClr val="FFC000">
                    <a:lumMod val="110000"/>
                    <a:satMod val="105000"/>
                    <a:tint val="67000"/>
                  </a:srgbClr>
                </a:gs>
                <a:gs pos="50000">
                  <a:srgbClr val="FFC000">
                    <a:lumMod val="105000"/>
                    <a:satMod val="103000"/>
                    <a:tint val="73000"/>
                  </a:srgbClr>
                </a:gs>
                <a:gs pos="100000">
                  <a:srgbClr val="FFC000">
                    <a:lumMod val="105000"/>
                    <a:satMod val="109000"/>
                    <a:tint val="81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AMF</a:t>
              </a:r>
              <a:endParaRPr kumimoji="0" lang="zh-CN" altLang="en-US"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19" name="圆角矩形 13">
              <a:extLst>
                <a:ext uri="{FF2B5EF4-FFF2-40B4-BE49-F238E27FC236}">
                  <a16:creationId xmlns:a16="http://schemas.microsoft.com/office/drawing/2014/main" id="{BE052062-3B12-48A9-AA27-0B8BA8A79424}"/>
                </a:ext>
              </a:extLst>
            </p:cNvPr>
            <p:cNvSpPr/>
            <p:nvPr/>
          </p:nvSpPr>
          <p:spPr>
            <a:xfrm>
              <a:off x="1201567" y="2199429"/>
              <a:ext cx="1002777" cy="803233"/>
            </a:xfrm>
            <a:prstGeom prst="round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en-US" altLang="zh-CN" sz="1400" kern="0" dirty="0">
                  <a:solidFill>
                    <a:prstClr val="black"/>
                  </a:solidFill>
                  <a:latin typeface="等线 Light" panose="02010600030101010101" pitchFamily="2" charset="-122"/>
                  <a:ea typeface="等线 Light" panose="02010600030101010101" pitchFamily="2" charset="-122"/>
                </a:rPr>
                <a:t>Live s</a:t>
              </a:r>
              <a:r>
                <a:rPr kumimoji="0" lang="en-US" altLang="zh-CN" sz="1400" i="0" u="none" strike="noStrike" kern="0" cap="none" spc="0" normalizeH="0" baseline="0" noProof="0" dirty="0" err="1">
                  <a:ln>
                    <a:noFill/>
                  </a:ln>
                  <a:solidFill>
                    <a:prstClr val="black"/>
                  </a:solidFill>
                  <a:effectLst/>
                  <a:uLnTx/>
                  <a:uFillTx/>
                  <a:latin typeface="等线 Light" panose="02010600030101010101" pitchFamily="2" charset="-122"/>
                  <a:ea typeface="等线 Light" panose="02010600030101010101" pitchFamily="2" charset="-122"/>
                  <a:cs typeface="+mn-cs"/>
                </a:rPr>
                <a:t>treaming</a:t>
              </a:r>
              <a:endParaRPr kumimoji="0" lang="zh-CN" altLang="en-US" sz="140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20" name="圆角矩形 14">
              <a:extLst>
                <a:ext uri="{FF2B5EF4-FFF2-40B4-BE49-F238E27FC236}">
                  <a16:creationId xmlns:a16="http://schemas.microsoft.com/office/drawing/2014/main" id="{7358D123-16C1-B81D-5734-26E69CBE1CB0}"/>
                </a:ext>
              </a:extLst>
            </p:cNvPr>
            <p:cNvSpPr/>
            <p:nvPr/>
          </p:nvSpPr>
          <p:spPr>
            <a:xfrm>
              <a:off x="6933974" y="2641935"/>
              <a:ext cx="796954" cy="360727"/>
            </a:xfrm>
            <a:prstGeom prst="roundRect">
              <a:avLst/>
            </a:prstGeom>
            <a:solidFill>
              <a:srgbClr val="4472C4"/>
            </a:solidFill>
            <a:ln w="9525" cap="flat" cmpd="sng" algn="ctr">
              <a:solidFill>
                <a:srgbClr val="4472C4">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SPN</a:t>
              </a:r>
              <a:endParaRPr kumimoji="0" lang="zh-CN" altLang="en-US"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21" name="圆角矩形 15">
              <a:extLst>
                <a:ext uri="{FF2B5EF4-FFF2-40B4-BE49-F238E27FC236}">
                  <a16:creationId xmlns:a16="http://schemas.microsoft.com/office/drawing/2014/main" id="{326E6C68-CC23-E6E6-C3F3-1051F5AFDCEC}"/>
                </a:ext>
              </a:extLst>
            </p:cNvPr>
            <p:cNvSpPr/>
            <p:nvPr/>
          </p:nvSpPr>
          <p:spPr>
            <a:xfrm>
              <a:off x="8228407" y="2641935"/>
              <a:ext cx="796954" cy="360727"/>
            </a:xfrm>
            <a:prstGeom prst="roundRect">
              <a:avLst/>
            </a:prstGeom>
            <a:solidFill>
              <a:srgbClr val="4472C4"/>
            </a:solidFill>
            <a:ln w="9525" cap="flat" cmpd="sng" algn="ctr">
              <a:solidFill>
                <a:srgbClr val="4472C4">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NR</a:t>
              </a:r>
              <a:endParaRPr kumimoji="0" lang="zh-CN" altLang="en-US"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22" name="圆角矩形 16">
              <a:extLst>
                <a:ext uri="{FF2B5EF4-FFF2-40B4-BE49-F238E27FC236}">
                  <a16:creationId xmlns:a16="http://schemas.microsoft.com/office/drawing/2014/main" id="{F55E4068-98A0-7A7D-B827-8E5B986EA17C}"/>
                </a:ext>
              </a:extLst>
            </p:cNvPr>
            <p:cNvSpPr/>
            <p:nvPr/>
          </p:nvSpPr>
          <p:spPr>
            <a:xfrm>
              <a:off x="9449271" y="2645133"/>
              <a:ext cx="796954" cy="360727"/>
            </a:xfrm>
            <a:prstGeom prst="roundRect">
              <a:avLst/>
            </a:prstGeom>
            <a:solidFill>
              <a:srgbClr val="4472C4"/>
            </a:solidFill>
            <a:ln w="9525" cap="flat" cmpd="sng" algn="ctr">
              <a:solidFill>
                <a:srgbClr val="4472C4">
                  <a:shade val="50000"/>
                </a:srgbClr>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UE</a:t>
              </a:r>
              <a:endParaRPr kumimoji="0" lang="zh-CN" altLang="en-US" sz="14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endParaRPr>
            </a:p>
          </p:txBody>
        </p:sp>
        <p:sp>
          <p:nvSpPr>
            <p:cNvPr id="23" name="圆角矩形 17">
              <a:extLst>
                <a:ext uri="{FF2B5EF4-FFF2-40B4-BE49-F238E27FC236}">
                  <a16:creationId xmlns:a16="http://schemas.microsoft.com/office/drawing/2014/main" id="{63DBC096-F02D-9D75-A814-6036860E55F8}"/>
                </a:ext>
              </a:extLst>
            </p:cNvPr>
            <p:cNvSpPr/>
            <p:nvPr/>
          </p:nvSpPr>
          <p:spPr>
            <a:xfrm>
              <a:off x="10785989" y="2451250"/>
              <a:ext cx="685798" cy="722329"/>
            </a:xfrm>
            <a:prstGeom prst="roundRect">
              <a:avLst/>
            </a:prstGeom>
            <a:solidFill>
              <a:sysClr val="window" lastClr="FFFFFF"/>
            </a:solidFill>
            <a:ln w="9525" cap="flat" cmpd="sng" algn="ctr">
              <a:solidFill>
                <a:srgbClr val="70AD4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lang="en-US" altLang="zh-CN" sz="1400" kern="0" dirty="0">
                  <a:solidFill>
                    <a:prstClr val="black"/>
                  </a:solidFill>
                  <a:latin typeface="等线 Light" panose="02010600030101010101" pitchFamily="2" charset="-122"/>
                  <a:ea typeface="等线 Light" panose="02010600030101010101" pitchFamily="2" charset="-122"/>
                </a:rPr>
                <a:t>UE</a:t>
              </a:r>
            </a:p>
            <a:p>
              <a:pPr marL="0" marR="0" lvl="0" indent="0" algn="ctr" defTabSz="457200" eaLnBrk="1" fontAlgn="auto" latinLnBrk="0" hangingPunct="1">
                <a:lnSpc>
                  <a:spcPct val="100000"/>
                </a:lnSpc>
                <a:spcBef>
                  <a:spcPts val="0"/>
                </a:spcBef>
                <a:spcAft>
                  <a:spcPts val="0"/>
                </a:spcAft>
                <a:buClrTx/>
                <a:buSzTx/>
                <a:buFontTx/>
                <a:buNone/>
                <a:tabLst/>
                <a:defRPr/>
              </a:pPr>
              <a:r>
                <a:rPr lang="en-US" altLang="zh-CN" sz="1400" kern="0" dirty="0">
                  <a:solidFill>
                    <a:prstClr val="black"/>
                  </a:solidFill>
                  <a:latin typeface="等线 Light" panose="02010600030101010101" pitchFamily="2" charset="-122"/>
                  <a:ea typeface="等线 Light" panose="02010600030101010101" pitchFamily="2" charset="-122"/>
                </a:rPr>
                <a:t>A</a:t>
              </a:r>
              <a:r>
                <a:rPr kumimoji="0" lang="en-US" altLang="zh-CN"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rPr>
                <a:t>PP</a:t>
              </a:r>
              <a:endParaRPr kumimoji="0" lang="zh-CN" altLang="en-US" sz="14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cxnSp>
          <p:nvCxnSpPr>
            <p:cNvPr id="24" name="直接连接符 23">
              <a:extLst>
                <a:ext uri="{FF2B5EF4-FFF2-40B4-BE49-F238E27FC236}">
                  <a16:creationId xmlns:a16="http://schemas.microsoft.com/office/drawing/2014/main" id="{B7422B3D-223A-6BBD-5D6B-0477C8706E5E}"/>
                </a:ext>
              </a:extLst>
            </p:cNvPr>
            <p:cNvCxnSpPr>
              <a:cxnSpLocks/>
              <a:stCxn id="10" idx="2"/>
            </p:cNvCxnSpPr>
            <p:nvPr/>
          </p:nvCxnSpPr>
          <p:spPr>
            <a:xfrm flipH="1">
              <a:off x="4458702" y="2005334"/>
              <a:ext cx="780576" cy="274748"/>
            </a:xfrm>
            <a:prstGeom prst="line">
              <a:avLst/>
            </a:prstGeom>
            <a:noFill/>
            <a:ln w="6350" cap="flat" cmpd="sng" algn="ctr">
              <a:solidFill>
                <a:srgbClr val="4472C4"/>
              </a:solidFill>
              <a:prstDash val="solid"/>
              <a:miter lim="800000"/>
            </a:ln>
            <a:effectLst/>
          </p:spPr>
        </p:cxnSp>
        <p:cxnSp>
          <p:nvCxnSpPr>
            <p:cNvPr id="25" name="直接连接符 24">
              <a:extLst>
                <a:ext uri="{FF2B5EF4-FFF2-40B4-BE49-F238E27FC236}">
                  <a16:creationId xmlns:a16="http://schemas.microsoft.com/office/drawing/2014/main" id="{EC2EC2CB-4A1C-3CBC-3CB0-B7521493F441}"/>
                </a:ext>
              </a:extLst>
            </p:cNvPr>
            <p:cNvCxnSpPr>
              <a:cxnSpLocks/>
              <a:stCxn id="10" idx="2"/>
              <a:endCxn id="18" idx="0"/>
            </p:cNvCxnSpPr>
            <p:nvPr/>
          </p:nvCxnSpPr>
          <p:spPr>
            <a:xfrm>
              <a:off x="5239278" y="2005334"/>
              <a:ext cx="815304" cy="274477"/>
            </a:xfrm>
            <a:prstGeom prst="line">
              <a:avLst/>
            </a:prstGeom>
            <a:noFill/>
            <a:ln w="6350" cap="flat" cmpd="sng" algn="ctr">
              <a:solidFill>
                <a:srgbClr val="4472C4"/>
              </a:solidFill>
              <a:prstDash val="solid"/>
              <a:miter lim="800000"/>
            </a:ln>
            <a:effectLst/>
          </p:spPr>
        </p:cxnSp>
        <p:cxnSp>
          <p:nvCxnSpPr>
            <p:cNvPr id="26" name="直接连接符 25">
              <a:extLst>
                <a:ext uri="{FF2B5EF4-FFF2-40B4-BE49-F238E27FC236}">
                  <a16:creationId xmlns:a16="http://schemas.microsoft.com/office/drawing/2014/main" id="{9D3EBF31-C5BB-067E-B608-EF6A7934988C}"/>
                </a:ext>
              </a:extLst>
            </p:cNvPr>
            <p:cNvCxnSpPr>
              <a:stCxn id="9" idx="2"/>
              <a:endCxn id="12" idx="0"/>
            </p:cNvCxnSpPr>
            <p:nvPr/>
          </p:nvCxnSpPr>
          <p:spPr>
            <a:xfrm>
              <a:off x="4557559" y="2640537"/>
              <a:ext cx="0" cy="362126"/>
            </a:xfrm>
            <a:prstGeom prst="line">
              <a:avLst/>
            </a:prstGeom>
            <a:noFill/>
            <a:ln w="6350" cap="flat" cmpd="sng" algn="ctr">
              <a:solidFill>
                <a:srgbClr val="4472C4"/>
              </a:solidFill>
              <a:prstDash val="solid"/>
              <a:miter lim="800000"/>
            </a:ln>
            <a:effectLst/>
          </p:spPr>
        </p:cxnSp>
        <p:cxnSp>
          <p:nvCxnSpPr>
            <p:cNvPr id="27" name="直接连接符 26">
              <a:extLst>
                <a:ext uri="{FF2B5EF4-FFF2-40B4-BE49-F238E27FC236}">
                  <a16:creationId xmlns:a16="http://schemas.microsoft.com/office/drawing/2014/main" id="{D0144CDF-AF42-DA23-7FC3-B8381EECD736}"/>
                </a:ext>
              </a:extLst>
            </p:cNvPr>
            <p:cNvCxnSpPr>
              <a:stCxn id="9" idx="1"/>
            </p:cNvCxnSpPr>
            <p:nvPr/>
          </p:nvCxnSpPr>
          <p:spPr>
            <a:xfrm flipH="1" flipV="1">
              <a:off x="3329284" y="2459490"/>
              <a:ext cx="772472" cy="684"/>
            </a:xfrm>
            <a:prstGeom prst="line">
              <a:avLst/>
            </a:prstGeom>
            <a:noFill/>
            <a:ln w="6350" cap="flat" cmpd="sng" algn="ctr">
              <a:solidFill>
                <a:srgbClr val="4472C4"/>
              </a:solidFill>
              <a:prstDash val="solid"/>
              <a:miter lim="800000"/>
            </a:ln>
            <a:effectLst/>
          </p:spPr>
        </p:cxnSp>
        <p:cxnSp>
          <p:nvCxnSpPr>
            <p:cNvPr id="28" name="直接连接符 27">
              <a:extLst>
                <a:ext uri="{FF2B5EF4-FFF2-40B4-BE49-F238E27FC236}">
                  <a16:creationId xmlns:a16="http://schemas.microsoft.com/office/drawing/2014/main" id="{07F67654-3ABC-8202-8FE4-91198602CD1E}"/>
                </a:ext>
              </a:extLst>
            </p:cNvPr>
            <p:cNvCxnSpPr>
              <a:stCxn id="12" idx="1"/>
            </p:cNvCxnSpPr>
            <p:nvPr/>
          </p:nvCxnSpPr>
          <p:spPr>
            <a:xfrm flipH="1">
              <a:off x="3329283" y="3183027"/>
              <a:ext cx="772473" cy="6304"/>
            </a:xfrm>
            <a:prstGeom prst="line">
              <a:avLst/>
            </a:prstGeom>
            <a:noFill/>
            <a:ln w="6350" cap="flat" cmpd="sng" algn="ctr">
              <a:solidFill>
                <a:srgbClr val="4472C4"/>
              </a:solidFill>
              <a:prstDash val="solid"/>
              <a:miter lim="800000"/>
            </a:ln>
            <a:effectLst/>
          </p:spPr>
        </p:cxnSp>
        <p:cxnSp>
          <p:nvCxnSpPr>
            <p:cNvPr id="29" name="直接连接符 28">
              <a:extLst>
                <a:ext uri="{FF2B5EF4-FFF2-40B4-BE49-F238E27FC236}">
                  <a16:creationId xmlns:a16="http://schemas.microsoft.com/office/drawing/2014/main" id="{645053F7-68F2-B789-C6AA-8D35B72B0B32}"/>
                </a:ext>
              </a:extLst>
            </p:cNvPr>
            <p:cNvCxnSpPr/>
            <p:nvPr/>
          </p:nvCxnSpPr>
          <p:spPr>
            <a:xfrm flipH="1" flipV="1">
              <a:off x="1998521" y="2587777"/>
              <a:ext cx="701353" cy="685"/>
            </a:xfrm>
            <a:prstGeom prst="line">
              <a:avLst/>
            </a:prstGeom>
            <a:noFill/>
            <a:ln w="6350" cap="flat" cmpd="sng" algn="ctr">
              <a:solidFill>
                <a:srgbClr val="4472C4"/>
              </a:solidFill>
              <a:prstDash val="solid"/>
              <a:miter lim="800000"/>
            </a:ln>
            <a:effectLst/>
          </p:spPr>
        </p:cxnSp>
        <p:cxnSp>
          <p:nvCxnSpPr>
            <p:cNvPr id="30" name="直接连接符 29">
              <a:extLst>
                <a:ext uri="{FF2B5EF4-FFF2-40B4-BE49-F238E27FC236}">
                  <a16:creationId xmlns:a16="http://schemas.microsoft.com/office/drawing/2014/main" id="{3869C6E1-5F35-95E2-4053-A46400C1B416}"/>
                </a:ext>
              </a:extLst>
            </p:cNvPr>
            <p:cNvCxnSpPr>
              <a:stCxn id="18" idx="1"/>
              <a:endCxn id="9" idx="3"/>
            </p:cNvCxnSpPr>
            <p:nvPr/>
          </p:nvCxnSpPr>
          <p:spPr>
            <a:xfrm flipH="1" flipV="1">
              <a:off x="5071122" y="2460174"/>
              <a:ext cx="546590" cy="1"/>
            </a:xfrm>
            <a:prstGeom prst="line">
              <a:avLst/>
            </a:prstGeom>
            <a:noFill/>
            <a:ln w="6350" cap="flat" cmpd="sng" algn="ctr">
              <a:solidFill>
                <a:srgbClr val="4472C4"/>
              </a:solidFill>
              <a:prstDash val="solid"/>
              <a:miter lim="800000"/>
            </a:ln>
            <a:effectLst/>
          </p:spPr>
        </p:cxnSp>
        <p:cxnSp>
          <p:nvCxnSpPr>
            <p:cNvPr id="31" name="直接连接符 30">
              <a:extLst>
                <a:ext uri="{FF2B5EF4-FFF2-40B4-BE49-F238E27FC236}">
                  <a16:creationId xmlns:a16="http://schemas.microsoft.com/office/drawing/2014/main" id="{A831C36A-E77E-243C-23C9-D9AA7EA03DD0}"/>
                </a:ext>
              </a:extLst>
            </p:cNvPr>
            <p:cNvCxnSpPr>
              <a:stCxn id="21" idx="0"/>
              <a:endCxn id="18" idx="3"/>
            </p:cNvCxnSpPr>
            <p:nvPr/>
          </p:nvCxnSpPr>
          <p:spPr>
            <a:xfrm flipH="1" flipV="1">
              <a:off x="6491452" y="2460175"/>
              <a:ext cx="2176072" cy="181760"/>
            </a:xfrm>
            <a:prstGeom prst="line">
              <a:avLst/>
            </a:prstGeom>
            <a:noFill/>
            <a:ln w="6350" cap="flat" cmpd="sng" algn="ctr">
              <a:solidFill>
                <a:srgbClr val="4472C4"/>
              </a:solidFill>
              <a:prstDash val="solid"/>
              <a:miter lim="800000"/>
            </a:ln>
            <a:effectLst/>
          </p:spPr>
        </p:cxnSp>
        <p:cxnSp>
          <p:nvCxnSpPr>
            <p:cNvPr id="32" name="直接连接符 31">
              <a:extLst>
                <a:ext uri="{FF2B5EF4-FFF2-40B4-BE49-F238E27FC236}">
                  <a16:creationId xmlns:a16="http://schemas.microsoft.com/office/drawing/2014/main" id="{0479F79C-1C04-6F35-E62A-AEDAB12DF1C3}"/>
                </a:ext>
              </a:extLst>
            </p:cNvPr>
            <p:cNvCxnSpPr>
              <a:cxnSpLocks/>
              <a:stCxn id="20" idx="1"/>
              <a:endCxn id="12" idx="3"/>
            </p:cNvCxnSpPr>
            <p:nvPr/>
          </p:nvCxnSpPr>
          <p:spPr>
            <a:xfrm flipH="1">
              <a:off x="5013361" y="2822299"/>
              <a:ext cx="1920613" cy="360728"/>
            </a:xfrm>
            <a:prstGeom prst="line">
              <a:avLst/>
            </a:prstGeom>
            <a:noFill/>
            <a:ln w="6350" cap="flat" cmpd="sng" algn="ctr">
              <a:solidFill>
                <a:srgbClr val="4472C4"/>
              </a:solidFill>
              <a:prstDash val="solid"/>
              <a:miter lim="800000"/>
            </a:ln>
            <a:effectLst/>
          </p:spPr>
        </p:cxnSp>
        <p:cxnSp>
          <p:nvCxnSpPr>
            <p:cNvPr id="33" name="直接连接符 32">
              <a:extLst>
                <a:ext uri="{FF2B5EF4-FFF2-40B4-BE49-F238E27FC236}">
                  <a16:creationId xmlns:a16="http://schemas.microsoft.com/office/drawing/2014/main" id="{20C4EB8A-B315-AE4E-07FB-8D0449C9FCDD}"/>
                </a:ext>
              </a:extLst>
            </p:cNvPr>
            <p:cNvCxnSpPr>
              <a:cxnSpLocks/>
              <a:stCxn id="21" idx="1"/>
              <a:endCxn id="20" idx="3"/>
            </p:cNvCxnSpPr>
            <p:nvPr/>
          </p:nvCxnSpPr>
          <p:spPr>
            <a:xfrm flipH="1">
              <a:off x="7730928" y="2822299"/>
              <a:ext cx="538119" cy="0"/>
            </a:xfrm>
            <a:prstGeom prst="line">
              <a:avLst/>
            </a:prstGeom>
            <a:noFill/>
            <a:ln w="6350" cap="flat" cmpd="sng" algn="ctr">
              <a:solidFill>
                <a:srgbClr val="4472C4"/>
              </a:solidFill>
              <a:prstDash val="solid"/>
              <a:miter lim="800000"/>
            </a:ln>
            <a:effectLst/>
          </p:spPr>
        </p:cxnSp>
        <p:cxnSp>
          <p:nvCxnSpPr>
            <p:cNvPr id="34" name="直接连接符 33">
              <a:extLst>
                <a:ext uri="{FF2B5EF4-FFF2-40B4-BE49-F238E27FC236}">
                  <a16:creationId xmlns:a16="http://schemas.microsoft.com/office/drawing/2014/main" id="{1D883125-D00E-E1E1-A488-BF32ED81F730}"/>
                </a:ext>
              </a:extLst>
            </p:cNvPr>
            <p:cNvCxnSpPr>
              <a:stCxn id="22" idx="1"/>
              <a:endCxn id="21" idx="3"/>
            </p:cNvCxnSpPr>
            <p:nvPr/>
          </p:nvCxnSpPr>
          <p:spPr>
            <a:xfrm flipH="1" flipV="1">
              <a:off x="9025361" y="2822299"/>
              <a:ext cx="484870" cy="3198"/>
            </a:xfrm>
            <a:prstGeom prst="line">
              <a:avLst/>
            </a:prstGeom>
            <a:noFill/>
            <a:ln w="6350" cap="flat" cmpd="sng" algn="ctr">
              <a:solidFill>
                <a:srgbClr val="4472C4"/>
              </a:solidFill>
              <a:prstDash val="solid"/>
              <a:miter lim="800000"/>
            </a:ln>
            <a:effectLst/>
          </p:spPr>
        </p:cxnSp>
        <p:sp>
          <p:nvSpPr>
            <p:cNvPr id="35" name="文本框 34">
              <a:extLst>
                <a:ext uri="{FF2B5EF4-FFF2-40B4-BE49-F238E27FC236}">
                  <a16:creationId xmlns:a16="http://schemas.microsoft.com/office/drawing/2014/main" id="{14981369-5AE1-3FBB-97DF-D46E008F06EE}"/>
                </a:ext>
              </a:extLst>
            </p:cNvPr>
            <p:cNvSpPr txBox="1"/>
            <p:nvPr/>
          </p:nvSpPr>
          <p:spPr>
            <a:xfrm>
              <a:off x="5040409" y="2219151"/>
              <a:ext cx="655301" cy="246221"/>
            </a:xfrm>
            <a:prstGeom prst="rect">
              <a:avLst/>
            </a:prstGeom>
            <a:noFill/>
          </p:spPr>
          <p:txBody>
            <a:bodyPr wrap="square" rtlCol="0">
              <a:spAutoFit/>
            </a:bodyPr>
            <a:lstStyle/>
            <a:p>
              <a:pPr defTabSz="457200"/>
              <a:r>
                <a:rPr lang="en-US" altLang="zh-CN" sz="1000" dirty="0">
                  <a:solidFill>
                    <a:prstClr val="black"/>
                  </a:solidFill>
                  <a:latin typeface="等线 Light" panose="02010600030101010101" pitchFamily="2" charset="-122"/>
                  <a:ea typeface="等线 Light" panose="02010600030101010101" pitchFamily="2" charset="-122"/>
                </a:rPr>
                <a:t>N11mb</a:t>
              </a:r>
              <a:endParaRPr lang="zh-CN" altLang="en-US" sz="1000" dirty="0">
                <a:solidFill>
                  <a:prstClr val="black"/>
                </a:solidFill>
                <a:latin typeface="等线 Light" panose="02010600030101010101" pitchFamily="2" charset="-122"/>
                <a:ea typeface="等线 Light" panose="02010600030101010101" pitchFamily="2" charset="-122"/>
              </a:endParaRPr>
            </a:p>
          </p:txBody>
        </p:sp>
        <p:sp>
          <p:nvSpPr>
            <p:cNvPr id="36" name="文本框 35">
              <a:extLst>
                <a:ext uri="{FF2B5EF4-FFF2-40B4-BE49-F238E27FC236}">
                  <a16:creationId xmlns:a16="http://schemas.microsoft.com/office/drawing/2014/main" id="{8FC80588-BB6A-E403-F119-0E0043EA9D03}"/>
                </a:ext>
              </a:extLst>
            </p:cNvPr>
            <p:cNvSpPr txBox="1"/>
            <p:nvPr/>
          </p:nvSpPr>
          <p:spPr>
            <a:xfrm>
              <a:off x="5580773" y="3037242"/>
              <a:ext cx="583678" cy="246221"/>
            </a:xfrm>
            <a:prstGeom prst="rect">
              <a:avLst/>
            </a:prstGeom>
            <a:noFill/>
          </p:spPr>
          <p:txBody>
            <a:bodyPr wrap="square" rtlCol="0">
              <a:spAutoFit/>
            </a:bodyPr>
            <a:lstStyle/>
            <a:p>
              <a:pPr defTabSz="457200"/>
              <a:r>
                <a:rPr lang="en-US" altLang="zh-CN" sz="1000" dirty="0">
                  <a:solidFill>
                    <a:prstClr val="black"/>
                  </a:solidFill>
                  <a:latin typeface="等线 Light" panose="02010600030101010101" pitchFamily="2" charset="-122"/>
                  <a:ea typeface="等线 Light" panose="02010600030101010101" pitchFamily="2" charset="-122"/>
                </a:rPr>
                <a:t>N3mb</a:t>
              </a:r>
              <a:endParaRPr lang="zh-CN" altLang="en-US" sz="1000" dirty="0">
                <a:solidFill>
                  <a:prstClr val="black"/>
                </a:solidFill>
                <a:latin typeface="等线 Light" panose="02010600030101010101" pitchFamily="2" charset="-122"/>
                <a:ea typeface="等线 Light" panose="02010600030101010101" pitchFamily="2" charset="-122"/>
              </a:endParaRPr>
            </a:p>
          </p:txBody>
        </p:sp>
        <p:sp>
          <p:nvSpPr>
            <p:cNvPr id="37" name="文本框 36">
              <a:extLst>
                <a:ext uri="{FF2B5EF4-FFF2-40B4-BE49-F238E27FC236}">
                  <a16:creationId xmlns:a16="http://schemas.microsoft.com/office/drawing/2014/main" id="{79A1E251-EAE2-B544-CFEB-A3D41DEC705C}"/>
                </a:ext>
              </a:extLst>
            </p:cNvPr>
            <p:cNvSpPr txBox="1"/>
            <p:nvPr/>
          </p:nvSpPr>
          <p:spPr>
            <a:xfrm>
              <a:off x="7721293" y="2300401"/>
              <a:ext cx="540496" cy="246221"/>
            </a:xfrm>
            <a:prstGeom prst="rect">
              <a:avLst/>
            </a:prstGeom>
            <a:noFill/>
          </p:spPr>
          <p:txBody>
            <a:bodyPr wrap="square" rtlCol="0">
              <a:spAutoFit/>
            </a:bodyPr>
            <a:lstStyle/>
            <a:p>
              <a:pPr defTabSz="457200"/>
              <a:r>
                <a:rPr lang="en-US" altLang="zh-CN" sz="1000" dirty="0">
                  <a:solidFill>
                    <a:prstClr val="black"/>
                  </a:solidFill>
                  <a:latin typeface="等线 Light" panose="02010600030101010101" pitchFamily="2" charset="-122"/>
                  <a:ea typeface="等线 Light" panose="02010600030101010101" pitchFamily="2" charset="-122"/>
                </a:rPr>
                <a:t>  N2</a:t>
              </a:r>
              <a:endParaRPr lang="zh-CN" altLang="en-US" sz="1000" dirty="0">
                <a:solidFill>
                  <a:prstClr val="black"/>
                </a:solidFill>
                <a:latin typeface="等线 Light" panose="02010600030101010101" pitchFamily="2" charset="-122"/>
                <a:ea typeface="等线 Light" panose="02010600030101010101" pitchFamily="2" charset="-122"/>
              </a:endParaRPr>
            </a:p>
          </p:txBody>
        </p:sp>
        <p:sp>
          <p:nvSpPr>
            <p:cNvPr id="38" name="文本框 37">
              <a:extLst>
                <a:ext uri="{FF2B5EF4-FFF2-40B4-BE49-F238E27FC236}">
                  <a16:creationId xmlns:a16="http://schemas.microsoft.com/office/drawing/2014/main" id="{ACF4C340-FFC1-19C8-16BF-77BADE4550BE}"/>
                </a:ext>
              </a:extLst>
            </p:cNvPr>
            <p:cNvSpPr txBox="1"/>
            <p:nvPr/>
          </p:nvSpPr>
          <p:spPr>
            <a:xfrm>
              <a:off x="3339443" y="2195870"/>
              <a:ext cx="714633" cy="246221"/>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rPr>
                <a:t>  N13mb</a:t>
              </a:r>
            </a:p>
          </p:txBody>
        </p:sp>
        <p:sp>
          <p:nvSpPr>
            <p:cNvPr id="39" name="文本框 38">
              <a:extLst>
                <a:ext uri="{FF2B5EF4-FFF2-40B4-BE49-F238E27FC236}">
                  <a16:creationId xmlns:a16="http://schemas.microsoft.com/office/drawing/2014/main" id="{F23678E6-9353-5677-28FE-70846BD6E4B0}"/>
                </a:ext>
              </a:extLst>
            </p:cNvPr>
            <p:cNvSpPr txBox="1"/>
            <p:nvPr/>
          </p:nvSpPr>
          <p:spPr>
            <a:xfrm>
              <a:off x="3356922" y="2907029"/>
              <a:ext cx="714382" cy="246221"/>
            </a:xfrm>
            <a:prstGeom prst="rect">
              <a:avLst/>
            </a:prstGeom>
            <a:solidFill>
              <a:sysClr val="window" lastClr="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solidFill>
                  <a:effectLst/>
                  <a:uLnTx/>
                  <a:uFillTx/>
                  <a:latin typeface="等线 Light" panose="02010600030101010101" pitchFamily="2" charset="-122"/>
                  <a:ea typeface="等线 Light" panose="02010600030101010101" pitchFamily="2" charset="-122"/>
                </a:rPr>
                <a:t>  N6mb</a:t>
              </a:r>
            </a:p>
          </p:txBody>
        </p:sp>
        <p:sp>
          <p:nvSpPr>
            <p:cNvPr id="40" name="文本框 39">
              <a:extLst>
                <a:ext uri="{FF2B5EF4-FFF2-40B4-BE49-F238E27FC236}">
                  <a16:creationId xmlns:a16="http://schemas.microsoft.com/office/drawing/2014/main" id="{1CF674BB-6D90-891A-A103-6BC3207504B9}"/>
                </a:ext>
              </a:extLst>
            </p:cNvPr>
            <p:cNvSpPr txBox="1"/>
            <p:nvPr/>
          </p:nvSpPr>
          <p:spPr>
            <a:xfrm>
              <a:off x="4410976" y="2739576"/>
              <a:ext cx="754546" cy="246221"/>
            </a:xfrm>
            <a:prstGeom prst="rect">
              <a:avLst/>
            </a:prstGeom>
            <a:noFill/>
          </p:spPr>
          <p:txBody>
            <a:bodyPr wrap="square" rtlCol="0">
              <a:spAutoFit/>
            </a:bodyPr>
            <a:lstStyle/>
            <a:p>
              <a:pPr defTabSz="457200"/>
              <a:r>
                <a:rPr lang="en-US" altLang="zh-CN" sz="1000" dirty="0">
                  <a:solidFill>
                    <a:prstClr val="black"/>
                  </a:solidFill>
                  <a:latin typeface="等线 Light" panose="02010600030101010101" pitchFamily="2" charset="-122"/>
                  <a:ea typeface="等线 Light" panose="02010600030101010101" pitchFamily="2" charset="-122"/>
                </a:rPr>
                <a:t>  N4mb</a:t>
              </a:r>
            </a:p>
          </p:txBody>
        </p:sp>
        <p:sp>
          <p:nvSpPr>
            <p:cNvPr id="41" name="文本框 40">
              <a:extLst>
                <a:ext uri="{FF2B5EF4-FFF2-40B4-BE49-F238E27FC236}">
                  <a16:creationId xmlns:a16="http://schemas.microsoft.com/office/drawing/2014/main" id="{EEB58A33-4C9C-1422-4F25-CEC9AD553675}"/>
                </a:ext>
              </a:extLst>
            </p:cNvPr>
            <p:cNvSpPr txBox="1"/>
            <p:nvPr/>
          </p:nvSpPr>
          <p:spPr>
            <a:xfrm>
              <a:off x="10337687" y="2560405"/>
              <a:ext cx="583678" cy="246221"/>
            </a:xfrm>
            <a:prstGeom prst="rect">
              <a:avLst/>
            </a:prstGeom>
            <a:noFill/>
          </p:spPr>
          <p:txBody>
            <a:bodyPr wrap="square" rtlCol="0">
              <a:spAutoFit/>
            </a:bodyPr>
            <a:lstStyle/>
            <a:p>
              <a:pPr defTabSz="457200"/>
              <a:r>
                <a:rPr lang="en-US" altLang="zh-CN" sz="1000" dirty="0" err="1">
                  <a:solidFill>
                    <a:prstClr val="black"/>
                  </a:solidFill>
                  <a:latin typeface="等线 Light" panose="02010600030101010101" pitchFamily="2" charset="-122"/>
                  <a:ea typeface="等线 Light" panose="02010600030101010101" pitchFamily="2" charset="-122"/>
                </a:rPr>
                <a:t>Uu</a:t>
              </a:r>
              <a:endParaRPr lang="zh-CN" altLang="en-US" sz="1000" dirty="0">
                <a:solidFill>
                  <a:prstClr val="black"/>
                </a:solidFill>
                <a:latin typeface="等线 Light" panose="02010600030101010101" pitchFamily="2" charset="-122"/>
                <a:ea typeface="等线 Light" panose="02010600030101010101" pitchFamily="2" charset="-122"/>
              </a:endParaRPr>
            </a:p>
          </p:txBody>
        </p:sp>
        <p:cxnSp>
          <p:nvCxnSpPr>
            <p:cNvPr id="42" name="直接箭头连接符 41">
              <a:extLst>
                <a:ext uri="{FF2B5EF4-FFF2-40B4-BE49-F238E27FC236}">
                  <a16:creationId xmlns:a16="http://schemas.microsoft.com/office/drawing/2014/main" id="{D889B593-C47C-A9CF-75EA-AFC92E1733B8}"/>
                </a:ext>
              </a:extLst>
            </p:cNvPr>
            <p:cNvCxnSpPr>
              <a:stCxn id="23" idx="1"/>
              <a:endCxn id="22" idx="3"/>
            </p:cNvCxnSpPr>
            <p:nvPr/>
          </p:nvCxnSpPr>
          <p:spPr>
            <a:xfrm flipH="1">
              <a:off x="10246225" y="2812415"/>
              <a:ext cx="539764" cy="13082"/>
            </a:xfrm>
            <a:prstGeom prst="straightConnector1">
              <a:avLst/>
            </a:prstGeom>
            <a:noFill/>
            <a:ln w="6350" cap="flat" cmpd="sng" algn="ctr">
              <a:solidFill>
                <a:srgbClr val="70AD47"/>
              </a:solidFill>
              <a:prstDash val="solid"/>
              <a:miter lim="800000"/>
              <a:tailEnd type="triangle"/>
            </a:ln>
            <a:effectLst/>
          </p:spPr>
        </p:cxnSp>
      </p:grpSp>
    </p:spTree>
    <p:extLst>
      <p:ext uri="{BB962C8B-B14F-4D97-AF65-F5344CB8AC3E}">
        <p14:creationId xmlns:p14="http://schemas.microsoft.com/office/powerpoint/2010/main" val="2781699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5FB00-05F3-A27C-3EF7-9DF7330F443E}"/>
            </a:ext>
          </a:extLst>
        </p:cNvPr>
        <p:cNvGrpSpPr/>
        <p:nvPr/>
      </p:nvGrpSpPr>
      <p:grpSpPr>
        <a:xfrm>
          <a:off x="0" y="0"/>
          <a:ext cx="0" cy="0"/>
          <a:chOff x="0" y="0"/>
          <a:chExt cx="0" cy="0"/>
        </a:xfrm>
      </p:grpSpPr>
      <p:sp>
        <p:nvSpPr>
          <p:cNvPr id="5" name="文本框 9">
            <a:extLst>
              <a:ext uri="{FF2B5EF4-FFF2-40B4-BE49-F238E27FC236}">
                <a16:creationId xmlns:a16="http://schemas.microsoft.com/office/drawing/2014/main" id="{F56654E2-4DBF-B414-DC05-96727D69D0E3}"/>
              </a:ext>
            </a:extLst>
          </p:cNvPr>
          <p:cNvSpPr txBox="1"/>
          <p:nvPr/>
        </p:nvSpPr>
        <p:spPr>
          <a:xfrm>
            <a:off x="310515" y="399948"/>
            <a:ext cx="11570970" cy="1999778"/>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marL="285750" indent="-285750" defTabSz="914400">
              <a:lnSpc>
                <a:spcPct val="100000"/>
              </a:lnSpc>
              <a:buFont typeface="Arial" panose="020B0604020202020204" pitchFamily="34" charset="0"/>
              <a:buChar char="•"/>
            </a:pPr>
            <a:endParaRPr lang="en-US" altLang="zh-CN" sz="1800" dirty="0">
              <a:solidFill>
                <a:srgbClr val="1D1D1A"/>
              </a:solidFill>
            </a:endParaRPr>
          </a:p>
          <a:p>
            <a:pPr defTabSz="914400">
              <a:lnSpc>
                <a:spcPct val="100000"/>
              </a:lnSpc>
            </a:pPr>
            <a:r>
              <a:rPr kumimoji="1" lang="en-US" altLang="zh-CN"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Motivation</a:t>
            </a:r>
            <a:r>
              <a:rPr kumimoji="1" lang="zh-CN" altLang="en-US"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a:t>
            </a:r>
            <a:endParaRPr lang="en-US" altLang="zh-CN" sz="1800" dirty="0">
              <a:solidFill>
                <a:srgbClr val="1D1D1A"/>
              </a:solidFill>
              <a:latin typeface="Arial" panose="020B0604020202020204" pitchFamily="34" charset="0"/>
              <a:cs typeface="Arial" panose="020B0604020202020204" pitchFamily="34" charset="0"/>
            </a:endParaRPr>
          </a:p>
          <a:p>
            <a:pPr algn="just" defTabSz="914400">
              <a:lnSpc>
                <a:spcPct val="100000"/>
              </a:lnSpc>
            </a:pPr>
            <a:endParaRPr lang="en-US" altLang="zh-CN" sz="1800" dirty="0">
              <a:solidFill>
                <a:srgbClr val="1D1D1A"/>
              </a:solidFill>
              <a:latin typeface="Arial" panose="020B0604020202020204" pitchFamily="34" charset="0"/>
              <a:cs typeface="Arial" panose="020B0604020202020204" pitchFamily="34" charset="0"/>
            </a:endParaRPr>
          </a:p>
          <a:p>
            <a:pPr marL="285750" indent="-285750" algn="just" defTabSz="914400">
              <a:lnSpc>
                <a:spcPct val="100000"/>
              </a:lnSpc>
              <a:buFont typeface="Arial" panose="020B0604020202020204" pitchFamily="34" charset="0"/>
              <a:buChar char="•"/>
            </a:pPr>
            <a:r>
              <a:rPr lang="en-US" altLang="zh-CN" sz="1800" dirty="0">
                <a:solidFill>
                  <a:srgbClr val="1D1D1A"/>
                </a:solidFill>
                <a:latin typeface="Arial" panose="020B0604020202020204" pitchFamily="34" charset="0"/>
                <a:cs typeface="Arial" panose="020B0604020202020204" pitchFamily="34" charset="0"/>
              </a:rPr>
              <a:t>With the continuous development and application of UHD video and VR, the requirements for higher bandwidth and lower latency in broadcasting services has also increased sharply. Therefore, the evolution of 6G network with higher speed, lower latency, and wider connection density will better meet the requirements of broadcast services.</a:t>
            </a:r>
          </a:p>
        </p:txBody>
      </p:sp>
      <p:sp>
        <p:nvSpPr>
          <p:cNvPr id="2" name="灯片编号占位符 1">
            <a:extLst>
              <a:ext uri="{FF2B5EF4-FFF2-40B4-BE49-F238E27FC236}">
                <a16:creationId xmlns:a16="http://schemas.microsoft.com/office/drawing/2014/main" id="{32A9A0FB-A59F-F1EA-DFF8-99A27A46521F}"/>
              </a:ext>
            </a:extLst>
          </p:cNvPr>
          <p:cNvSpPr>
            <a:spLocks noGrp="1"/>
          </p:cNvSpPr>
          <p:nvPr>
            <p:ph type="sldNum" sz="quarter" idx="12"/>
          </p:nvPr>
        </p:nvSpPr>
        <p:spPr/>
        <p:txBody>
          <a:bodyPr/>
          <a:lstStyle/>
          <a:p>
            <a:fld id="{E8994F5B-AF08-4582-8991-6C93D2AC88C6}" type="slidenum">
              <a:rPr lang="zh-CN" altLang="en-US" smtClean="0"/>
              <a:t>3</a:t>
            </a:fld>
            <a:endParaRPr lang="zh-CN" altLang="en-US"/>
          </a:p>
        </p:txBody>
      </p:sp>
      <p:sp>
        <p:nvSpPr>
          <p:cNvPr id="3" name="文本框 9">
            <a:extLst>
              <a:ext uri="{FF2B5EF4-FFF2-40B4-BE49-F238E27FC236}">
                <a16:creationId xmlns:a16="http://schemas.microsoft.com/office/drawing/2014/main" id="{40A61724-5AE1-3662-CF8D-B712722C4968}"/>
              </a:ext>
            </a:extLst>
          </p:cNvPr>
          <p:cNvSpPr txBox="1"/>
          <p:nvPr/>
        </p:nvSpPr>
        <p:spPr>
          <a:xfrm>
            <a:off x="310515" y="3269894"/>
            <a:ext cx="11757840" cy="1445780"/>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50000"/>
              </a:lnSpc>
            </a:pPr>
            <a:r>
              <a:rPr kumimoji="1" lang="en-US" altLang="zh-CN"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Proposal</a:t>
            </a:r>
            <a:r>
              <a:rPr kumimoji="1" lang="zh-CN" altLang="en-US" sz="1800" b="1" dirty="0">
                <a:solidFill>
                  <a:srgbClr val="000000"/>
                </a:solidFill>
                <a:latin typeface="Arial" panose="020B0604020202020204" pitchFamily="34" charset="0"/>
                <a:ea typeface="微软雅黑" panose="020B0503020204020204" pitchFamily="34" charset="-122"/>
                <a:cs typeface="Arial" panose="020B0604020202020204" pitchFamily="34" charset="0"/>
              </a:rPr>
              <a:t>：</a:t>
            </a:r>
            <a:endParaRPr kumimoji="1" lang="en-US" altLang="zh-CN" sz="1800" b="1"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defTabSz="914400">
              <a:lnSpc>
                <a:spcPct val="150000"/>
              </a:lnSpc>
            </a:pPr>
            <a:endParaRPr kumimoji="1" lang="en-US" altLang="zh-CN" sz="1800" dirty="0">
              <a:solidFill>
                <a:srgbClr val="000000"/>
              </a:solidFill>
              <a:latin typeface="Arial" panose="020B0604020202020204" pitchFamily="34" charset="0"/>
              <a:ea typeface="微软雅黑" panose="020B0503020204020204" pitchFamily="34" charset="-122"/>
              <a:cs typeface="Arial" panose="020B0604020202020204" pitchFamily="34" charset="0"/>
            </a:endParaRPr>
          </a:p>
          <a:p>
            <a:pPr marL="285750" indent="-285750" algn="just" defTabSz="914400">
              <a:lnSpc>
                <a:spcPct val="100000"/>
              </a:lnSpc>
              <a:buFont typeface="Arial" panose="020B0604020202020204" pitchFamily="34" charset="0"/>
              <a:buChar char="•"/>
            </a:pPr>
            <a:r>
              <a:rPr lang="en-US" altLang="zh-CN" sz="1800" dirty="0">
                <a:solidFill>
                  <a:srgbClr val="1D1D1A"/>
                </a:solidFill>
                <a:latin typeface="Arial" panose="020B0604020202020204" pitchFamily="34" charset="0"/>
                <a:cs typeface="Arial" panose="020B0604020202020204" pitchFamily="34" charset="0"/>
              </a:rPr>
              <a:t>The purpose of this CR is to add broadcast features for 6G and consider the requirements for integrating broadcast services in 6G air interface design and protocol stack.</a:t>
            </a:r>
          </a:p>
        </p:txBody>
      </p:sp>
    </p:spTree>
    <p:extLst>
      <p:ext uri="{BB962C8B-B14F-4D97-AF65-F5344CB8AC3E}">
        <p14:creationId xmlns:p14="http://schemas.microsoft.com/office/powerpoint/2010/main" val="6563913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892</TotalTime>
  <Words>266</Words>
  <Application>Microsoft Office PowerPoint</Application>
  <PresentationFormat>宽屏</PresentationFormat>
  <Paragraphs>43</Paragraphs>
  <Slides>3</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等线</vt:lpstr>
      <vt:lpstr>等线 Light</vt:lpstr>
      <vt:lpstr>微软雅黑</vt:lpstr>
      <vt:lpstr>Arial</vt:lpstr>
      <vt:lpstr>Office 主题​​</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CBN</dc:creator>
  <cp:lastModifiedBy>CBN</cp:lastModifiedBy>
  <cp:revision>16</cp:revision>
  <dcterms:created xsi:type="dcterms:W3CDTF">2024-08-07T07:11:50Z</dcterms:created>
  <dcterms:modified xsi:type="dcterms:W3CDTF">2024-11-29T11:32:22Z</dcterms:modified>
</cp:coreProperties>
</file>