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7" r:id="rId4"/>
    <p:sldId id="268" r:id="rId5"/>
    <p:sldId id="269" r:id="rId6"/>
    <p:sldId id="270" r:id="rId7"/>
    <p:sldId id="263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1pPr>
    <a:lvl2pPr marL="0" marR="0" indent="2286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2pPr>
    <a:lvl3pPr marL="0" marR="0" indent="4572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3pPr>
    <a:lvl4pPr marL="0" marR="0" indent="6858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4pPr>
    <a:lvl5pPr marL="0" marR="0" indent="9144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5pPr>
    <a:lvl6pPr marL="0" marR="0" indent="11430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6pPr>
    <a:lvl7pPr marL="0" marR="0" indent="13716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7pPr>
    <a:lvl8pPr marL="0" marR="0" indent="16002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8pPr>
    <a:lvl9pPr marL="0" marR="0" indent="1828800" algn="l" defTabSz="5461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000" b="0" i="0" u="none" strike="noStrike" cap="none" spc="0" normalizeH="0" baseline="0">
        <a:ln>
          <a:noFill/>
        </a:ln>
        <a:solidFill>
          <a:srgbClr val="0096FF"/>
        </a:solidFill>
        <a:effectLst/>
        <a:uFillTx/>
        <a:latin typeface="Helvetica Neue Light"/>
        <a:ea typeface="Helvetica Neue Light"/>
        <a:cs typeface="Helvetica Neue Light"/>
        <a:sym typeface="Helvetica Neue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C6BE5077-4104-44CC-8115-912076CAC344}" styleName="">
    <a:tblBg/>
    <a:wholeTbl>
      <a:tcTxStyle b="off" i="off">
        <a:fontRef idx="minor">
          <a:schemeClr val="accent4">
            <a:hueOff val="9600000"/>
            <a:satOff val="22648"/>
            <a:lumOff val="42149"/>
          </a:schemeClr>
        </a:fontRef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10446DD5-D35F-4E5A-8B49-16D852652BA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94A8B2"/>
              </a:solidFill>
              <a:prstDash val="solid"/>
              <a:miter lim="400000"/>
            </a:ln>
          </a:left>
          <a:right>
            <a:ln w="12700" cap="flat">
              <a:solidFill>
                <a:srgbClr val="94A8B2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94A8B2"/>
              </a:solidFill>
              <a:prstDash val="solid"/>
              <a:miter lim="400000"/>
            </a:ln>
          </a:insideV>
        </a:tcBdr>
        <a:fill>
          <a:solidFill>
            <a:schemeClr val="accent5">
              <a:hueOff val="12258950"/>
              <a:satOff val="-36268"/>
              <a:lumOff val="33605"/>
              <a:alpha val="15000"/>
            </a:schemeClr>
          </a:solidFill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n" i="off">
        <a:font>
          <a:latin typeface="Myriad Set Pro Bold"/>
          <a:ea typeface="Myriad Set Pro Bold"/>
          <a:cs typeface="Myriad Set Pro Bold"/>
        </a:font>
        <a:schemeClr val="accent4">
          <a:hueOff val="9600000"/>
          <a:satOff val="22648"/>
          <a:lumOff val="42149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6F7980"/>
              </a:solidFill>
              <a:prstDash val="solid"/>
              <a:miter lim="400000"/>
            </a:ln>
          </a:right>
          <a:top>
            <a:ln w="12700" cap="flat">
              <a:solidFill>
                <a:srgbClr val="454D52"/>
              </a:solidFill>
              <a:prstDash val="solid"/>
              <a:miter lim="400000"/>
            </a:ln>
          </a:top>
          <a:bottom>
            <a:ln w="12700" cap="flat">
              <a:solidFill>
                <a:srgbClr val="454D52"/>
              </a:solidFill>
              <a:prstDash val="solid"/>
              <a:miter lim="400000"/>
            </a:ln>
          </a:bottom>
          <a:insideH>
            <a:ln w="12700" cap="flat">
              <a:solidFill>
                <a:srgbClr val="454D52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Myriad Set Pro Bold"/>
          <a:ea typeface="Myriad Set Pro Bold"/>
          <a:cs typeface="Myriad Set Pro Bold"/>
        </a:font>
        <a:srgbClr val="000000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25400" cap="flat">
              <a:solidFill>
                <a:srgbClr val="6F798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Myriad Set Pro Bold"/>
          <a:ea typeface="Myriad Set Pro Bold"/>
          <a:cs typeface="Myriad Set Pro Bold"/>
        </a:font>
        <a:srgbClr val="94A8B2"/>
      </a:tcTxStyle>
      <a:tcStyle>
        <a:tcBdr>
          <a:left>
            <a:ln w="12700" cap="flat">
              <a:solidFill>
                <a:srgbClr val="A3BCCC"/>
              </a:solidFill>
              <a:prstDash val="solid"/>
              <a:miter lim="400000"/>
            </a:ln>
          </a:left>
          <a:right>
            <a:ln w="12700" cap="flat">
              <a:solidFill>
                <a:srgbClr val="A3BCCC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6F7980"/>
              </a:solidFill>
              <a:prstDash val="solid"/>
              <a:miter lim="400000"/>
            </a:ln>
          </a:bottom>
          <a:insideH>
            <a:ln w="12700" cap="flat">
              <a:solidFill>
                <a:srgbClr val="A3BCCC"/>
              </a:solidFill>
              <a:prstDash val="solid"/>
              <a:miter lim="400000"/>
            </a:ln>
          </a:insideH>
          <a:insideV>
            <a:ln w="12700" cap="flat">
              <a:solidFill>
                <a:srgbClr val="A3BCCC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81"/>
    <p:restoredTop sz="94626"/>
  </p:normalViewPr>
  <p:slideViewPr>
    <p:cSldViewPr snapToGrid="0">
      <p:cViewPr varScale="1">
        <p:scale>
          <a:sx n="60" d="100"/>
          <a:sy n="60" d="100"/>
        </p:scale>
        <p:origin x="116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5" name="Shape 6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775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B479E-DA2E-2D6B-647B-33A85D9C4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AECCE-76BD-BDA8-A516-AFA2BBAF72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E62BDB9-9EFF-7BB7-56AD-E10A2E1C13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572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972D0C-97B2-4748-8B9E-74141717A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70B9D8-C4ED-6419-2D32-F220B9BC3D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BA03F1-2EF9-2426-EB45-21203E5A8A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48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5390A-3853-0610-1388-F1A1B1D71F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E2BEE1-67BB-A82A-A9E8-CFA6BEF499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D43151-D2DD-035A-14C0-ABAF59D878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141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41A33-A6F1-C5F3-078B-2ACA71E21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67818D-B805-A891-C3A6-3696D0AC1F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4EE468-E2C6-A70E-DDE7-8069791F74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7732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droppedImage.pdf" descr="dropped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351" y="984250"/>
            <a:ext cx="610173" cy="74930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ext"/>
          <p:cNvSpPr>
            <a:spLocks noGrp="1"/>
          </p:cNvSpPr>
          <p:nvPr>
            <p:ph type="body" sz="quarter" idx="21"/>
          </p:nvPr>
        </p:nvSpPr>
        <p:spPr>
          <a:xfrm>
            <a:off x="950958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16" name="Text"/>
          <p:cNvSpPr>
            <a:spLocks noGrp="1"/>
          </p:cNvSpPr>
          <p:nvPr>
            <p:ph type="body" sz="quarter" idx="22"/>
          </p:nvPr>
        </p:nvSpPr>
        <p:spPr>
          <a:xfrm>
            <a:off x="950976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17" name="Title Text"/>
          <p:cNvSpPr>
            <a:spLocks noGrp="1"/>
          </p:cNvSpPr>
          <p:nvPr>
            <p:ph type="title"/>
          </p:nvPr>
        </p:nvSpPr>
        <p:spPr>
          <a:xfrm>
            <a:off x="1730450" y="10972800"/>
            <a:ext cx="21193050" cy="13843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spcBef>
                <a:spcPts val="300"/>
              </a:spcBef>
              <a:defRPr sz="3600">
                <a:solidFill>
                  <a:srgbClr val="454D52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8" name="Body Level One…"/>
          <p:cNvSpPr>
            <a:spLocks noGrp="1"/>
          </p:cNvSpPr>
          <p:nvPr>
            <p:ph type="body" idx="1"/>
          </p:nvPr>
        </p:nvSpPr>
        <p:spPr>
          <a:xfrm>
            <a:off x="1708149" y="2743200"/>
            <a:ext cx="20980401" cy="82296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11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+mn-lt"/>
                <a:ea typeface="+mn-ea"/>
                <a:cs typeface="+mn-cs"/>
                <a:sym typeface="Myriad Set Pro Text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9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2pPr>
            <a:lvl3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3pPr>
            <a:lvl4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4pPr>
            <a:lvl5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" name="Apple Confidential"/>
          <p:cNvSpPr/>
          <p:nvPr/>
        </p:nvSpPr>
        <p:spPr>
          <a:xfrm>
            <a:off x="21213967" y="13385799"/>
            <a:ext cx="1551534" cy="215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 anchor="b">
            <a:spAutoFit/>
          </a:bodyPr>
          <a:lstStyle>
            <a:lvl1pPr>
              <a:tabLst>
                <a:tab pos="914400" algn="l"/>
              </a:tabLst>
              <a:defRPr sz="1600"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  <a:latin typeface="+mn-lt"/>
                <a:ea typeface="+mn-ea"/>
                <a:cs typeface="+mn-cs"/>
                <a:sym typeface="Myriad Set Pro Text"/>
              </a:defRPr>
            </a:lvl1pPr>
          </a:lstStyle>
          <a:p>
            <a:pPr defTabSz="914400"/>
            <a:r>
              <a:t>Apple Confidential</a:t>
            </a:r>
          </a:p>
        </p:txBody>
      </p:sp>
      <p:sp>
        <p:nvSpPr>
          <p:cNvPr id="20" name="Slide Number"/>
          <p:cNvSpPr>
            <a:spLocks noGrp="1"/>
          </p:cNvSpPr>
          <p:nvPr>
            <p:ph type="sldNum" sz="quarter" idx="2"/>
          </p:nvPr>
        </p:nvSpPr>
        <p:spPr>
          <a:xfrm>
            <a:off x="23926797" y="130429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opic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"/>
          <p:cNvSpPr>
            <a:spLocks noGrp="1"/>
          </p:cNvSpPr>
          <p:nvPr>
            <p:ph type="body" sz="quarter" idx="21"/>
          </p:nvPr>
        </p:nvSpPr>
        <p:spPr>
          <a:xfrm>
            <a:off x="950958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28" name="Text"/>
          <p:cNvSpPr>
            <a:spLocks noGrp="1"/>
          </p:cNvSpPr>
          <p:nvPr>
            <p:ph type="body" sz="quarter" idx="22"/>
          </p:nvPr>
        </p:nvSpPr>
        <p:spPr>
          <a:xfrm>
            <a:off x="950976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29" name="Body Level One…"/>
          <p:cNvSpPr>
            <a:spLocks noGrp="1"/>
          </p:cNvSpPr>
          <p:nvPr>
            <p:ph type="body" idx="1"/>
          </p:nvPr>
        </p:nvSpPr>
        <p:spPr>
          <a:xfrm>
            <a:off x="1701800" y="2743200"/>
            <a:ext cx="20980400" cy="8229600"/>
          </a:xfrm>
          <a:prstGeom prst="rect">
            <a:avLst/>
          </a:prstGeom>
        </p:spPr>
        <p:txBody>
          <a:bodyPr anchor="ctr"/>
          <a:lstStyle>
            <a:lvl1pPr marL="0" indent="0" defTabSz="8255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11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+mn-lt"/>
                <a:ea typeface="+mn-ea"/>
                <a:cs typeface="+mn-cs"/>
                <a:sym typeface="Myriad Set Pro Text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9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2pPr>
            <a:lvl3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3pPr>
            <a:lvl4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4pPr>
            <a:lvl5pPr marL="76200" indent="-76200">
              <a:lnSpc>
                <a:spcPct val="100000"/>
              </a:lnSpc>
              <a:spcBef>
                <a:spcPts val="300"/>
              </a:spcBef>
              <a:buClr>
                <a:schemeClr val="accent4">
                  <a:hueOff val="9600000"/>
                  <a:satOff val="22648"/>
                  <a:lumOff val="42149"/>
                  <a:alpha val="0"/>
                </a:schemeClr>
              </a:buClr>
              <a:buSzPct val="25000"/>
              <a:buFontTx/>
              <a:buChar char="•"/>
              <a:defRPr sz="32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" name="Slide Number"/>
          <p:cNvSpPr>
            <a:spLocks noGrp="1"/>
          </p:cNvSpPr>
          <p:nvPr>
            <p:ph type="sldNum" sz="quarter" idx="2"/>
          </p:nvPr>
        </p:nvSpPr>
        <p:spPr>
          <a:xfrm>
            <a:off x="23926797" y="130429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38" name="Topic or Sub-Topic | Title"/>
          <p:cNvSpPr txBox="1">
            <a:spLocks noGrp="1"/>
          </p:cNvSpPr>
          <p:nvPr>
            <p:ph type="body" sz="quarter" idx="21"/>
          </p:nvPr>
        </p:nvSpPr>
        <p:spPr>
          <a:xfrm>
            <a:off x="876300" y="279400"/>
            <a:ext cx="22250400" cy="1066800"/>
          </a:xfrm>
          <a:prstGeom prst="rect">
            <a:avLst/>
          </a:prstGeom>
        </p:spPr>
        <p:txBody>
          <a:bodyPr lIns="76200" tIns="76200" rIns="76200" bIns="76200">
            <a:noAutofit/>
          </a:bodyPr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t>Topic or Sub-Topic </a:t>
            </a:r>
            <a:r>
              <a:rPr>
                <a:solidFill>
                  <a:srgbClr val="53585F"/>
                </a:solidFill>
              </a:rPr>
              <a:t>| Title</a:t>
            </a:r>
          </a:p>
        </p:txBody>
      </p:sp>
      <p:sp>
        <p:nvSpPr>
          <p:cNvPr id="39" name="Body Level One…"/>
          <p:cNvSpPr>
            <a:spLocks noGrp="1"/>
          </p:cNvSpPr>
          <p:nvPr>
            <p:ph type="body" idx="22"/>
          </p:nvPr>
        </p:nvSpPr>
        <p:spPr>
          <a:xfrm>
            <a:off x="856613" y="1768772"/>
            <a:ext cx="22430036" cy="766501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600"/>
              </a:spcBef>
            </a:lvl1pPr>
            <a:lvl2pPr marL="874590" indent="-468190" defTabSz="1238250">
              <a:spcBef>
                <a:spcPts val="600"/>
              </a:spcBef>
              <a:defRPr sz="3600"/>
            </a:lvl2pPr>
            <a:lvl3pPr marL="1319090" indent="-468190" defTabSz="1238250">
              <a:spcBef>
                <a:spcPts val="600"/>
              </a:spcBef>
              <a:buSzPct val="100000"/>
              <a:buChar char="-"/>
              <a:defRPr sz="3600"/>
            </a:lvl3pPr>
            <a:lvl4pPr marL="1787870" indent="-479770" defTabSz="1238250">
              <a:spcBef>
                <a:spcPts val="600"/>
              </a:spcBef>
              <a:buSzPct val="100000"/>
              <a:buChar char="-"/>
              <a:defRPr sz="3600"/>
            </a:lvl4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ullet cop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Text"/>
          <p:cNvSpPr>
            <a:spLocks noGrp="1"/>
          </p:cNvSpPr>
          <p:nvPr>
            <p:ph type="title"/>
          </p:nvPr>
        </p:nvSpPr>
        <p:spPr>
          <a:xfrm>
            <a:off x="1308100" y="5861050"/>
            <a:ext cx="22098000" cy="1993900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7" name="Slide Number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losing">
    <p:bg>
      <p:bgPr>
        <a:solidFill>
          <a:srgbClr val="62AC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Table 1"/>
          <p:cNvGraphicFramePr/>
          <p:nvPr/>
        </p:nvGraphicFramePr>
        <p:xfrm>
          <a:off x="9753600" y="13182600"/>
          <a:ext cx="4876800" cy="508000"/>
        </p:xfrm>
        <a:graphic>
          <a:graphicData uri="http://schemas.openxmlformats.org/drawingml/2006/table">
            <a:tbl>
              <a:tblPr>
                <a:tableStyleId>{C6BE5077-4104-44CC-8115-912076CAC344}</a:tableStyleId>
              </a:tblPr>
              <a:tblGrid>
                <a:gridCol w="487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pPr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>
                          <a:solidFill>
                            <a:schemeClr val="accent4">
                              <a:hueOff val="9600000"/>
                              <a:satOff val="22648"/>
                              <a:lumOff val="42149"/>
                            </a:schemeClr>
                          </a:solidFill>
                          <a:latin typeface="Myriad Set Pro Thin"/>
                          <a:ea typeface="Myriad Set Pro Thin"/>
                          <a:cs typeface="Myriad Set Pro Thin"/>
                          <a:sym typeface="Myriad Set Pro Thin"/>
                        </a:rPr>
                        <a:t>TM and © 2023 Apple Inc. All rights reserved.</a:t>
                      </a:r>
                    </a:p>
                  </a:txBody>
                  <a:tcPr marL="0" marR="0" marT="0" marB="0" anchor="ctr" horzOverflow="overflow">
                    <a:lnL w="0">
                      <a:miter lim="400000"/>
                    </a:lnL>
                    <a:lnR w="0">
                      <a:miter lim="400000"/>
                    </a:lnR>
                    <a:lnT w="0"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5" name="droppedImage.pdf" descr="dropped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1014" y="4833354"/>
            <a:ext cx="2971801" cy="364941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Text"/>
          <p:cNvSpPr>
            <a:spLocks noGrp="1"/>
          </p:cNvSpPr>
          <p:nvPr>
            <p:ph type="body" sz="quarter" idx="21"/>
          </p:nvPr>
        </p:nvSpPr>
        <p:spPr>
          <a:xfrm>
            <a:off x="94752963" y="58293000"/>
            <a:ext cx="22072601" cy="9271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57" name="Text"/>
          <p:cNvSpPr>
            <a:spLocks noGrp="1"/>
          </p:cNvSpPr>
          <p:nvPr>
            <p:ph type="body" sz="quarter" idx="22"/>
          </p:nvPr>
        </p:nvSpPr>
        <p:spPr>
          <a:xfrm>
            <a:off x="94754700" y="59448700"/>
            <a:ext cx="19291300" cy="2159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58" name="Slide Number"/>
          <p:cNvSpPr>
            <a:spLocks noGrp="1"/>
          </p:cNvSpPr>
          <p:nvPr>
            <p:ph type="sldNum" sz="quarter" idx="2"/>
          </p:nvPr>
        </p:nvSpPr>
        <p:spPr>
          <a:xfrm>
            <a:off x="23977597" y="13335000"/>
            <a:ext cx="299417" cy="317500"/>
          </a:xfrm>
          <a:prstGeom prst="rect">
            <a:avLst/>
          </a:prstGeom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hueOff val="9600000"/>
            <a:satOff val="22648"/>
            <a:lumOff val="42149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sted1.pdf" descr="pasted1.pd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36950" y="13148302"/>
            <a:ext cx="310100" cy="38023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lide Number"/>
          <p:cNvSpPr>
            <a:spLocks noGrp="1"/>
          </p:cNvSpPr>
          <p:nvPr>
            <p:ph type="sldNum" sz="quarter" idx="2"/>
          </p:nvPr>
        </p:nvSpPr>
        <p:spPr>
          <a:xfrm>
            <a:off x="23977597" y="13093700"/>
            <a:ext cx="197817" cy="215900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ctr">
              <a:tabLst>
                <a:tab pos="914400" algn="l"/>
              </a:tabLst>
              <a:defRPr sz="1600">
                <a:solidFill>
                  <a:srgbClr val="454D52"/>
                </a:solidFill>
                <a:latin typeface="+mn-lt"/>
                <a:ea typeface="+mn-ea"/>
                <a:cs typeface="+mn-cs"/>
                <a:sym typeface="Myriad Set Pro Text"/>
              </a:defRPr>
            </a:lvl1pPr>
          </a:lstStyle>
          <a:p>
            <a:pPr defTabSz="914400"/>
            <a:fld id="{86CB4B4D-7CA3-9044-876B-883B54F8677D}" type="slidenum">
              <a:t>‹#›</a:t>
            </a:fld>
            <a:endParaRPr/>
          </a:p>
        </p:txBody>
      </p:sp>
      <p:sp>
        <p:nvSpPr>
          <p:cNvPr id="4" name="Line"/>
          <p:cNvSpPr/>
          <p:nvPr/>
        </p:nvSpPr>
        <p:spPr>
          <a:xfrm>
            <a:off x="517060" y="1409700"/>
            <a:ext cx="23315952" cy="0"/>
          </a:xfrm>
          <a:prstGeom prst="line">
            <a:avLst/>
          </a:prstGeom>
          <a:ln w="12700">
            <a:solidFill>
              <a:srgbClr val="929292"/>
            </a:solidFill>
            <a:miter lim="400000"/>
          </a:ln>
        </p:spPr>
        <p:txBody>
          <a:bodyPr lIns="76200" tIns="76200" rIns="76200" bIns="76200" anchor="ctr"/>
          <a:lstStyle/>
          <a:p>
            <a:pPr algn="ctr" defTabSz="317500">
              <a:defRPr sz="3200">
                <a:solidFill>
                  <a:srgbClr val="000000"/>
                </a:solidFill>
                <a:latin typeface="Mistral"/>
                <a:ea typeface="Mistral"/>
                <a:cs typeface="Mistral"/>
                <a:sym typeface="Mistral"/>
              </a:defRPr>
            </a:pPr>
            <a:endParaRPr/>
          </a:p>
        </p:txBody>
      </p:sp>
      <p:graphicFrame>
        <p:nvGraphicFramePr>
          <p:cNvPr id="5" name="Table 1"/>
          <p:cNvGraphicFramePr/>
          <p:nvPr/>
        </p:nvGraphicFramePr>
        <p:xfrm>
          <a:off x="380688" y="13079299"/>
          <a:ext cx="1126127" cy="518235"/>
        </p:xfrm>
        <a:graphic>
          <a:graphicData uri="http://schemas.openxmlformats.org/drawingml/2006/table">
            <a:tbl>
              <a:tblPr>
                <a:tableStyleId>{C6BE5077-4104-44CC-8115-912076CAC344}</a:tableStyleId>
              </a:tblPr>
              <a:tblGrid>
                <a:gridCol w="112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235">
                <a:tc>
                  <a:txBody>
                    <a:bodyPr/>
                    <a:lstStyle/>
                    <a:p>
                      <a:pPr algn="l">
                        <a:tabLst>
                          <a:tab pos="1651000" algn="l"/>
                        </a:tabLst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rgbClr val="94A8B2"/>
                          </a:solidFill>
                          <a:latin typeface="Helvetica Light"/>
                          <a:ea typeface="Helvetica Light"/>
                          <a:cs typeface="Helvetica Light"/>
                          <a:sym typeface="Helvetica Light"/>
                        </a:rPr>
                        <a:t>11/30/23</a:t>
                      </a:r>
                    </a:p>
                  </a:txBody>
                  <a:tcPr marL="76200" marR="76200" marT="76200" marB="7620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itle Text"/>
          <p:cNvSpPr>
            <a:spLocks noGrp="1"/>
          </p:cNvSpPr>
          <p:nvPr>
            <p:ph type="title"/>
          </p:nvPr>
        </p:nvSpPr>
        <p:spPr>
          <a:xfrm>
            <a:off x="1155700" y="0"/>
            <a:ext cx="22098000" cy="199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Body Level One…"/>
          <p:cNvSpPr>
            <a:spLocks noGrp="1"/>
          </p:cNvSpPr>
          <p:nvPr>
            <p:ph type="body" idx="1"/>
          </p:nvPr>
        </p:nvSpPr>
        <p:spPr>
          <a:xfrm>
            <a:off x="1155700" y="2349500"/>
            <a:ext cx="22098000" cy="10680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2pPr marL="899750" indent="-493350" defTabSz="825500">
              <a:spcBef>
                <a:spcPts val="2500"/>
              </a:spcBef>
              <a:defRPr sz="4400"/>
            </a:lvl2pPr>
            <a:lvl3pPr marL="1766231" indent="-559731" defTabSz="825500">
              <a:spcBef>
                <a:spcPts val="2200"/>
              </a:spcBef>
              <a:defRPr sz="4200"/>
            </a:lvl3pPr>
            <a:lvl4pPr marL="2196777" indent="-533077" defTabSz="825500">
              <a:spcBef>
                <a:spcPts val="2200"/>
              </a:spcBef>
              <a:defRPr sz="4000"/>
            </a:lvl4pPr>
            <a:lvl5pPr marL="2601923" indent="-506423" defTabSz="825500">
              <a:spcBef>
                <a:spcPts val="22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med"/>
  <p:txStyles>
    <p:titleStyle>
      <a:lvl1pPr marL="0" marR="0" indent="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1pPr>
      <a:lvl2pPr marL="0" marR="0" indent="2286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2pPr>
      <a:lvl3pPr marL="0" marR="0" indent="4572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3pPr>
      <a:lvl4pPr marL="0" marR="0" indent="6858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4pPr>
      <a:lvl5pPr marL="0" marR="0" indent="9144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5pPr>
      <a:lvl6pPr marL="0" marR="0" indent="11430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6pPr>
      <a:lvl7pPr marL="0" marR="0" indent="13716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7pPr>
      <a:lvl8pPr marL="0" marR="0" indent="16002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8pPr>
      <a:lvl9pPr marL="0" marR="0" indent="1828800" algn="l" defTabSz="825500" latinLnBrk="0">
        <a:lnSpc>
          <a:spcPts val="78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0" b="0" i="0" u="none" strike="noStrike" cap="none" spc="0" baseline="0">
          <a:solidFill>
            <a:srgbClr val="0096FF"/>
          </a:solidFill>
          <a:uFillTx/>
          <a:latin typeface="+mn-lt"/>
          <a:ea typeface="+mn-ea"/>
          <a:cs typeface="+mn-cs"/>
          <a:sym typeface="Myriad Set Pro Text"/>
        </a:defRPr>
      </a:lvl9pPr>
    </p:titleStyle>
    <p:bodyStyle>
      <a:lvl1pPr marL="468190" marR="0" indent="-46819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0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1pPr>
      <a:lvl2pPr marL="810050" marR="0" indent="-40365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00000"/>
        <a:buFont typeface="Lucida Grande"/>
        <a:buChar char="-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2pPr>
      <a:lvl3pPr marL="16862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3pPr>
      <a:lvl4pPr marL="21434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4pPr>
      <a:lvl5pPr marL="25752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5pPr>
      <a:lvl6pPr marL="2930870" marR="0" indent="-479770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6pPr>
      <a:lvl7pPr marL="32864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7pPr>
      <a:lvl8pPr marL="36420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8pPr>
      <a:lvl9pPr marL="3997669" marR="0" indent="-479769" algn="l" defTabSz="1238250" rtl="0" latinLnBrk="0">
        <a:lnSpc>
          <a:spcPct val="104999"/>
        </a:lnSpc>
        <a:spcBef>
          <a:spcPts val="3000"/>
        </a:spcBef>
        <a:spcAft>
          <a:spcPts val="0"/>
        </a:spcAft>
        <a:buClr>
          <a:srgbClr val="0096FF"/>
        </a:buClr>
        <a:buSzPct val="150000"/>
        <a:buFont typeface="Lucida Grande"/>
        <a:buChar char="■"/>
        <a:tabLst/>
        <a:defRPr sz="3600" b="0" i="0" u="none" strike="noStrike" cap="none" spc="0" baseline="0">
          <a:solidFill>
            <a:srgbClr val="000000"/>
          </a:solidFill>
          <a:uFillTx/>
          <a:latin typeface="Helvetica Neue Light"/>
          <a:ea typeface="Helvetica Neue Light"/>
          <a:cs typeface="Helvetica Neue Light"/>
          <a:sym typeface="Helvetica Neue Light"/>
        </a:defRPr>
      </a:lvl9pPr>
    </p:bodyStyle>
    <p:otherStyle>
      <a:lvl1pPr marL="0" marR="0" indent="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1pPr>
      <a:lvl2pPr marL="0" marR="0" indent="2286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2pPr>
      <a:lvl3pPr marL="0" marR="0" indent="4572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3pPr>
      <a:lvl4pPr marL="0" marR="0" indent="6858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4pPr>
      <a:lvl5pPr marL="0" marR="0" indent="9144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5pPr>
      <a:lvl6pPr marL="0" marR="0" indent="11430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6pPr>
      <a:lvl7pPr marL="0" marR="0" indent="13716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7pPr>
      <a:lvl8pPr marL="0" marR="0" indent="16002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8pPr>
      <a:lvl9pPr marL="0" marR="0" indent="1828800" algn="ctr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>
          <a:tab pos="914400" algn="l"/>
        </a:tabLst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yriad Set Pro T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"/>
          <p:cNvSpPr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68" name="Text"/>
          <p:cNvSpPr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  <p:sp>
        <p:nvSpPr>
          <p:cNvPr id="69" name="Views on Rel-19 XR Scope…"/>
          <p:cNvSpPr>
            <a:spLocks noGrp="1"/>
          </p:cNvSpPr>
          <p:nvPr>
            <p:ph type="body" idx="1"/>
          </p:nvPr>
        </p:nvSpPr>
        <p:spPr>
          <a:xfrm>
            <a:off x="1477991" y="2743200"/>
            <a:ext cx="20980401" cy="9631599"/>
          </a:xfrm>
          <a:prstGeom prst="rect">
            <a:avLst/>
          </a:prstGeom>
        </p:spPr>
        <p:txBody>
          <a:bodyPr/>
          <a:lstStyle/>
          <a:p>
            <a:pPr>
              <a:defRPr sz="7500"/>
            </a:pPr>
            <a:endParaRPr dirty="0"/>
          </a:p>
          <a:p>
            <a:pPr>
              <a:defRPr sz="7500"/>
            </a:pPr>
            <a:endParaRPr dirty="0"/>
          </a:p>
          <a:p>
            <a:pPr>
              <a:defRPr sz="7500"/>
            </a:pPr>
            <a:r>
              <a:rPr lang="en-US" dirty="0"/>
              <a:t>Mobility Enhancements for Rel-20</a:t>
            </a:r>
            <a:endParaRPr dirty="0"/>
          </a:p>
          <a:p>
            <a:pPr>
              <a:defRPr sz="7500"/>
            </a:pPr>
            <a:endParaRPr dirty="0"/>
          </a:p>
          <a:p>
            <a:pPr>
              <a:defRPr sz="4800"/>
            </a:pPr>
            <a:r>
              <a:rPr dirty="0"/>
              <a:t>Apple</a:t>
            </a:r>
          </a:p>
        </p:txBody>
      </p:sp>
      <p:sp>
        <p:nvSpPr>
          <p:cNvPr id="70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23968758" y="13042900"/>
            <a:ext cx="215495" cy="3175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/>
          <a:lstStyle>
            <a:lvl1pPr>
              <a:defRPr>
                <a:solidFill>
                  <a:schemeClr val="accent5">
                    <a:hueOff val="12258950"/>
                    <a:satOff val="-36268"/>
                    <a:lumOff val="33605"/>
                  </a:schemeClr>
                </a:solidFill>
              </a:defRPr>
            </a:lvl1pPr>
          </a:lstStyle>
          <a:p>
            <a:pPr defTabSz="914400"/>
            <a:fld id="{86CB4B4D-7CA3-9044-876B-883B54F8677D}" type="slidenum">
              <a:rPr/>
              <a:t>1</a:t>
            </a:fld>
            <a:endParaRPr/>
          </a:p>
        </p:txBody>
      </p:sp>
      <p:sp>
        <p:nvSpPr>
          <p:cNvPr id="71" name="3GPP TSG RAN #102…"/>
          <p:cNvSpPr txBox="1"/>
          <p:nvPr/>
        </p:nvSpPr>
        <p:spPr>
          <a:xfrm>
            <a:off x="1177527" y="2035248"/>
            <a:ext cx="13657854" cy="33855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3GPP TSG RAN #10</a:t>
            </a:r>
            <a:r>
              <a:rPr lang="en-US" dirty="0"/>
              <a:t>6</a:t>
            </a:r>
            <a:endParaRPr dirty="0"/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dirty="0"/>
              <a:t>Madrid</a:t>
            </a:r>
            <a:r>
              <a:rPr dirty="0"/>
              <a:t>, </a:t>
            </a:r>
            <a:r>
              <a:rPr lang="en-US" dirty="0"/>
              <a:t>Spain</a:t>
            </a:r>
            <a:r>
              <a:rPr dirty="0"/>
              <a:t>, December </a:t>
            </a:r>
            <a:r>
              <a:rPr lang="en-US" dirty="0"/>
              <a:t>9</a:t>
            </a:r>
            <a:r>
              <a:rPr dirty="0"/>
              <a:t> - 1</a:t>
            </a:r>
            <a:r>
              <a:rPr lang="en-US" dirty="0"/>
              <a:t>2</a:t>
            </a:r>
            <a:r>
              <a:rPr dirty="0"/>
              <a:t>, 202</a:t>
            </a:r>
            <a:r>
              <a:rPr lang="en-US" dirty="0"/>
              <a:t>4</a:t>
            </a:r>
            <a:endParaRPr dirty="0"/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dirty="0"/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Source: Apple</a:t>
            </a:r>
          </a:p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Agenda Item: </a:t>
            </a:r>
            <a:r>
              <a:rPr lang="en-US" dirty="0"/>
              <a:t>15.2</a:t>
            </a:r>
            <a:endParaRPr dirty="0"/>
          </a:p>
        </p:txBody>
      </p:sp>
      <p:sp>
        <p:nvSpPr>
          <p:cNvPr id="72" name="RP-23xxxx"/>
          <p:cNvSpPr txBox="1"/>
          <p:nvPr/>
        </p:nvSpPr>
        <p:spPr>
          <a:xfrm>
            <a:off x="20055838" y="1188896"/>
            <a:ext cx="4020667" cy="800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6200" tIns="76200" rIns="76200" bIns="76200">
            <a:spAutoFit/>
          </a:bodyPr>
          <a:lstStyle/>
          <a:p>
            <a:pPr lvl="1" defTabSz="457200">
              <a:tabLst>
                <a:tab pos="355600" algn="l"/>
              </a:tabLst>
              <a:defRPr sz="4200">
                <a:solidFill>
                  <a:schemeClr val="accent4">
                    <a:hueOff val="9600000"/>
                    <a:satOff val="22648"/>
                    <a:lumOff val="42149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RP-2</a:t>
            </a:r>
            <a:r>
              <a:rPr lang="en-US" dirty="0"/>
              <a:t>42792</a:t>
            </a:r>
            <a:endParaRPr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/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2</a:t>
            </a:fld>
            <a:endParaRPr/>
          </a:p>
        </p:txBody>
      </p:sp>
      <p:sp>
        <p:nvSpPr>
          <p:cNvPr id="75" name="Rel-19 XR Scope | Multi-Modality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Background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/>
          <p:cNvSpPr>
            <a:spLocks noGrp="1"/>
          </p:cNvSpPr>
          <p:nvPr>
            <p:ph type="body" idx="22"/>
          </p:nvPr>
        </p:nvSpPr>
        <p:spPr>
          <a:xfrm>
            <a:off x="856613" y="1768771"/>
            <a:ext cx="22430036" cy="1119419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Mobility has been integral part of NR features</a:t>
            </a:r>
          </a:p>
          <a:p>
            <a:pPr marL="1127125" lvl="1" indent="-540385" hangingPunct="0">
              <a:spcAft>
                <a:spcPts val="900"/>
              </a:spcAft>
            </a:pPr>
            <a:r>
              <a:rPr lang="en-US" dirty="0"/>
              <a:t>Since the first, every release has a WI for improving some aspect of mobility</a:t>
            </a:r>
          </a:p>
          <a:p>
            <a:pPr marL="1571625" lvl="2" indent="-540385" hangingPunct="0">
              <a:spcAft>
                <a:spcPts val="900"/>
              </a:spcAft>
            </a:pPr>
            <a:r>
              <a:rPr lang="en-US" dirty="0"/>
              <a:t>Rel-15: Basic mobility (as in LTE) including INACTIVE state. Addition of beam management. </a:t>
            </a:r>
          </a:p>
          <a:p>
            <a:pPr marL="1571625" lvl="2" indent="-540385" hangingPunct="0">
              <a:spcAft>
                <a:spcPts val="900"/>
              </a:spcAft>
            </a:pPr>
            <a:r>
              <a:rPr lang="en-US" dirty="0"/>
              <a:t>Rel-16: CHO, intra-SN mobility - towards mobility robustness, DAPS - towards “0”ms interruption time.</a:t>
            </a:r>
          </a:p>
          <a:p>
            <a:pPr marL="1571625" lvl="2" indent="-540385" hangingPunct="0">
              <a:spcAft>
                <a:spcPts val="900"/>
              </a:spcAft>
            </a:pPr>
            <a:r>
              <a:rPr lang="en-US" dirty="0"/>
              <a:t>Rel-17: SCG Deactivation, inter-SN mobility enhancements. RACH-less for some features </a:t>
            </a:r>
          </a:p>
          <a:p>
            <a:pPr marL="1571625" lvl="2" indent="-540385" hangingPunct="0">
              <a:spcAft>
                <a:spcPts val="900"/>
              </a:spcAft>
            </a:pPr>
            <a:r>
              <a:rPr lang="en-US" dirty="0"/>
              <a:t>Rel-18: Intra-CU LTM, further SN mobility enhancements (for </a:t>
            </a:r>
            <a:r>
              <a:rPr lang="en-US" dirty="0" err="1"/>
              <a:t>eg</a:t>
            </a:r>
            <a:r>
              <a:rPr lang="en-US" dirty="0"/>
              <a:t> CHO+SN), RACH-less for more features</a:t>
            </a:r>
          </a:p>
          <a:p>
            <a:pPr marL="1571625" lvl="2" indent="-540385" hangingPunct="0">
              <a:spcAft>
                <a:spcPts val="900"/>
              </a:spcAft>
            </a:pPr>
            <a:r>
              <a:rPr lang="en-US" dirty="0"/>
              <a:t>Rel-19: Inter-CU LTM, conditional intra-CU LTM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2F097-AA90-05EA-1E0F-1FED6E9A3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71909E9F-6A95-82D5-66BA-357F00E88FB5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3</a:t>
            </a:fld>
            <a:endParaRPr/>
          </a:p>
        </p:txBody>
      </p:sp>
      <p:sp>
        <p:nvSpPr>
          <p:cNvPr id="75" name="Rel-19 XR Scope | Multi-Modality">
            <a:extLst>
              <a:ext uri="{FF2B5EF4-FFF2-40B4-BE49-F238E27FC236}">
                <a16:creationId xmlns:a16="http://schemas.microsoft.com/office/drawing/2014/main" id="{C0FC447E-1A89-ACE9-401B-AC3CF76FC1C0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Some Observations…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>
            <a:extLst>
              <a:ext uri="{FF2B5EF4-FFF2-40B4-BE49-F238E27FC236}">
                <a16:creationId xmlns:a16="http://schemas.microsoft.com/office/drawing/2014/main" id="{2A8A949A-0DC0-98A8-4CAC-A6D203CB96B9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856613" y="1768771"/>
            <a:ext cx="22430036" cy="1119419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  <a:p>
            <a:r>
              <a:rPr lang="en-US" dirty="0"/>
              <a:t>RAN views that </a:t>
            </a:r>
            <a:r>
              <a:rPr lang="en-US" b="1" i="1" dirty="0"/>
              <a:t>robustness</a:t>
            </a:r>
            <a:r>
              <a:rPr lang="en-US" dirty="0"/>
              <a:t> in mobility and </a:t>
            </a:r>
            <a:r>
              <a:rPr lang="en-US" b="1" i="1" dirty="0"/>
              <a:t>reducing latency </a:t>
            </a:r>
            <a:r>
              <a:rPr lang="en-US" dirty="0"/>
              <a:t>are important topics</a:t>
            </a:r>
          </a:p>
          <a:p>
            <a:pPr lvl="1"/>
            <a:r>
              <a:rPr lang="en-US" dirty="0"/>
              <a:t>Every release added some optimizations/procedures to address/optimize the above!</a:t>
            </a:r>
          </a:p>
          <a:p>
            <a:pPr lvl="1"/>
            <a:endParaRPr lang="en-US" dirty="0"/>
          </a:p>
          <a:p>
            <a:r>
              <a:rPr lang="en-US" dirty="0"/>
              <a:t>However, adoption of these features paints a slightly different story</a:t>
            </a:r>
          </a:p>
          <a:p>
            <a:pPr lvl="1"/>
            <a:r>
              <a:rPr lang="en-US" dirty="0"/>
              <a:t>In terms of deployment, there is little to none for any of the Rel-16/Rel-17/Rel-18 features</a:t>
            </a:r>
          </a:p>
          <a:p>
            <a:pPr lvl="2"/>
            <a:r>
              <a:rPr lang="en-US" dirty="0"/>
              <a:t>Rel-16 CHO and some other aspects are now being considered in some part of the world</a:t>
            </a:r>
          </a:p>
          <a:p>
            <a:pPr lvl="2"/>
            <a:r>
              <a:rPr lang="en-US" dirty="0"/>
              <a:t>DC aspects (for </a:t>
            </a:r>
            <a:r>
              <a:rPr lang="en-US" dirty="0" err="1"/>
              <a:t>eg</a:t>
            </a:r>
            <a:r>
              <a:rPr lang="en-US" dirty="0"/>
              <a:t> SN mobility improvements) through the earlier releases have no adoption interest!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Nevertheless, LTM brought renewed interest from operators</a:t>
            </a:r>
          </a:p>
          <a:p>
            <a:pPr lvl="2"/>
            <a:r>
              <a:rPr lang="en-US" dirty="0"/>
              <a:t>Reduction in latency, effective spectrum usage, improved KPIs/call performance </a:t>
            </a:r>
            <a:r>
              <a:rPr lang="en-US" dirty="0" err="1"/>
              <a:t>etc</a:t>
            </a:r>
            <a:r>
              <a:rPr lang="en-US" dirty="0"/>
              <a:t> – among other reasons</a:t>
            </a:r>
          </a:p>
          <a:p>
            <a:pPr lvl="2"/>
            <a:r>
              <a:rPr lang="en-US" dirty="0"/>
              <a:t>Rel-19 LTM additions expand the usable scope of LTM</a:t>
            </a:r>
          </a:p>
          <a:p>
            <a:pPr lvl="3"/>
            <a:r>
              <a:rPr lang="en-US" dirty="0"/>
              <a:t>Inter-CU (expands the deployable options)</a:t>
            </a:r>
          </a:p>
          <a:p>
            <a:pPr lvl="3"/>
            <a:r>
              <a:rPr lang="en-US" dirty="0"/>
              <a:t>Conditional LTM (increases robustness)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0692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9F0A7-51FF-BD43-8FCB-331F53811C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51DC639A-6DD5-D74D-3D48-AFE9B90431DF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4</a:t>
            </a:fld>
            <a:endParaRPr/>
          </a:p>
        </p:txBody>
      </p:sp>
      <p:sp>
        <p:nvSpPr>
          <p:cNvPr id="75" name="Rel-19 XR Scope | Multi-Modality">
            <a:extLst>
              <a:ext uri="{FF2B5EF4-FFF2-40B4-BE49-F238E27FC236}">
                <a16:creationId xmlns:a16="http://schemas.microsoft.com/office/drawing/2014/main" id="{1CC13080-08A8-2D80-946D-6890573CE78C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Release-20 guiding principles for Mobility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>
            <a:extLst>
              <a:ext uri="{FF2B5EF4-FFF2-40B4-BE49-F238E27FC236}">
                <a16:creationId xmlns:a16="http://schemas.microsoft.com/office/drawing/2014/main" id="{3C82A469-BF48-F96B-443D-E2A7768B8ADD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856613" y="1768771"/>
            <a:ext cx="22430036" cy="1119419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Release 20 would likely be the last (if not significant) NR-A release</a:t>
            </a:r>
          </a:p>
          <a:p>
            <a:pPr lvl="1"/>
            <a:r>
              <a:rPr lang="en-US" dirty="0"/>
              <a:t>For mobility, we should focus on aspects that “appeal” more in terms of commercial deployment, while ensuring that latency/robustness is addressed.</a:t>
            </a:r>
          </a:p>
          <a:p>
            <a:pPr lvl="1"/>
            <a:r>
              <a:rPr lang="en-US" dirty="0"/>
              <a:t>With 6G study as part of the WG workload, it is “OK” to narrow the scope of mobility objectives – to only those that add to the usefulness in terms of practical deployment.</a:t>
            </a:r>
          </a:p>
          <a:p>
            <a:pPr lvl="1"/>
            <a:endParaRPr lang="en-US" dirty="0"/>
          </a:p>
          <a:p>
            <a:r>
              <a:rPr lang="en-US" dirty="0"/>
              <a:t>Focus on LTM</a:t>
            </a:r>
          </a:p>
          <a:p>
            <a:pPr lvl="1"/>
            <a:r>
              <a:rPr lang="en-US" dirty="0"/>
              <a:t>Lower layer mobility with LTM is the main mobility feature that fits the bill.</a:t>
            </a:r>
          </a:p>
          <a:p>
            <a:pPr lvl="1"/>
            <a:r>
              <a:rPr lang="en-US" dirty="0"/>
              <a:t>It would be important to “selectively” choose improvements on the LTM feature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03983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95ADD-CF51-0B91-19E0-CD49B15C1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0F62243A-638B-3905-107B-477465A365CB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5</a:t>
            </a:fld>
            <a:endParaRPr/>
          </a:p>
        </p:txBody>
      </p:sp>
      <p:sp>
        <p:nvSpPr>
          <p:cNvPr id="75" name="Rel-19 XR Scope | Multi-Modality">
            <a:extLst>
              <a:ext uri="{FF2B5EF4-FFF2-40B4-BE49-F238E27FC236}">
                <a16:creationId xmlns:a16="http://schemas.microsoft.com/office/drawing/2014/main" id="{EB6B38E4-487E-2EAC-DC6E-A3B4E48500F4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Dissecting Rel-19/18 LTM 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>
            <a:extLst>
              <a:ext uri="{FF2B5EF4-FFF2-40B4-BE49-F238E27FC236}">
                <a16:creationId xmlns:a16="http://schemas.microsoft.com/office/drawing/2014/main" id="{6CFC6372-7FB0-9B31-4C0E-F1ABC3EE2D58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696663" y="1534854"/>
            <a:ext cx="23189339" cy="11901746"/>
          </a:xfrm>
          <a:prstGeom prst="rect">
            <a:avLst/>
          </a:prstGeom>
        </p:spPr>
        <p:txBody>
          <a:bodyPr/>
          <a:lstStyle/>
          <a:p>
            <a:r>
              <a:rPr lang="en-US" sz="3200" dirty="0"/>
              <a:t>Dissecting Rel-18/19 LTM :</a:t>
            </a:r>
          </a:p>
          <a:p>
            <a:pPr lvl="1"/>
            <a:r>
              <a:rPr lang="en-US" sz="3200" dirty="0"/>
              <a:t>LTM was introduced in Rel-18, but was quite narrow in scope in terms </a:t>
            </a:r>
            <a:r>
              <a:rPr lang="en-US" sz="3200" dirty="0" err="1"/>
              <a:t>deployability</a:t>
            </a:r>
            <a:r>
              <a:rPr lang="en-US" sz="3200" dirty="0"/>
              <a:t> (limited to a CU)</a:t>
            </a:r>
          </a:p>
          <a:p>
            <a:pPr lvl="2"/>
            <a:r>
              <a:rPr lang="en-US" sz="3200" dirty="0"/>
              <a:t>Still brings reductions in latency with L2/L1 level signaling and neighbor beam handling</a:t>
            </a:r>
          </a:p>
          <a:p>
            <a:pPr lvl="1"/>
            <a:r>
              <a:rPr lang="en-US" sz="3200" dirty="0"/>
              <a:t>Inter-CU from Rel-19 closes the loop on the using wide-spread L2 mobility practically, expanding to CU-CU mobility.</a:t>
            </a:r>
          </a:p>
          <a:p>
            <a:pPr lvl="2"/>
            <a:r>
              <a:rPr lang="en-US" sz="3200" dirty="0"/>
              <a:t>Additional enhancements in mobility robustness (with conditional LTM) and latency reduction (early CSI acquisition etc.,)</a:t>
            </a:r>
          </a:p>
          <a:p>
            <a:pPr lvl="2"/>
            <a:r>
              <a:rPr lang="en-US" sz="3200" dirty="0"/>
              <a:t>However, there are still some aspects of inter-CU LTM that are not part of Rel-19</a:t>
            </a:r>
          </a:p>
          <a:p>
            <a:pPr lvl="2"/>
            <a:r>
              <a:rPr lang="en-US" sz="3200" dirty="0"/>
              <a:t>Inter-CU LTM in both MCG and SCG</a:t>
            </a:r>
          </a:p>
          <a:p>
            <a:pPr lvl="2"/>
            <a:r>
              <a:rPr lang="en-US" sz="3200" dirty="0"/>
              <a:t>Conditional LTM is limited to intra-CU alone.</a:t>
            </a:r>
          </a:p>
          <a:p>
            <a:endParaRPr lang="en-US" sz="3200" dirty="0"/>
          </a:p>
          <a:p>
            <a:r>
              <a:rPr lang="en-US" sz="3200" dirty="0"/>
              <a:t>What needs to be enhanced:</a:t>
            </a:r>
          </a:p>
          <a:p>
            <a:pPr lvl="1"/>
            <a:r>
              <a:rPr lang="en-US" sz="3200" dirty="0"/>
              <a:t>Expanding “robustness” aspect across CUs</a:t>
            </a:r>
          </a:p>
          <a:p>
            <a:pPr lvl="2"/>
            <a:r>
              <a:rPr lang="en-US" sz="3200" dirty="0"/>
              <a:t>Rel-16 CHO addressed mobility robustness, but had adaption issue with one of the reasons being NW inter-CU effort</a:t>
            </a:r>
          </a:p>
          <a:p>
            <a:pPr lvl="3"/>
            <a:r>
              <a:rPr lang="en-US" sz="3200" dirty="0"/>
              <a:t>Inter-CU LTM already lays the framework for this pre-requisite inter-CU framework</a:t>
            </a:r>
          </a:p>
          <a:p>
            <a:pPr lvl="3"/>
            <a:r>
              <a:rPr lang="en-US" sz="3200" dirty="0"/>
              <a:t>Closes the loop on specifying C-LTM for all types of deployment (intra and inter-CU)</a:t>
            </a:r>
          </a:p>
          <a:p>
            <a:pPr lvl="1"/>
            <a:r>
              <a:rPr lang="en-US" sz="3200" dirty="0"/>
              <a:t>Security of L2 signaling</a:t>
            </a:r>
          </a:p>
          <a:p>
            <a:pPr lvl="2"/>
            <a:r>
              <a:rPr lang="en-US" sz="3200" dirty="0"/>
              <a:t>Currently LTM </a:t>
            </a:r>
            <a:r>
              <a:rPr lang="en-US" sz="3200"/>
              <a:t>uses unsecure MAC CE</a:t>
            </a:r>
          </a:p>
          <a:p>
            <a:pPr lvl="2"/>
            <a:r>
              <a:rPr lang="en-US" sz="3200" dirty="0"/>
              <a:t>SA3 has/continues to have discussion on L2 security in Rel-19. But with limited time left, Rel-19 is not envisioned to have any enhancements to address this.</a:t>
            </a:r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3330943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605ED-07B3-8D26-2E5D-2E21E2B32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F54861EB-0EC1-7986-C8E0-3FDAD10114E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4013005" y="13093700"/>
            <a:ext cx="127001" cy="215900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/>
          <a:p>
            <a:pPr defTabSz="914400"/>
            <a:fld id="{86CB4B4D-7CA3-9044-876B-883B54F8677D}" type="slidenum">
              <a:rPr/>
              <a:t>6</a:t>
            </a:fld>
            <a:endParaRPr/>
          </a:p>
        </p:txBody>
      </p:sp>
      <p:sp>
        <p:nvSpPr>
          <p:cNvPr id="75" name="Rel-19 XR Scope | Multi-Modality">
            <a:extLst>
              <a:ext uri="{FF2B5EF4-FFF2-40B4-BE49-F238E27FC236}">
                <a16:creationId xmlns:a16="http://schemas.microsoft.com/office/drawing/2014/main" id="{87AFAC20-EE6D-1E4E-0351-9609F1277915}"/>
              </a:ext>
            </a:extLst>
          </p:cNvPr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5461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6000">
                <a:solidFill>
                  <a:srgbClr val="0096FF"/>
                </a:solidFill>
              </a:defRPr>
            </a:pPr>
            <a:r>
              <a:rPr lang="en-US" dirty="0"/>
              <a:t>Release-20 Mobility Enhancements - Proposal </a:t>
            </a:r>
            <a:endParaRPr dirty="0">
              <a:solidFill>
                <a:srgbClr val="53585F"/>
              </a:solidFill>
            </a:endParaRPr>
          </a:p>
        </p:txBody>
      </p:sp>
      <p:sp>
        <p:nvSpPr>
          <p:cNvPr id="76" name="Synchronisation of Multi-Modality seems to be an important requirement to optimise XR user experiences.…">
            <a:extLst>
              <a:ext uri="{FF2B5EF4-FFF2-40B4-BE49-F238E27FC236}">
                <a16:creationId xmlns:a16="http://schemas.microsoft.com/office/drawing/2014/main" id="{C007E7E8-7303-61F7-1451-5957BFFACFD7}"/>
              </a:ext>
            </a:extLst>
          </p:cNvPr>
          <p:cNvSpPr>
            <a:spLocks noGrp="1"/>
          </p:cNvSpPr>
          <p:nvPr>
            <p:ph type="body" idx="22"/>
          </p:nvPr>
        </p:nvSpPr>
        <p:spPr>
          <a:xfrm>
            <a:off x="856613" y="1768771"/>
            <a:ext cx="22430036" cy="1119419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Based on the guiding principle we mentioned earlier, we propose the following LTM improvements:</a:t>
            </a:r>
          </a:p>
          <a:p>
            <a:pPr lvl="1"/>
            <a:r>
              <a:rPr lang="en-US" dirty="0"/>
              <a:t>A R20 WI on further LTM enhancements as part of Mobility Enhancements:</a:t>
            </a:r>
          </a:p>
          <a:p>
            <a:pPr lvl="2"/>
            <a:r>
              <a:rPr lang="en-US" dirty="0"/>
              <a:t>Specify Conditional LTM for inter-CU.</a:t>
            </a:r>
          </a:p>
          <a:p>
            <a:pPr lvl="2"/>
            <a:r>
              <a:rPr lang="en-US" dirty="0"/>
              <a:t>Specify procedures and signaling to make LTM L2 signaling secure, in </a:t>
            </a:r>
            <a:r>
              <a:rPr lang="en-US" dirty="0" err="1"/>
              <a:t>colloboration</a:t>
            </a:r>
            <a:r>
              <a:rPr lang="en-US" dirty="0"/>
              <a:t> with SA3.</a:t>
            </a:r>
          </a:p>
          <a:p>
            <a:pPr marL="1308100" lvl="3" indent="0">
              <a:buNone/>
            </a:pPr>
            <a:endParaRPr lang="en-US" dirty="0"/>
          </a:p>
          <a:p>
            <a:pPr marL="1308100" lvl="3" indent="0">
              <a:buNone/>
            </a:pPr>
            <a:endParaRPr lang="en-US" dirty="0"/>
          </a:p>
          <a:p>
            <a:pPr marL="1308100" lvl="3" indent="0">
              <a:buNone/>
            </a:pPr>
            <a:endParaRPr lang="en-US" dirty="0"/>
          </a:p>
          <a:p>
            <a:pPr marL="1308100" lvl="3" indent="0">
              <a:buNone/>
            </a:pPr>
            <a:r>
              <a:rPr lang="en-US" dirty="0"/>
              <a:t>	</a:t>
            </a:r>
          </a:p>
          <a:p>
            <a:pPr lvl="2"/>
            <a:r>
              <a:rPr lang="en-US" i="1" dirty="0"/>
              <a:t>NOTE:  Do not automatically add aspects that were not possible in Rel-19 LTM.</a:t>
            </a:r>
          </a:p>
          <a:p>
            <a:pPr lvl="3"/>
            <a:r>
              <a:rPr lang="en-US" i="1" dirty="0"/>
              <a:t>For </a:t>
            </a:r>
            <a:r>
              <a:rPr lang="en-US" i="1" dirty="0" err="1"/>
              <a:t>eg</a:t>
            </a:r>
            <a:r>
              <a:rPr lang="en-US" i="1" dirty="0"/>
              <a:t>: We do not see the need to handle inter-CU LTM in both MCG and SCG at the same time. </a:t>
            </a:r>
          </a:p>
        </p:txBody>
      </p:sp>
    </p:spTree>
    <p:extLst>
      <p:ext uri="{BB962C8B-B14F-4D97-AF65-F5344CB8AC3E}">
        <p14:creationId xmlns:p14="http://schemas.microsoft.com/office/powerpoint/2010/main" val="209047263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"/>
          <p:cNvSpPr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6800"/>
              </a:spcBef>
              <a:buClrTx/>
              <a:buSzTx/>
              <a:buFontTx/>
              <a:buNone/>
              <a:defRPr sz="6000">
                <a:solidFill>
                  <a:srgbClr val="94A8B2"/>
                </a:solidFill>
                <a:latin typeface="Myriad Set Pro Bold"/>
                <a:ea typeface="Myriad Set Pro Bold"/>
                <a:cs typeface="Myriad Set Pro Bold"/>
                <a:sym typeface="Myriad Set Pro Bold"/>
              </a:defRPr>
            </a:pPr>
            <a:endParaRPr/>
          </a:p>
        </p:txBody>
      </p:sp>
      <p:sp>
        <p:nvSpPr>
          <p:cNvPr id="99" name="Text"/>
          <p:cNvSpPr>
            <a:spLocks noGrp="1"/>
          </p:cNvSpPr>
          <p:nvPr>
            <p:ph type="body" idx="22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defTabSz="825500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 sz="1600" spc="-8">
                <a:solidFill>
                  <a:srgbClr val="94A8B2"/>
                </a:solidFill>
                <a:latin typeface="Myriad Set Pro Ultralight"/>
                <a:ea typeface="Myriad Set Pro Ultralight"/>
                <a:cs typeface="Myriad Set Pro Ultralight"/>
                <a:sym typeface="Myriad Set Pro Ultra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FFFFFF"/>
      </a:dk1>
      <a:lt1>
        <a:srgbClr val="0096FF"/>
      </a:lt1>
      <a:dk2>
        <a:srgbClr val="8071AB"/>
      </a:dk2>
      <a:lt2>
        <a:srgbClr val="000000"/>
      </a:lt2>
      <a:accent1>
        <a:srgbClr val="4782A6"/>
      </a:accent1>
      <a:accent2>
        <a:srgbClr val="3A8C52"/>
      </a:accent2>
      <a:accent3>
        <a:srgbClr val="E6A845"/>
      </a:accent3>
      <a:accent4>
        <a:srgbClr val="E37944"/>
      </a:accent4>
      <a:accent5>
        <a:srgbClr val="C43F4D"/>
      </a:accent5>
      <a:accent6>
        <a:srgbClr val="666666"/>
      </a:accent6>
      <a:hlink>
        <a:srgbClr val="0000FF"/>
      </a:hlink>
      <a:folHlink>
        <a:srgbClr val="FF00FF"/>
      </a:folHlink>
    </a:clrScheme>
    <a:fontScheme name="White">
      <a:majorFont>
        <a:latin typeface="Myriad Set Pro Text"/>
        <a:ea typeface="Myriad Set Pro Text"/>
        <a:cs typeface="Myriad Set Pro Text"/>
      </a:majorFont>
      <a:minorFont>
        <a:latin typeface="Myriad Set Pro Text"/>
        <a:ea typeface="Myriad Set Pro Text"/>
        <a:cs typeface="Myriad Set Pro T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hueOff val="3907156"/>
            <a:satOff val="4937"/>
            <a:lumOff val="15538"/>
          </a:schemeClr>
        </a:soli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63500" tIns="63500" rIns="63500" bIns="6350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chemeClr val="accent4">
                <a:hueOff val="9600000"/>
                <a:satOff val="22648"/>
                <a:lumOff val="42149"/>
              </a:schemeClr>
            </a:solidFill>
            <a:effectLst/>
            <a:uFillTx/>
            <a:latin typeface="+mn-lt"/>
            <a:ea typeface="+mn-ea"/>
            <a:cs typeface="+mn-cs"/>
            <a:sym typeface="Myriad Set Pro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2">
              <a:hueOff val="3907156"/>
              <a:satOff val="4937"/>
              <a:lumOff val="15538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t">
        <a:spAutoFit/>
      </a:bodyPr>
      <a:lstStyle>
        <a:defPPr marL="0" marR="0" indent="0" algn="l" defTabSz="5461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96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8071AB"/>
      </a:dk2>
      <a:lt2>
        <a:srgbClr val="000000"/>
      </a:lt2>
      <a:accent1>
        <a:srgbClr val="4782A6"/>
      </a:accent1>
      <a:accent2>
        <a:srgbClr val="3A8C52"/>
      </a:accent2>
      <a:accent3>
        <a:srgbClr val="E6A845"/>
      </a:accent3>
      <a:accent4>
        <a:srgbClr val="E37944"/>
      </a:accent4>
      <a:accent5>
        <a:srgbClr val="C43F4D"/>
      </a:accent5>
      <a:accent6>
        <a:srgbClr val="666666"/>
      </a:accent6>
      <a:hlink>
        <a:srgbClr val="0000FF"/>
      </a:hlink>
      <a:folHlink>
        <a:srgbClr val="FF00FF"/>
      </a:folHlink>
    </a:clrScheme>
    <a:fontScheme name="White">
      <a:majorFont>
        <a:latin typeface="Myriad Set Pro Text"/>
        <a:ea typeface="Myriad Set Pro Text"/>
        <a:cs typeface="Myriad Set Pro Text"/>
      </a:majorFont>
      <a:minorFont>
        <a:latin typeface="Myriad Set Pro Text"/>
        <a:ea typeface="Myriad Set Pro Text"/>
        <a:cs typeface="Myriad Set Pro Tex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hueOff val="3907156"/>
            <a:satOff val="4937"/>
            <a:lumOff val="15538"/>
          </a:schemeClr>
        </a:soli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63500" tIns="63500" rIns="63500" bIns="63500" numCol="1" spcCol="38100" rtlCol="0" anchor="ctr">
        <a:spAutoFit/>
      </a:bodyPr>
      <a:lstStyle>
        <a:defPPr marL="0" marR="0" indent="0" algn="ctr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chemeClr val="accent4">
                <a:hueOff val="9600000"/>
                <a:satOff val="22648"/>
                <a:lumOff val="42149"/>
              </a:schemeClr>
            </a:solidFill>
            <a:effectLst/>
            <a:uFillTx/>
            <a:latin typeface="+mn-lt"/>
            <a:ea typeface="+mn-ea"/>
            <a:cs typeface="+mn-cs"/>
            <a:sym typeface="Myriad Set Pro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2">
              <a:hueOff val="3907156"/>
              <a:satOff val="4937"/>
              <a:lumOff val="15538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6200" tIns="76200" rIns="76200" bIns="76200" numCol="1" spcCol="38100" rtlCol="0" anchor="t">
        <a:spAutoFit/>
      </a:bodyPr>
      <a:lstStyle>
        <a:defPPr marL="0" marR="0" indent="0" algn="l" defTabSz="5461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6000" b="0" i="0" u="none" strike="noStrike" cap="none" spc="0" normalizeH="0" baseline="0">
            <a:ln>
              <a:noFill/>
            </a:ln>
            <a:solidFill>
              <a:srgbClr val="0096FF"/>
            </a:solidFill>
            <a:effectLst/>
            <a:uFillTx/>
            <a:latin typeface="Helvetica Neue Light"/>
            <a:ea typeface="Helvetica Neue Light"/>
            <a:cs typeface="Helvetica Neue Light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</TotalTime>
  <Words>707</Words>
  <Application>Microsoft Macintosh PowerPoint</Application>
  <PresentationFormat>Custom</PresentationFormat>
  <Paragraphs>85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Helvetica Light</vt:lpstr>
      <vt:lpstr>Helvetica Neue Light</vt:lpstr>
      <vt:lpstr>Lucida Grande</vt:lpstr>
      <vt:lpstr>Mistral</vt:lpstr>
      <vt:lpstr>Myriad Set Pro Text</vt:lpstr>
      <vt:lpstr>Myriad Set Pro Thin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Apple - Naveen Palle</cp:lastModifiedBy>
  <cp:revision>48</cp:revision>
  <dcterms:modified xsi:type="dcterms:W3CDTF">2024-12-03T17:36:48Z</dcterms:modified>
</cp:coreProperties>
</file>