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68" r:id="rId5"/>
  </p:sldMasterIdLst>
  <p:notesMasterIdLst>
    <p:notesMasterId r:id="rId12"/>
  </p:notesMasterIdLst>
  <p:handoutMasterIdLst>
    <p:handoutMasterId r:id="rId13"/>
  </p:handoutMasterIdLst>
  <p:sldIdLst>
    <p:sldId id="1122" r:id="rId6"/>
    <p:sldId id="382" r:id="rId7"/>
    <p:sldId id="1144" r:id="rId8"/>
    <p:sldId id="1143" r:id="rId9"/>
    <p:sldId id="1123" r:id="rId10"/>
    <p:sldId id="1142" r:id="rId11"/>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Chenli" initials="v" lastIdx="9" clrIdx="0">
    <p:extLst>
      <p:ext uri="{19B8F6BF-5375-455C-9EA6-DF929625EA0E}">
        <p15:presenceInfo xmlns:p15="http://schemas.microsoft.com/office/powerpoint/2012/main" userId="vivo-Chenli" providerId="None"/>
      </p:ext>
    </p:extLst>
  </p:cmAuthor>
  <p:cmAuthor id="2" name="Alexey Kulakov, Vodafone" initials="AK" lastIdx="1" clrIdx="1">
    <p:extLst>
      <p:ext uri="{19B8F6BF-5375-455C-9EA6-DF929625EA0E}">
        <p15:presenceInfo xmlns:p15="http://schemas.microsoft.com/office/powerpoint/2012/main" userId="S::Alexey.Kulakov1@vodafone.com::a9499e6f-d631-4cd6-9b8c-d11b1e0c36f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A"/>
    <a:srgbClr val="F7F8F8"/>
    <a:srgbClr val="000613"/>
    <a:srgbClr val="25282B"/>
    <a:srgbClr val="820000"/>
    <a:srgbClr val="00B0CA"/>
    <a:srgbClr val="5E2750"/>
    <a:srgbClr val="EB9700"/>
    <a:srgbClr val="FECB00"/>
    <a:srgbClr val="A8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3C2798-99AE-740D-E07C-0A647AED0CE7}" v="16" dt="2024-12-03T18:21:44.4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673" autoAdjust="0"/>
  </p:normalViewPr>
  <p:slideViewPr>
    <p:cSldViewPr snapToGrid="0" snapToObjects="1" showGuides="1">
      <p:cViewPr varScale="1">
        <p:scale>
          <a:sx n="102" d="100"/>
          <a:sy n="102" d="100"/>
        </p:scale>
        <p:origin x="926" y="77"/>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9" d="100"/>
        <a:sy n="149" d="100"/>
      </p:scale>
      <p:origin x="0" y="0"/>
    </p:cViewPr>
  </p:sorterViewPr>
  <p:notesViewPr>
    <p:cSldViewPr snapToGrid="0" showGuides="1">
      <p:cViewPr varScale="1">
        <p:scale>
          <a:sx n="249" d="100"/>
          <a:sy n="249" d="100"/>
        </p:scale>
        <p:origin x="8776" y="176"/>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03/12/2024</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‹Nr.›</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03/12/2024</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‹Nr.›</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E1866-6ABF-4414-AFB5-B91146A1FA19}" type="slidenum">
              <a:rPr kumimoji="0" lang="en-GB" sz="1200" b="0" i="0" u="none" strike="noStrike" kern="1200" cap="none" spc="0" normalizeH="0" baseline="0" noProof="0" smtClean="0">
                <a:ln>
                  <a:noFill/>
                </a:ln>
                <a:solidFill>
                  <a:prstClr val="black"/>
                </a:solidFill>
                <a:effectLst/>
                <a:uLnTx/>
                <a:uFillTx/>
                <a:latin typeface="Vodafone Rg"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Vodafone Rg" pitchFamily="34" charset="0"/>
              <a:ea typeface="+mn-ea"/>
              <a:cs typeface="+mn-cs"/>
            </a:endParaRPr>
          </a:p>
        </p:txBody>
      </p:sp>
    </p:spTree>
    <p:extLst>
      <p:ext uri="{BB962C8B-B14F-4D97-AF65-F5344CB8AC3E}">
        <p14:creationId xmlns:p14="http://schemas.microsoft.com/office/powerpoint/2010/main" val="374631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2</a:t>
            </a:fld>
            <a:endParaRPr lang="en-GB" dirty="0"/>
          </a:p>
        </p:txBody>
      </p:sp>
    </p:spTree>
    <p:extLst>
      <p:ext uri="{BB962C8B-B14F-4D97-AF65-F5344CB8AC3E}">
        <p14:creationId xmlns:p14="http://schemas.microsoft.com/office/powerpoint/2010/main" val="3717627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3</a:t>
            </a:fld>
            <a:endParaRPr lang="en-GB" dirty="0"/>
          </a:p>
        </p:txBody>
      </p:sp>
    </p:spTree>
    <p:extLst>
      <p:ext uri="{BB962C8B-B14F-4D97-AF65-F5344CB8AC3E}">
        <p14:creationId xmlns:p14="http://schemas.microsoft.com/office/powerpoint/2010/main" val="203206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2B3E1866-6ABF-4414-AFB5-B91146A1FA19}" type="slidenum">
              <a:rPr lang="en-GB" smtClean="0"/>
              <a:pPr/>
              <a:t>4</a:t>
            </a:fld>
            <a:endParaRPr lang="en-GB" dirty="0"/>
          </a:p>
        </p:txBody>
      </p:sp>
    </p:spTree>
    <p:extLst>
      <p:ext uri="{BB962C8B-B14F-4D97-AF65-F5344CB8AC3E}">
        <p14:creationId xmlns:p14="http://schemas.microsoft.com/office/powerpoint/2010/main" val="237092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5</a:t>
            </a:fld>
            <a:endParaRPr lang="en-GB" dirty="0"/>
          </a:p>
        </p:txBody>
      </p:sp>
    </p:spTree>
    <p:extLst>
      <p:ext uri="{BB962C8B-B14F-4D97-AF65-F5344CB8AC3E}">
        <p14:creationId xmlns:p14="http://schemas.microsoft.com/office/powerpoint/2010/main" val="2616361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6</a:t>
            </a:fld>
            <a:endParaRPr lang="en-GB" dirty="0"/>
          </a:p>
        </p:txBody>
      </p:sp>
    </p:spTree>
    <p:extLst>
      <p:ext uri="{BB962C8B-B14F-4D97-AF65-F5344CB8AC3E}">
        <p14:creationId xmlns:p14="http://schemas.microsoft.com/office/powerpoint/2010/main" val="2726319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4">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E890F5E-F705-DE4C-BE0B-FD9E227B2D29}"/>
              </a:ext>
            </a:extLst>
          </p:cNvPr>
          <p:cNvSpPr/>
          <p:nvPr userDrawn="1"/>
        </p:nvSpPr>
        <p:spPr>
          <a:xfrm>
            <a:off x="0" y="0"/>
            <a:ext cx="9144000" cy="5143500"/>
          </a:xfrm>
          <a:prstGeom prst="rect">
            <a:avLst/>
          </a:prstGeom>
          <a:gradFill flip="none" rotWithShape="1">
            <a:gsLst>
              <a:gs pos="0">
                <a:schemeClr val="tx1">
                  <a:alpha val="60000"/>
                </a:schemeClr>
              </a:gs>
              <a:gs pos="29000">
                <a:schemeClr val="tx1">
                  <a:alpha val="0"/>
                </a:schemeClr>
              </a:gs>
            </a:gsLst>
            <a:lin ang="4200000" scaled="0"/>
            <a:tileRect/>
          </a:gra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350" tIns="6350" rIns="6350" bIns="6350" numCol="1" spcCol="1270" rtlCol="0" anchor="ctr" anchorCtr="0">
            <a:noAutofit/>
          </a:bodyPr>
          <a:lstStyle/>
          <a:p>
            <a:pPr algn="ctr" defTabSz="444500">
              <a:lnSpc>
                <a:spcPct val="90000"/>
              </a:lnSpc>
              <a:spcBef>
                <a:spcPct val="0"/>
              </a:spcBef>
              <a:spcAft>
                <a:spcPct val="35000"/>
              </a:spcAft>
            </a:pPr>
            <a:endParaRPr lang="en-US" sz="1000" kern="1200" dirty="0">
              <a:solidFill>
                <a:srgbClr val="34342B"/>
              </a:solidFill>
              <a:latin typeface="Vodafone Rg" pitchFamily="34" charset="0"/>
              <a:ea typeface="+mn-ea"/>
              <a:cs typeface="+mn-cs"/>
            </a:endParaRPr>
          </a:p>
        </p:txBody>
      </p:sp>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8" name="Picture 7">
            <a:extLst>
              <a:ext uri="{FF2B5EF4-FFF2-40B4-BE49-F238E27FC236}">
                <a16:creationId xmlns:a16="http://schemas.microsoft.com/office/drawing/2014/main" id="{5D2A0B60-7AF1-BA4F-8956-31372DACF9B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59450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GRA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36B8AB9A-4982-5343-A59F-B510231EE64F}" type="datetime4">
              <a:rPr lang="en-GB" smtClean="0"/>
              <a:t>03 December 2024</a:t>
            </a:fld>
            <a:endParaRPr lang="en-GB"/>
          </a:p>
        </p:txBody>
      </p:sp>
      <p:pic>
        <p:nvPicPr>
          <p:cNvPr id="10" name="Picture 9">
            <a:extLst>
              <a:ext uri="{FF2B5EF4-FFF2-40B4-BE49-F238E27FC236}">
                <a16:creationId xmlns:a16="http://schemas.microsoft.com/office/drawing/2014/main" id="{49C02BC2-6DCB-4942-B518-B8305FCAA4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183219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GREY">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AC0739BA-61C9-3A46-938B-A59A0BB8CA5E}" type="datetime4">
              <a:rPr lang="en-GB" smtClean="0"/>
              <a:t>03 December 2024</a:t>
            </a:fld>
            <a:endParaRPr lang="en-GB"/>
          </a:p>
        </p:txBody>
      </p:sp>
      <p:pic>
        <p:nvPicPr>
          <p:cNvPr id="10" name="Picture 9">
            <a:extLst>
              <a:ext uri="{FF2B5EF4-FFF2-40B4-BE49-F238E27FC236}">
                <a16:creationId xmlns:a16="http://schemas.microsoft.com/office/drawing/2014/main" id="{585DEAEB-88CF-5C47-91E5-2870713B18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21457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E4410CFC-2243-424E-BF28-D5CEE646A580}" type="datetime4">
              <a:rPr lang="en-GB" smtClean="0"/>
              <a:t>03 December 2024</a:t>
            </a:fld>
            <a:endParaRPr lang="en-GB"/>
          </a:p>
        </p:txBody>
      </p:sp>
      <p:pic>
        <p:nvPicPr>
          <p:cNvPr id="10" name="Picture 9">
            <a:extLst>
              <a:ext uri="{FF2B5EF4-FFF2-40B4-BE49-F238E27FC236}">
                <a16:creationId xmlns:a16="http://schemas.microsoft.com/office/drawing/2014/main" id="{B2BFE641-D101-EA4E-9FEF-0C22A0D166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44859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6" name="Date Placeholder 5"/>
          <p:cNvSpPr>
            <a:spLocks noGrp="1"/>
          </p:cNvSpPr>
          <p:nvPr>
            <p:ph type="dt" sz="half" idx="10"/>
          </p:nvPr>
        </p:nvSpPr>
        <p:spPr/>
        <p:txBody>
          <a:bodyPr/>
          <a:lstStyle/>
          <a:p>
            <a:fld id="{783B7672-5FCC-A246-9206-3CFAAA3A18CC}" type="datetime4">
              <a:rPr lang="en-GB" smtClean="0"/>
              <a:t>03 December 2024</a:t>
            </a:fld>
            <a:endParaRPr lang="en-GB" dirty="0"/>
          </a:p>
        </p:txBody>
      </p:sp>
      <p:sp>
        <p:nvSpPr>
          <p:cNvPr id="7" name="Footer Placeholder 6"/>
          <p:cNvSpPr>
            <a:spLocks noGrp="1"/>
          </p:cNvSpPr>
          <p:nvPr>
            <p:ph type="ftr" sz="quarter" idx="11"/>
          </p:nvPr>
        </p:nvSpPr>
        <p:spPr/>
        <p:txBody>
          <a:bodyPr/>
          <a:lstStyle/>
          <a:p>
            <a:r>
              <a:rPr lang="en-GB"/>
              <a:t>Insert Confidentiality Level in slide footer </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‹Nr.›</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‹Nr.›</a:t>
            </a:fld>
            <a:endParaRPr lang="en-GB" dirty="0"/>
          </a:p>
        </p:txBody>
      </p:sp>
      <p:sp>
        <p:nvSpPr>
          <p:cNvPr id="4" name="Date Placeholder 3"/>
          <p:cNvSpPr>
            <a:spLocks noGrp="1"/>
          </p:cNvSpPr>
          <p:nvPr>
            <p:ph type="dt" sz="half" idx="14"/>
          </p:nvPr>
        </p:nvSpPr>
        <p:spPr/>
        <p:txBody>
          <a:bodyPr/>
          <a:lstStyle/>
          <a:p>
            <a:fld id="{AE7B89AC-F697-9C4E-A7D8-C177B3B47A01}" type="datetime4">
              <a:rPr lang="en-GB" smtClean="0"/>
              <a:t>03 December 2024</a:t>
            </a:fld>
            <a:endParaRPr lang="en-GB"/>
          </a:p>
        </p:txBody>
      </p:sp>
      <p:sp>
        <p:nvSpPr>
          <p:cNvPr id="12" name="Picture Placeholder 11"/>
          <p:cNvSpPr>
            <a:spLocks noGrp="1"/>
          </p:cNvSpPr>
          <p:nvPr>
            <p:ph type="pic" sz="quarter" idx="16"/>
          </p:nvPr>
        </p:nvSpPr>
        <p:spPr>
          <a:xfrm>
            <a:off x="4679950" y="873125"/>
            <a:ext cx="4213225" cy="3603625"/>
          </a:xfrm>
          <a:solidFill>
            <a:schemeClr val="bg1">
              <a:lumMod val="95000"/>
            </a:schemeClr>
          </a:solidFill>
        </p:spPr>
        <p:txBody>
          <a:bodyPr/>
          <a:lstStyle>
            <a:lvl1pPr marL="0" indent="0">
              <a:buNone/>
              <a:defRPr/>
            </a:lvl1pPr>
          </a:lstStyle>
          <a:p>
            <a:r>
              <a:rPr lang="en-US"/>
              <a:t>Click icon to add picture</a:t>
            </a:r>
            <a:endParaRPr lang="en-GB"/>
          </a:p>
        </p:txBody>
      </p:sp>
      <p:sp>
        <p:nvSpPr>
          <p:cNvPr id="5" name="Content Placeholder 4"/>
          <p:cNvSpPr>
            <a:spLocks noGrp="1"/>
          </p:cNvSpPr>
          <p:nvPr>
            <p:ph sz="quarter" idx="17"/>
          </p:nvPr>
        </p:nvSpPr>
        <p:spPr>
          <a:xfrm>
            <a:off x="250825" y="873125"/>
            <a:ext cx="4213225" cy="360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0089271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‹Nr.›</a:t>
            </a:fld>
            <a:endParaRPr lang="en-GB" dirty="0"/>
          </a:p>
        </p:txBody>
      </p:sp>
      <p:sp>
        <p:nvSpPr>
          <p:cNvPr id="4" name="Date Placeholder 3"/>
          <p:cNvSpPr>
            <a:spLocks noGrp="1"/>
          </p:cNvSpPr>
          <p:nvPr>
            <p:ph type="dt" sz="half" idx="14"/>
          </p:nvPr>
        </p:nvSpPr>
        <p:spPr/>
        <p:txBody>
          <a:bodyPr/>
          <a:lstStyle/>
          <a:p>
            <a:fld id="{16A608D5-C657-DC42-A1B2-26A46C8A02FA}" type="datetime4">
              <a:rPr lang="en-GB" smtClean="0"/>
              <a:t>03 December 2024</a:t>
            </a:fld>
            <a:endParaRPr lang="en-GB"/>
          </a:p>
        </p:txBody>
      </p:sp>
      <p:sp>
        <p:nvSpPr>
          <p:cNvPr id="3" name="Chart Placeholder 2"/>
          <p:cNvSpPr>
            <a:spLocks noGrp="1"/>
          </p:cNvSpPr>
          <p:nvPr>
            <p:ph type="chart" sz="quarter" idx="18"/>
          </p:nvPr>
        </p:nvSpPr>
        <p:spPr>
          <a:xfrm>
            <a:off x="4679950" y="876300"/>
            <a:ext cx="4213225" cy="3600450"/>
          </a:xfrm>
        </p:spPr>
        <p:txBody>
          <a:bodyPr/>
          <a:lstStyle>
            <a:lvl1pPr marL="0" indent="0">
              <a:buNone/>
              <a:defRPr/>
            </a:lvl1pPr>
          </a:lstStyle>
          <a:p>
            <a:r>
              <a:rPr lang="en-US"/>
              <a:t>Click icon to add chart</a:t>
            </a: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26115D5B-3072-EC4E-89A6-AF67ED2243E0}"/>
              </a:ext>
            </a:extLst>
          </p:cNvPr>
          <p:cNvSpPr>
            <a:spLocks noGrp="1"/>
          </p:cNvSpPr>
          <p:nvPr>
            <p:ph sz="quarter" idx="19"/>
          </p:nvPr>
        </p:nvSpPr>
        <p:spPr>
          <a:xfrm>
            <a:off x="250825" y="879475"/>
            <a:ext cx="4213225" cy="3597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2880"/>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7" name="Slide Number Placeholder 6"/>
          <p:cNvSpPr>
            <a:spLocks noGrp="1"/>
          </p:cNvSpPr>
          <p:nvPr>
            <p:ph type="sldNum" sz="quarter" idx="11"/>
          </p:nvPr>
        </p:nvSpPr>
        <p:spPr/>
        <p:txBody>
          <a:body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p>
            <a:fld id="{EB7769DD-D272-D646-A257-0453CD467C3E}" type="datetime4">
              <a:rPr lang="en-GB" smtClean="0"/>
              <a:t>03 December 2024</a:t>
            </a:fld>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9864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6" name="Slide Number Placeholder 5"/>
          <p:cNvSpPr>
            <a:spLocks noGrp="1"/>
          </p:cNvSpPr>
          <p:nvPr>
            <p:ph type="sldNum" sz="quarter" idx="11"/>
          </p:nvPr>
        </p:nvSpPr>
        <p:spPr/>
        <p:txBody>
          <a:bodyPr/>
          <a:lstStyle/>
          <a:p>
            <a:fld id="{72A83A2B-3358-44F8-83A0-4598795D8FB5}" type="slidenum">
              <a:rPr lang="en-GB" smtClean="0"/>
              <a:pPr/>
              <a:t>‹Nr.›</a:t>
            </a:fld>
            <a:endParaRPr lang="en-GB" dirty="0"/>
          </a:p>
        </p:txBody>
      </p:sp>
    </p:spTree>
    <p:extLst>
      <p:ext uri="{BB962C8B-B14F-4D97-AF65-F5344CB8AC3E}">
        <p14:creationId xmlns:p14="http://schemas.microsoft.com/office/powerpoint/2010/main" val="227001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x3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1608401" y="266700"/>
            <a:ext cx="5927199" cy="4445399"/>
          </a:xfrm>
          <a:solidFill>
            <a:schemeClr val="tx1"/>
          </a:solidFill>
        </p:spPr>
        <p:txBody>
          <a:bodyPr lIns="72000" tIns="72000"/>
          <a:lstStyle>
            <a:lvl1pPr marL="0" indent="0">
              <a:buNone/>
              <a:defRPr>
                <a:solidFill>
                  <a:srgbClr val="FFFFFF"/>
                </a:solidFill>
              </a:defRPr>
            </a:lvl1pPr>
          </a:lstStyle>
          <a:p>
            <a:r>
              <a:rPr lang="en-US" dirty="0"/>
              <a:t>Insert 4x3 video</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B545ED23-7495-1646-8BCB-5A6FF7F21C49}" type="datetime4">
              <a:rPr lang="en-GB" smtClean="0"/>
              <a:t>03 December 2024</a:t>
            </a:fld>
            <a:endParaRPr lang="en-GB"/>
          </a:p>
        </p:txBody>
      </p:sp>
      <p:pic>
        <p:nvPicPr>
          <p:cNvPr id="7" name="Picture 6">
            <a:extLst>
              <a:ext uri="{FF2B5EF4-FFF2-40B4-BE49-F238E27FC236}">
                <a16:creationId xmlns:a16="http://schemas.microsoft.com/office/drawing/2014/main" id="{83673D41-657A-FC4E-9B43-C98AA0C6E4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71475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x9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822325" y="266399"/>
            <a:ext cx="7499351" cy="4218385"/>
          </a:xfrm>
          <a:solidFill>
            <a:schemeClr val="tx1"/>
          </a:solidFill>
        </p:spPr>
        <p:txBody>
          <a:bodyPr lIns="72000" tIns="72000"/>
          <a:lstStyle>
            <a:lvl1pPr marL="0" indent="0">
              <a:buNone/>
              <a:defRPr>
                <a:solidFill>
                  <a:srgbClr val="FFFFFF"/>
                </a:solidFill>
              </a:defRPr>
            </a:lvl1pPr>
          </a:lstStyle>
          <a:p>
            <a:r>
              <a:rPr lang="en-US" dirty="0"/>
              <a:t>Insert 16x9 video</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7B5EE47C-76BC-9249-A0A3-BD7DE5F5A677}" type="datetime4">
              <a:rPr lang="en-GB" smtClean="0"/>
              <a:t>03 December 2024</a:t>
            </a:fld>
            <a:endParaRPr lang="en-GB"/>
          </a:p>
        </p:txBody>
      </p:sp>
      <p:pic>
        <p:nvPicPr>
          <p:cNvPr id="7" name="Picture 6">
            <a:extLst>
              <a:ext uri="{FF2B5EF4-FFF2-40B4-BE49-F238E27FC236}">
                <a16:creationId xmlns:a16="http://schemas.microsoft.com/office/drawing/2014/main" id="{56F983CA-FED8-1646-A75D-9A5832006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9068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6">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1986AE0-2FF5-F543-BD39-1EAF6417AC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693417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frame 16x9 Video placeholder">
    <p:bg>
      <p:bgPr>
        <a:solidFill>
          <a:schemeClr val="tx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0" y="0"/>
            <a:ext cx="9144000" cy="5143500"/>
          </a:xfrm>
          <a:solidFill>
            <a:schemeClr val="tx1"/>
          </a:solidFill>
        </p:spPr>
        <p:txBody>
          <a:bodyPr lIns="72000" tIns="72000"/>
          <a:lstStyle>
            <a:lvl1pPr marL="0" indent="0">
              <a:buNone/>
              <a:defRPr>
                <a:solidFill>
                  <a:srgbClr val="FFFFFF"/>
                </a:solidFill>
              </a:defRPr>
            </a:lvl1pPr>
          </a:lstStyle>
          <a:p>
            <a:r>
              <a:rPr lang="en-US" dirty="0"/>
              <a:t>Insert full frame 16x9 video</a:t>
            </a:r>
          </a:p>
        </p:txBody>
      </p:sp>
    </p:spTree>
    <p:extLst>
      <p:ext uri="{BB962C8B-B14F-4D97-AF65-F5344CB8AC3E}">
        <p14:creationId xmlns:p14="http://schemas.microsoft.com/office/powerpoint/2010/main" val="1216117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F Business GRAD">
    <p:bg>
      <p:bgPr>
        <a:gradFill>
          <a:gsLst>
            <a:gs pos="20000">
              <a:srgbClr val="820000"/>
            </a:gs>
            <a:gs pos="100000">
              <a:schemeClr val="accent1"/>
            </a:gs>
          </a:gsLst>
          <a:lin ang="198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8F5CF4-E0EE-344C-9718-8492D37ABD0B}"/>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315161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VF Business RE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0F4C7-F503-0343-A961-D066F41F533F}"/>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7671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‹Nr.›</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13938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32721914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‹Nr.›</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722127"/>
      </p:ext>
    </p:extLst>
  </p:cSld>
  <p:clrMapOvr>
    <a:masterClrMapping/>
  </p:clrMapOvr>
  <p:extLst>
    <p:ext uri="{DCECCB84-F9BA-43D5-87BE-67443E8EF086}">
      <p15:sldGuideLst xmlns:p15="http://schemas.microsoft.com/office/powerpoint/2012/main">
        <p15:guide id="1" pos="427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‹Nr.›</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7">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B661B3-6C70-2545-B622-D504D80B26CC}"/>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689717F0-3483-804E-8F5B-17BF62D5238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51137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1">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7D46AA-0AD7-2C4C-AF6D-44841AA91A3A}"/>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2BB7C215-C8A7-DD43-9738-A38B5E1696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4159870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50D3BD-F983-4141-ADCC-8672B0696DC3}"/>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D069DCB0-66C7-4F4D-8BCA-5C76F3CD8EA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00906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5">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73AFB8-ADE8-EB4A-B754-FD1C9F92B1E9}"/>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7FADDEE-29B0-F249-8E36-ED24227AABE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83717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GRAD NUMBERE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4BF2B5B-A0CD-B640-AD88-7E3A5F9BF4C6}" type="datetime4">
              <a:rPr lang="en-GB" smtClean="0"/>
              <a:t>03 December 2024</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576C26B0-CCF2-F648-A798-0EE991C3DA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47473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GREY NUMBERED">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137C6EB4-D3FB-4040-8A1F-BED3E076871F}" type="datetime4">
              <a:rPr lang="en-GB" smtClean="0"/>
              <a:t>03 December 2024</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CB3897F5-F561-5B4E-850F-6435E6A8170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757857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RED NUMBE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‹Nr.›</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DADE049-1891-1449-9636-1CF55F225DAA}" type="datetime4">
              <a:rPr lang="en-GB" smtClean="0"/>
              <a:t>03 December 2024</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36DCB6E0-1124-2648-9A9A-2536D85760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38266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latin typeface="Vodafone Lt" panose="020B0606040202020204" pitchFamily="34" charset="0"/>
              </a:defRPr>
            </a:lvl1pPr>
          </a:lstStyle>
          <a:p>
            <a:fld id="{72A83A2B-3358-44F8-83A0-4598795D8FB5}" type="slidenum">
              <a:rPr lang="en-GB" smtClean="0"/>
              <a:pPr/>
              <a:t>‹Nr.›</a:t>
            </a:fld>
            <a:endParaRPr lang="en-GB" dirty="0"/>
          </a:p>
        </p:txBody>
      </p:sp>
      <p:sp>
        <p:nvSpPr>
          <p:cNvPr id="6" name="Footer Placeholder 5"/>
          <p:cNvSpPr>
            <a:spLocks noGrp="1"/>
          </p:cNvSpPr>
          <p:nvPr>
            <p:ph type="ftr" sz="quarter" idx="3"/>
          </p:nvPr>
        </p:nvSpPr>
        <p:spPr>
          <a:xfrm>
            <a:off x="253395" y="4712099"/>
            <a:ext cx="2087880" cy="238889"/>
          </a:xfrm>
          <a:prstGeom prst="rect">
            <a:avLst/>
          </a:prstGeom>
        </p:spPr>
        <p:txBody>
          <a:bodyPr vert="horz" lIns="0" tIns="0" rIns="0" bIns="0" rtlCol="0" anchor="b" anchorCtr="0"/>
          <a:lstStyle>
            <a:lvl1pPr algn="l">
              <a:defRPr lang="en-IE" sz="800" kern="1200" dirty="0">
                <a:solidFill>
                  <a:schemeClr val="tx1"/>
                </a:solidFill>
                <a:latin typeface="Vodafone Lt" panose="020B0606040202020204" pitchFamily="34" charset="0"/>
                <a:ea typeface="+mn-ea"/>
                <a:cs typeface="+mn-cs"/>
              </a:defRPr>
            </a:lvl1pPr>
          </a:lstStyle>
          <a:p>
            <a:r>
              <a:rPr lang="en-GB"/>
              <a:t>Insert Confidentiality Level in slide footer </a:t>
            </a:r>
          </a:p>
        </p:txBody>
      </p:sp>
      <p:sp>
        <p:nvSpPr>
          <p:cNvPr id="5" name="Date Placeholder 4"/>
          <p:cNvSpPr>
            <a:spLocks noGrp="1"/>
          </p:cNvSpPr>
          <p:nvPr>
            <p:ph type="dt" sz="half" idx="2"/>
          </p:nvPr>
        </p:nvSpPr>
        <p:spPr>
          <a:xfrm>
            <a:off x="6137275" y="4712099"/>
            <a:ext cx="1567900" cy="238889"/>
          </a:xfrm>
          <a:prstGeom prst="rect">
            <a:avLst/>
          </a:prstGeom>
        </p:spPr>
        <p:txBody>
          <a:bodyPr vert="horz" lIns="0" tIns="0" rIns="0" bIns="0" rtlCol="0" anchor="b" anchorCtr="0"/>
          <a:lstStyle>
            <a:lvl1pPr>
              <a:defRPr lang="en-GB" sz="800" smtClean="0">
                <a:latin typeface="Vodafone Lt" panose="020B0606040202020204" pitchFamily="34" charset="0"/>
              </a:defRPr>
            </a:lvl1pPr>
          </a:lstStyle>
          <a:p>
            <a:fld id="{43F9EC2C-6771-AF47-897F-6EA10AAE18DD}" type="datetime4">
              <a:rPr lang="en-GB" smtClean="0"/>
              <a:t>03 December 2024</a:t>
            </a:fld>
            <a:endParaRPr lang="en-GB" dirty="0"/>
          </a:p>
        </p:txBody>
      </p:sp>
      <p:pic>
        <p:nvPicPr>
          <p:cNvPr id="9" name="Picture 8">
            <a:extLst>
              <a:ext uri="{FF2B5EF4-FFF2-40B4-BE49-F238E27FC236}">
                <a16:creationId xmlns:a16="http://schemas.microsoft.com/office/drawing/2014/main" id="{43A98DC4-8798-1246-BB65-D4FF449CFE7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31" r:id="rId1"/>
    <p:sldLayoutId id="2147483734" r:id="rId2"/>
    <p:sldLayoutId id="2147483736" r:id="rId3"/>
    <p:sldLayoutId id="2147483740" r:id="rId4"/>
    <p:sldLayoutId id="2147483741" r:id="rId5"/>
    <p:sldLayoutId id="2147483767" r:id="rId6"/>
    <p:sldLayoutId id="2147483675" r:id="rId7"/>
    <p:sldLayoutId id="2147483758" r:id="rId8"/>
    <p:sldLayoutId id="2147483759" r:id="rId9"/>
    <p:sldLayoutId id="2147483760" r:id="rId10"/>
    <p:sldLayoutId id="2147483761" r:id="rId11"/>
    <p:sldLayoutId id="2147483762" r:id="rId12"/>
    <p:sldLayoutId id="2147483650" r:id="rId13"/>
    <p:sldLayoutId id="2147483706" r:id="rId14"/>
    <p:sldLayoutId id="2147483709" r:id="rId15"/>
    <p:sldLayoutId id="2147483654" r:id="rId16"/>
    <p:sldLayoutId id="2147483660" r:id="rId17"/>
    <p:sldLayoutId id="2147483666" r:id="rId18"/>
    <p:sldLayoutId id="2147483667" r:id="rId19"/>
    <p:sldLayoutId id="2147483708" r:id="rId20"/>
    <p:sldLayoutId id="2147483701" r:id="rId21"/>
    <p:sldLayoutId id="2147483765" r:id="rId22"/>
    <p:sldLayoutId id="2147483772" r:id="rId23"/>
  </p:sldLayoutIdLst>
  <p:hf hd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‹Nr.›</a:t>
            </a:fld>
            <a:endParaRPr lang="en-GB" dirty="0"/>
          </a:p>
        </p:txBody>
      </p:sp>
    </p:spTree>
    <p:extLst>
      <p:ext uri="{BB962C8B-B14F-4D97-AF65-F5344CB8AC3E}">
        <p14:creationId xmlns:p14="http://schemas.microsoft.com/office/powerpoint/2010/main" val="4747169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hf hdr="0" ftr="0" dt="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p15:clr>
            <a:srgbClr val="F26B43"/>
          </p15:clr>
        </p15:guide>
        <p15:guide id="3" orient="horz" pos="2820">
          <p15:clr>
            <a:srgbClr val="F26B43"/>
          </p15:clr>
        </p15:guide>
        <p15:guide id="4" pos="5602">
          <p15:clr>
            <a:srgbClr val="F26B43"/>
          </p15:clr>
        </p15:guide>
        <p15:guide id="5" pos="2812">
          <p15:clr>
            <a:srgbClr val="F26B43"/>
          </p15:clr>
        </p15:guide>
        <p15:guide id="6" pos="2948">
          <p15:clr>
            <a:srgbClr val="F26B43"/>
          </p15:clr>
        </p15:guide>
        <p15:guide id="7" orient="horz" pos="55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701980" y="2877504"/>
            <a:ext cx="3465377" cy="258259"/>
          </a:xfrm>
        </p:spPr>
        <p:txBody>
          <a:bodyPr/>
          <a:lstStyle/>
          <a:p>
            <a:pPr algn="ctr"/>
            <a:r>
              <a:rPr lang="en-GB" sz="1800" dirty="0">
                <a:solidFill>
                  <a:srgbClr val="E60000"/>
                </a:solidFill>
                <a:effectLst/>
                <a:latin typeface="Arial"/>
                <a:ea typeface="Calibri"/>
                <a:cs typeface="Arial"/>
              </a:rPr>
              <a:t>On LR and MR operating in different bands</a:t>
            </a:r>
            <a:r>
              <a:rPr lang="en-GB" sz="1800" dirty="0">
                <a:solidFill>
                  <a:srgbClr val="E60000"/>
                </a:solidFill>
                <a:latin typeface="Arial"/>
                <a:ea typeface="Calibri"/>
                <a:cs typeface="Arial"/>
              </a:rPr>
              <a:t> in release 19</a:t>
            </a:r>
            <a:endParaRPr lang="en-US" sz="1800" dirty="0">
              <a:solidFill>
                <a:srgbClr val="E60000"/>
              </a:solidFill>
              <a:ea typeface="Calibri"/>
            </a:endParaRPr>
          </a:p>
        </p:txBody>
      </p:sp>
      <p:sp>
        <p:nvSpPr>
          <p:cNvPr id="5" name="Rectangle 4">
            <a:extLst>
              <a:ext uri="{FF2B5EF4-FFF2-40B4-BE49-F238E27FC236}">
                <a16:creationId xmlns:a16="http://schemas.microsoft.com/office/drawing/2014/main" id="{FCFA13AE-2FB6-4892-A661-6D4174B886BD}"/>
              </a:ext>
            </a:extLst>
          </p:cNvPr>
          <p:cNvSpPr/>
          <p:nvPr/>
        </p:nvSpPr>
        <p:spPr>
          <a:xfrm>
            <a:off x="250825" y="220346"/>
            <a:ext cx="8893175" cy="233140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90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3GPP TSG RAN Meeting #106					</a:t>
            </a:r>
            <a:r>
              <a:rPr lang="de-DE" b="1" dirty="0">
                <a:solidFill>
                  <a:srgbClr val="000000"/>
                </a:solidFill>
                <a:latin typeface="Arial" panose="020B0604020202020204" pitchFamily="34" charset="0"/>
              </a:rPr>
              <a:t>RP-242656</a:t>
            </a:r>
            <a:endParaRPr lang="en-GB" b="1" dirty="0">
              <a:solidFill>
                <a:srgbClr val="000000"/>
              </a:solidFill>
              <a:latin typeface="Arial" panose="020B0604020202020204" pitchFamily="34" charset="0"/>
            </a:endParaRP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Madrid, </a:t>
            </a:r>
            <a:r>
              <a:rPr lang="en-GB" b="1" dirty="0">
                <a:solidFill>
                  <a:srgbClr val="000000"/>
                </a:solidFill>
                <a:latin typeface="Arial" panose="020B0604020202020204" pitchFamily="34" charset="0"/>
                <a:ea typeface="Times New Roman" panose="02020603050405020304" pitchFamily="18" charset="0"/>
              </a:rPr>
              <a:t>Spain</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 9-12 December 2024</a:t>
            </a:r>
          </a:p>
          <a:p>
            <a:pPr hangingPunct="0">
              <a:spcAft>
                <a:spcPts val="900"/>
              </a:spcAft>
              <a:defRPr/>
            </a:pPr>
            <a:r>
              <a:rPr kumimoji="0" lang="en-GB" sz="1800" b="1"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rPr>
              <a:t>Source: Vodafone, </a:t>
            </a:r>
            <a:r>
              <a:rPr lang="en-GB" b="1" dirty="0">
                <a:solidFill>
                  <a:srgbClr val="000000"/>
                </a:solidFill>
                <a:latin typeface="Arial"/>
                <a:ea typeface="Times New Roman" panose="02020603050405020304" pitchFamily="18" charset="0"/>
                <a:cs typeface="Arial"/>
              </a:rPr>
              <a:t>Vivo</a:t>
            </a:r>
            <a:r>
              <a:rPr kumimoji="0" lang="en-GB" sz="1800" b="1"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rPr>
              <a:t>, </a:t>
            </a:r>
            <a:endParaRPr lang="en-GB" b="1" dirty="0">
              <a:solidFill>
                <a:srgbClr val="000000"/>
              </a:solidFill>
              <a:latin typeface="Arial" panose="020B0604020202020204" pitchFamily="34" charset="0"/>
              <a:ea typeface="Times New Roman" panose="02020603050405020304" pitchFamily="18" charset="0"/>
              <a:cs typeface="Arial"/>
            </a:endParaRPr>
          </a:p>
          <a:p>
            <a:pPr>
              <a:spcAft>
                <a:spcPts val="900"/>
              </a:spcAft>
              <a:defRPr/>
            </a:pPr>
            <a:r>
              <a:rPr lang="en-GB" b="1" dirty="0">
                <a:solidFill>
                  <a:srgbClr val="000000"/>
                </a:solidFill>
                <a:latin typeface="Arial"/>
                <a:ea typeface="Times New Roman" panose="02020603050405020304" pitchFamily="18" charset="0"/>
                <a:cs typeface="Arial"/>
              </a:rPr>
              <a:t>               </a:t>
            </a:r>
            <a:r>
              <a:rPr kumimoji="0" lang="en-GB" sz="1800" b="1"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rPr>
              <a:t>Huawei, </a:t>
            </a:r>
            <a:r>
              <a:rPr lang="en-US" b="1" dirty="0" err="1">
                <a:solidFill>
                  <a:srgbClr val="000000"/>
                </a:solidFill>
                <a:latin typeface="Arial"/>
                <a:cs typeface="Arial"/>
              </a:rPr>
              <a:t>HiSilicon</a:t>
            </a:r>
            <a:endParaRPr lang="en-GB" sz="1800" b="1" i="0" u="none" strike="noStrike" kern="1200" cap="none" spc="0" normalizeH="0" baseline="0" noProof="0" dirty="0" err="1">
              <a:ln>
                <a:noFill/>
              </a:ln>
              <a:effectLst/>
              <a:uLnTx/>
              <a:uFillTx/>
              <a:latin typeface="Arial" panose="020B0604020202020204" pitchFamily="34" charset="0"/>
              <a:ea typeface="Times New Roman" panose="02020603050405020304" pitchFamily="18" charset="0"/>
            </a:endParaRP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Agenda Item: 9.3.1.4</a:t>
            </a:r>
          </a:p>
          <a:p>
            <a:pPr marL="0" marR="0" lvl="0" indent="0" algn="l" defTabSz="914400" rtl="0" eaLnBrk="1" fontAlgn="auto" latinLnBrk="0" hangingPunct="0">
              <a:lnSpc>
                <a:spcPct val="100000"/>
              </a:lnSpc>
              <a:spcBef>
                <a:spcPts val="0"/>
              </a:spcBef>
              <a:spcAft>
                <a:spcPts val="9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43231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191475"/>
            <a:ext cx="6538913" cy="667479"/>
          </a:xfrm>
        </p:spPr>
        <p:txBody>
          <a:bodyPr/>
          <a:lstStyle/>
          <a:p>
            <a:r>
              <a:rPr lang="en-GB" dirty="0"/>
              <a:t>Problem statement and current status – RAN2</a:t>
            </a:r>
          </a:p>
        </p:txBody>
      </p:sp>
      <p:sp>
        <p:nvSpPr>
          <p:cNvPr id="3" name="Date Placeholder 2"/>
          <p:cNvSpPr>
            <a:spLocks noGrp="1"/>
          </p:cNvSpPr>
          <p:nvPr>
            <p:ph type="dt" sz="half" idx="10"/>
          </p:nvPr>
        </p:nvSpPr>
        <p:spPr/>
        <p:txBody>
          <a:bodyPr/>
          <a:lstStyle/>
          <a:p>
            <a:fld id="{966045EC-08B5-D444-A726-4AB6436C9698}" type="datetime4">
              <a:rPr lang="en-GB" smtClean="0"/>
              <a:t>03 December 2024</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2</a:t>
            </a:fld>
            <a:endParaRPr lang="en-GB" dirty="0"/>
          </a:p>
        </p:txBody>
      </p:sp>
      <p:sp>
        <p:nvSpPr>
          <p:cNvPr id="15" name="Content Placeholder 14"/>
          <p:cNvSpPr>
            <a:spLocks noGrp="1"/>
          </p:cNvSpPr>
          <p:nvPr>
            <p:ph idx="13"/>
          </p:nvPr>
        </p:nvSpPr>
        <p:spPr>
          <a:xfrm>
            <a:off x="253395" y="551025"/>
            <a:ext cx="8642350" cy="3603293"/>
          </a:xfrm>
        </p:spPr>
        <p:txBody>
          <a:bodyPr/>
          <a:lstStyle/>
          <a:p>
            <a:r>
              <a:rPr lang="en-GB" dirty="0"/>
              <a:t>RAN1 has sent an LS in </a:t>
            </a:r>
            <a:r>
              <a:rPr lang="en-GB" b="1" dirty="0"/>
              <a:t>R1-2407559</a:t>
            </a:r>
            <a:r>
              <a:rPr lang="en-GB" dirty="0"/>
              <a:t> asking for impact. Summary </a:t>
            </a:r>
            <a:r>
              <a:rPr lang="en-GB" b="1" dirty="0"/>
              <a:t>R1-2407507</a:t>
            </a:r>
            <a:r>
              <a:rPr lang="en-GB" dirty="0"/>
              <a:t>:</a:t>
            </a:r>
          </a:p>
          <a:p>
            <a:endParaRPr lang="en-GB" dirty="0"/>
          </a:p>
          <a:p>
            <a:endParaRPr lang="en-GB" dirty="0"/>
          </a:p>
          <a:p>
            <a:r>
              <a:rPr lang="en-GB" dirty="0"/>
              <a:t>RAN2 sent a reply LS in </a:t>
            </a:r>
            <a:r>
              <a:rPr lang="en-GB" b="1" dirty="0"/>
              <a:t>R2-2410957</a:t>
            </a:r>
            <a:r>
              <a:rPr lang="en-GB" dirty="0"/>
              <a:t>:</a:t>
            </a:r>
          </a:p>
          <a:p>
            <a:endParaRPr lang="en-GB" dirty="0"/>
          </a:p>
          <a:p>
            <a:endParaRPr lang="en-GB" dirty="0"/>
          </a:p>
          <a:p>
            <a:pPr marL="0" indent="0">
              <a:buNone/>
            </a:pPr>
            <a:endParaRPr lang="en-GB" dirty="0"/>
          </a:p>
          <a:p>
            <a:endParaRPr lang="en-GB" dirty="0"/>
          </a:p>
          <a:p>
            <a:endParaRPr lang="en-GB" dirty="0"/>
          </a:p>
          <a:p>
            <a:endParaRPr lang="en-GB" dirty="0"/>
          </a:p>
          <a:p>
            <a:endParaRPr lang="en-GB" dirty="0"/>
          </a:p>
        </p:txBody>
      </p:sp>
      <p:graphicFrame>
        <p:nvGraphicFramePr>
          <p:cNvPr id="7" name="Table 6">
            <a:extLst>
              <a:ext uri="{FF2B5EF4-FFF2-40B4-BE49-F238E27FC236}">
                <a16:creationId xmlns:a16="http://schemas.microsoft.com/office/drawing/2014/main" id="{B1ABCA9D-E00A-8DFF-0218-810618943012}"/>
              </a:ext>
            </a:extLst>
          </p:cNvPr>
          <p:cNvGraphicFramePr>
            <a:graphicFrameLocks noGrp="1"/>
          </p:cNvGraphicFramePr>
          <p:nvPr>
            <p:extLst>
              <p:ext uri="{D42A27DB-BD31-4B8C-83A1-F6EECF244321}">
                <p14:modId xmlns:p14="http://schemas.microsoft.com/office/powerpoint/2010/main" val="2462399161"/>
              </p:ext>
            </p:extLst>
          </p:nvPr>
        </p:nvGraphicFramePr>
        <p:xfrm>
          <a:off x="341811" y="873457"/>
          <a:ext cx="8338458" cy="640080"/>
        </p:xfrm>
        <a:graphic>
          <a:graphicData uri="http://schemas.openxmlformats.org/drawingml/2006/table">
            <a:tbl>
              <a:tblPr firstRow="1" bandRow="1">
                <a:tableStyleId>{5C22544A-7EE6-4342-B048-85BDC9FD1C3A}</a:tableStyleId>
              </a:tblPr>
              <a:tblGrid>
                <a:gridCol w="8338458">
                  <a:extLst>
                    <a:ext uri="{9D8B030D-6E8A-4147-A177-3AD203B41FA5}">
                      <a16:colId xmlns:a16="http://schemas.microsoft.com/office/drawing/2014/main" val="134991605"/>
                    </a:ext>
                  </a:extLst>
                </a:gridCol>
              </a:tblGrid>
              <a:tr h="635490">
                <a:tc>
                  <a:txBody>
                    <a:bodyPr/>
                    <a:lstStyle/>
                    <a:p>
                      <a:r>
                        <a:rPr lang="en-GB" sz="1400" dirty="0">
                          <a:solidFill>
                            <a:schemeClr val="tx1"/>
                          </a:solidFill>
                        </a:rPr>
                        <a:t>1	Overall description</a:t>
                      </a:r>
                    </a:p>
                    <a:p>
                      <a:pPr algn="just"/>
                      <a:r>
                        <a:rPr lang="en-GB" sz="1100" b="0" dirty="0">
                          <a:solidFill>
                            <a:srgbClr val="FF0000"/>
                          </a:solidFill>
                        </a:rPr>
                        <a:t>In RAN1, the common understanding is that UE may not support LP-WUS reception on all the bands supported by the UE.</a:t>
                      </a:r>
                    </a:p>
                    <a:p>
                      <a:pPr algn="just"/>
                      <a:r>
                        <a:rPr lang="en-GB" sz="1100" b="0" dirty="0">
                          <a:solidFill>
                            <a:schemeClr val="tx1"/>
                          </a:solidFill>
                        </a:rPr>
                        <a:t>RAN1 respectfully asks RAN2 and RAN4 to check if there is any issue and specification support needed for IDLE/INACTIVE UEs.</a:t>
                      </a:r>
                      <a:endParaRPr lang="en-GB"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158"/>
                  </a:ext>
                </a:extLst>
              </a:tr>
            </a:tbl>
          </a:graphicData>
        </a:graphic>
      </p:graphicFrame>
      <p:graphicFrame>
        <p:nvGraphicFramePr>
          <p:cNvPr id="12" name="Table 11">
            <a:extLst>
              <a:ext uri="{FF2B5EF4-FFF2-40B4-BE49-F238E27FC236}">
                <a16:creationId xmlns:a16="http://schemas.microsoft.com/office/drawing/2014/main" id="{117288BE-5EC5-4273-2B76-36F38467C68B}"/>
              </a:ext>
            </a:extLst>
          </p:cNvPr>
          <p:cNvGraphicFramePr>
            <a:graphicFrameLocks noGrp="1"/>
          </p:cNvGraphicFramePr>
          <p:nvPr>
            <p:extLst>
              <p:ext uri="{D42A27DB-BD31-4B8C-83A1-F6EECF244321}">
                <p14:modId xmlns:p14="http://schemas.microsoft.com/office/powerpoint/2010/main" val="3256973194"/>
              </p:ext>
            </p:extLst>
          </p:nvPr>
        </p:nvGraphicFramePr>
        <p:xfrm>
          <a:off x="341811" y="1968647"/>
          <a:ext cx="8338458" cy="1981200"/>
        </p:xfrm>
        <a:graphic>
          <a:graphicData uri="http://schemas.openxmlformats.org/drawingml/2006/table">
            <a:tbl>
              <a:tblPr firstRow="1" bandRow="1">
                <a:tableStyleId>{5C22544A-7EE6-4342-B048-85BDC9FD1C3A}</a:tableStyleId>
              </a:tblPr>
              <a:tblGrid>
                <a:gridCol w="8338458">
                  <a:extLst>
                    <a:ext uri="{9D8B030D-6E8A-4147-A177-3AD203B41FA5}">
                      <a16:colId xmlns:a16="http://schemas.microsoft.com/office/drawing/2014/main" val="134991605"/>
                    </a:ext>
                  </a:extLst>
                </a:gridCol>
              </a:tblGrid>
              <a:tr h="717487">
                <a:tc>
                  <a:txBody>
                    <a:bodyPr/>
                    <a:lstStyle/>
                    <a:p>
                      <a:r>
                        <a:rPr lang="en-GB" sz="1400" b="1" kern="1200" dirty="0">
                          <a:solidFill>
                            <a:schemeClr val="tx1"/>
                          </a:solidFill>
                          <a:effectLst/>
                          <a:latin typeface="+mn-lt"/>
                          <a:ea typeface="+mn-ea"/>
                          <a:cs typeface="+mn-cs"/>
                        </a:rPr>
                        <a:t>Answer:</a:t>
                      </a:r>
                    </a:p>
                    <a:p>
                      <a:r>
                        <a:rPr lang="en-GB" sz="1100" b="1" kern="1200" dirty="0">
                          <a:solidFill>
                            <a:schemeClr val="tx1"/>
                          </a:solidFill>
                          <a:effectLst/>
                          <a:latin typeface="+mn-lt"/>
                          <a:ea typeface="+mn-ea"/>
                          <a:cs typeface="+mn-cs"/>
                        </a:rPr>
                        <a:t>State of discussions in RAN WG2:</a:t>
                      </a:r>
                    </a:p>
                    <a:p>
                      <a:pPr algn="just"/>
                      <a:r>
                        <a:rPr lang="en-GB" sz="1100" b="0" kern="1200" dirty="0">
                          <a:solidFill>
                            <a:schemeClr val="tx1"/>
                          </a:solidFill>
                          <a:effectLst/>
                          <a:latin typeface="+mn-lt"/>
                          <a:ea typeface="+mn-ea"/>
                          <a:cs typeface="+mn-cs"/>
                        </a:rPr>
                        <a:t>During RAN WG2 discussions, many companies raised concerns that if LP-Receivers support only subset of the bands supported by the main receiver and if LP-WUS, Paging and RACH are executed in the LP-WUS bands it might lead to overload of these bands if the NW set the LP-WUS frequency as a higher priority. This will impact user performance and decrease the utilisation of higher frequency bands. In order to ensure the LP-WUS capable UEs are camping on the band LR implemented, the NW would need to offload LP capable UEs to LR band.</a:t>
                      </a:r>
                    </a:p>
                    <a:p>
                      <a:pPr algn="just"/>
                      <a:r>
                        <a:rPr lang="en-GB" sz="1100" b="0" kern="1200" dirty="0">
                          <a:solidFill>
                            <a:schemeClr val="tx1"/>
                          </a:solidFill>
                          <a:effectLst/>
                          <a:latin typeface="+mn-lt"/>
                          <a:ea typeface="+mn-ea"/>
                          <a:cs typeface="+mn-cs"/>
                        </a:rPr>
                        <a:t>On the other hand if the NW operator does not offload the UEs to the band LP receiver supports, only a subset of UEs would profit from LP-WUS feature. </a:t>
                      </a:r>
                    </a:p>
                    <a:p>
                      <a:pPr algn="just"/>
                      <a:r>
                        <a:rPr lang="en-GB" sz="1100" b="0" kern="1200" dirty="0">
                          <a:solidFill>
                            <a:schemeClr val="tx1"/>
                          </a:solidFill>
                          <a:effectLst/>
                          <a:latin typeface="+mn-lt"/>
                          <a:ea typeface="+mn-ea"/>
                          <a:cs typeface="+mn-cs"/>
                        </a:rPr>
                        <a:t>Some companies do not see that overload problem would occur as the NW implementation can control the offload of the UEs to the lower bands in dedicated way.</a:t>
                      </a:r>
                    </a:p>
                    <a:p>
                      <a:pPr algn="just"/>
                      <a:r>
                        <a:rPr lang="en-GB" sz="1100" b="0" kern="1200" dirty="0">
                          <a:solidFill>
                            <a:schemeClr val="tx1"/>
                          </a:solidFill>
                          <a:effectLst/>
                          <a:latin typeface="+mn-lt"/>
                          <a:ea typeface="+mn-ea"/>
                          <a:cs typeface="+mn-cs"/>
                        </a:rPr>
                        <a:t>In regards to the overload problem, RAN WG2 has not finished evaluations and would need to study the solutions more.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158"/>
                  </a:ext>
                </a:extLst>
              </a:tr>
            </a:tbl>
          </a:graphicData>
        </a:graphic>
      </p:graphicFrame>
    </p:spTree>
    <p:extLst>
      <p:ext uri="{BB962C8B-B14F-4D97-AF65-F5344CB8AC3E}">
        <p14:creationId xmlns:p14="http://schemas.microsoft.com/office/powerpoint/2010/main" val="992741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Problem statement and current status – RAN4</a:t>
            </a:r>
          </a:p>
        </p:txBody>
      </p:sp>
      <p:sp>
        <p:nvSpPr>
          <p:cNvPr id="3" name="Date Placeholder 2"/>
          <p:cNvSpPr>
            <a:spLocks noGrp="1"/>
          </p:cNvSpPr>
          <p:nvPr>
            <p:ph type="dt" sz="half" idx="10"/>
          </p:nvPr>
        </p:nvSpPr>
        <p:spPr/>
        <p:txBody>
          <a:bodyPr/>
          <a:lstStyle/>
          <a:p>
            <a:fld id="{966045EC-08B5-D444-A726-4AB6436C9698}" type="datetime4">
              <a:rPr lang="en-GB" smtClean="0"/>
              <a:t>03 December 2024</a:t>
            </a:fld>
            <a:endParaRPr lang="en-GB"/>
          </a:p>
        </p:txBody>
      </p:sp>
      <p:sp>
        <p:nvSpPr>
          <p:cNvPr id="15" name="Content Placeholder 14"/>
          <p:cNvSpPr>
            <a:spLocks noGrp="1"/>
          </p:cNvSpPr>
          <p:nvPr>
            <p:ph idx="13"/>
          </p:nvPr>
        </p:nvSpPr>
        <p:spPr>
          <a:xfrm>
            <a:off x="253395" y="551025"/>
            <a:ext cx="8642350" cy="3603293"/>
          </a:xfrm>
        </p:spPr>
        <p:txBody>
          <a:bodyPr/>
          <a:lstStyle/>
          <a:p>
            <a:r>
              <a:rPr lang="en-GB" dirty="0"/>
              <a:t>RAN1 has sent an LS in </a:t>
            </a:r>
            <a:r>
              <a:rPr lang="en-GB" b="1" dirty="0"/>
              <a:t>R1-2407559</a:t>
            </a:r>
            <a:r>
              <a:rPr lang="en-GB" dirty="0"/>
              <a:t> asking for impact. Summary </a:t>
            </a:r>
            <a:r>
              <a:rPr lang="en-GB" b="1" dirty="0"/>
              <a:t>R1-2407507</a:t>
            </a:r>
            <a:r>
              <a:rPr lang="en-GB" dirty="0"/>
              <a:t>:</a:t>
            </a:r>
          </a:p>
          <a:p>
            <a:endParaRPr lang="en-GB" dirty="0"/>
          </a:p>
          <a:p>
            <a:endParaRPr lang="en-GB" dirty="0"/>
          </a:p>
          <a:p>
            <a:r>
              <a:rPr lang="en-GB" sz="1600" dirty="0"/>
              <a:t>RAN4 was not able to converge to the contents of the reply in RAN4#113. Several options for the reply were captured in the WF R4-2420100 (Issue 1-1-8).</a:t>
            </a:r>
          </a:p>
          <a:p>
            <a:r>
              <a:rPr lang="en-US" altLang="zh-CN" sz="1600" dirty="0"/>
              <a:t>However, RAN4 RRM has achieved the following agreements in RAN4#112-bis in the WF R4-2416861 (</a:t>
            </a:r>
            <a:r>
              <a:rPr lang="en-GB" sz="1600" dirty="0"/>
              <a:t>Issue 1-1-8)</a:t>
            </a:r>
            <a:r>
              <a:rPr lang="en-US" altLang="zh-CN" sz="1600" dirty="0"/>
              <a:t>: </a:t>
            </a:r>
          </a:p>
          <a:p>
            <a:endParaRPr lang="en-US" altLang="zh-CN" sz="1600" dirty="0">
              <a:highlight>
                <a:srgbClr val="FFFF00"/>
              </a:highlight>
            </a:endParaRPr>
          </a:p>
          <a:p>
            <a:endParaRPr lang="en-US" sz="1600" dirty="0">
              <a:highlight>
                <a:srgbClr val="FFFF00"/>
              </a:highlight>
            </a:endParaRPr>
          </a:p>
          <a:p>
            <a:endParaRPr lang="en-US" sz="1600" dirty="0">
              <a:highlight>
                <a:srgbClr val="FFFF00"/>
              </a:highlight>
            </a:endParaRPr>
          </a:p>
          <a:p>
            <a:endParaRPr lang="en-US" altLang="zh-CN" sz="1600" dirty="0">
              <a:highlight>
                <a:srgbClr val="FFFF00"/>
              </a:highlight>
            </a:endParaRPr>
          </a:p>
        </p:txBody>
      </p:sp>
      <p:graphicFrame>
        <p:nvGraphicFramePr>
          <p:cNvPr id="7" name="Table 6">
            <a:extLst>
              <a:ext uri="{FF2B5EF4-FFF2-40B4-BE49-F238E27FC236}">
                <a16:creationId xmlns:a16="http://schemas.microsoft.com/office/drawing/2014/main" id="{B1ABCA9D-E00A-8DFF-0218-810618943012}"/>
              </a:ext>
            </a:extLst>
          </p:cNvPr>
          <p:cNvGraphicFramePr>
            <a:graphicFrameLocks noGrp="1"/>
          </p:cNvGraphicFramePr>
          <p:nvPr/>
        </p:nvGraphicFramePr>
        <p:xfrm>
          <a:off x="341811" y="873457"/>
          <a:ext cx="8338458" cy="640080"/>
        </p:xfrm>
        <a:graphic>
          <a:graphicData uri="http://schemas.openxmlformats.org/drawingml/2006/table">
            <a:tbl>
              <a:tblPr firstRow="1" bandRow="1">
                <a:tableStyleId>{5C22544A-7EE6-4342-B048-85BDC9FD1C3A}</a:tableStyleId>
              </a:tblPr>
              <a:tblGrid>
                <a:gridCol w="8338458">
                  <a:extLst>
                    <a:ext uri="{9D8B030D-6E8A-4147-A177-3AD203B41FA5}">
                      <a16:colId xmlns:a16="http://schemas.microsoft.com/office/drawing/2014/main" val="134991605"/>
                    </a:ext>
                  </a:extLst>
                </a:gridCol>
              </a:tblGrid>
              <a:tr h="635490">
                <a:tc>
                  <a:txBody>
                    <a:bodyPr/>
                    <a:lstStyle/>
                    <a:p>
                      <a:r>
                        <a:rPr lang="en-GB" sz="1400" dirty="0">
                          <a:solidFill>
                            <a:schemeClr val="tx1"/>
                          </a:solidFill>
                        </a:rPr>
                        <a:t>1	Overall description</a:t>
                      </a:r>
                    </a:p>
                    <a:p>
                      <a:pPr algn="just"/>
                      <a:r>
                        <a:rPr lang="en-GB" sz="1100" b="0" dirty="0">
                          <a:solidFill>
                            <a:srgbClr val="FF0000"/>
                          </a:solidFill>
                        </a:rPr>
                        <a:t>In RAN1, the common understanding is that UE may not support LP-WUS reception on all the bands supported by the UE.</a:t>
                      </a:r>
                    </a:p>
                    <a:p>
                      <a:pPr algn="just"/>
                      <a:r>
                        <a:rPr lang="en-GB" sz="1100" b="0" dirty="0">
                          <a:solidFill>
                            <a:schemeClr val="tx1"/>
                          </a:solidFill>
                        </a:rPr>
                        <a:t>RAN1 respectfully asks RAN2 and RAN4 to check if there is any issue and specification support needed for IDLE/INACTIVE UEs.</a:t>
                      </a:r>
                      <a:endParaRPr lang="en-GB"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158"/>
                  </a:ext>
                </a:extLst>
              </a:tr>
            </a:tbl>
          </a:graphicData>
        </a:graphic>
      </p:graphicFrame>
      <p:graphicFrame>
        <p:nvGraphicFramePr>
          <p:cNvPr id="8" name="Table 6">
            <a:extLst>
              <a:ext uri="{FF2B5EF4-FFF2-40B4-BE49-F238E27FC236}">
                <a16:creationId xmlns:a16="http://schemas.microsoft.com/office/drawing/2014/main" id="{C18185C9-791B-483B-82CF-E81C8B624B70}"/>
              </a:ext>
            </a:extLst>
          </p:cNvPr>
          <p:cNvGraphicFramePr>
            <a:graphicFrameLocks noGrp="1"/>
          </p:cNvGraphicFramePr>
          <p:nvPr>
            <p:extLst>
              <p:ext uri="{D42A27DB-BD31-4B8C-83A1-F6EECF244321}">
                <p14:modId xmlns:p14="http://schemas.microsoft.com/office/powerpoint/2010/main" val="1653548472"/>
              </p:ext>
            </p:extLst>
          </p:nvPr>
        </p:nvGraphicFramePr>
        <p:xfrm>
          <a:off x="402771" y="2784451"/>
          <a:ext cx="8338458" cy="822960"/>
        </p:xfrm>
        <a:graphic>
          <a:graphicData uri="http://schemas.openxmlformats.org/drawingml/2006/table">
            <a:tbl>
              <a:tblPr firstRow="1" bandRow="1">
                <a:tableStyleId>{5C22544A-7EE6-4342-B048-85BDC9FD1C3A}</a:tableStyleId>
              </a:tblPr>
              <a:tblGrid>
                <a:gridCol w="8338458">
                  <a:extLst>
                    <a:ext uri="{9D8B030D-6E8A-4147-A177-3AD203B41FA5}">
                      <a16:colId xmlns:a16="http://schemas.microsoft.com/office/drawing/2014/main" val="134991605"/>
                    </a:ext>
                  </a:extLst>
                </a:gridCol>
              </a:tblGrid>
              <a:tr h="635490">
                <a:tc>
                  <a:txBody>
                    <a:bodyPr/>
                    <a:lstStyle/>
                    <a:p>
                      <a:pPr marL="0" marR="0" lvl="0" indent="0" algn="l" defTabSz="914400" rtl="0" eaLnBrk="1" fontAlgn="auto" latinLnBrk="0" hangingPunct="1">
                        <a:lnSpc>
                          <a:spcPct val="100000"/>
                        </a:lnSpc>
                        <a:spcBef>
                          <a:spcPts val="0"/>
                        </a:spcBef>
                        <a:spcAft>
                          <a:spcPts val="600"/>
                        </a:spcAft>
                        <a:buClr>
                          <a:srgbClr val="E60000"/>
                        </a:buClr>
                        <a:buSzTx/>
                        <a:buFont typeface="Arial" pitchFamily="34" charset="0"/>
                        <a:buNone/>
                        <a:tabLst/>
                        <a:defRPr/>
                      </a:pPr>
                      <a:r>
                        <a:rPr kumimoji="0" lang="en-US" sz="1600" b="0" i="0" u="none" strike="noStrike" kern="1200" cap="none" spc="0" normalizeH="0" baseline="0" noProof="0" dirty="0">
                          <a:ln>
                            <a:noFill/>
                          </a:ln>
                          <a:solidFill>
                            <a:srgbClr val="000000"/>
                          </a:solidFill>
                          <a:effectLst/>
                          <a:uLnTx/>
                          <a:uFillTx/>
                          <a:latin typeface="Vodafone Rg" pitchFamily="34" charset="0"/>
                          <a:ea typeface="+mn-ea"/>
                          <a:cs typeface="+mn-cs"/>
                        </a:rPr>
                        <a:t>From Rel-19 RAN4 RRM requirement of MR offloading and relaxation perspective, RAN4 assumed LR and MR are operating on the same carrier frequency as baseline. FFS for the case of MR and LR working on different carrier frequencies if it is supported in RAN1/2.</a:t>
                      </a:r>
                      <a:endParaRPr lang="en-GB"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158"/>
                  </a:ext>
                </a:extLst>
              </a:tr>
            </a:tbl>
          </a:graphicData>
        </a:graphic>
      </p:graphicFrame>
    </p:spTree>
    <p:extLst>
      <p:ext uri="{BB962C8B-B14F-4D97-AF65-F5344CB8AC3E}">
        <p14:creationId xmlns:p14="http://schemas.microsoft.com/office/powerpoint/2010/main" val="3167699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FDD71-F1C5-0256-8AF2-FEE6976EA646}"/>
              </a:ext>
            </a:extLst>
          </p:cNvPr>
          <p:cNvSpPr>
            <a:spLocks noGrp="1"/>
          </p:cNvSpPr>
          <p:nvPr>
            <p:ph type="title"/>
          </p:nvPr>
        </p:nvSpPr>
        <p:spPr>
          <a:xfrm>
            <a:off x="250825" y="75173"/>
            <a:ext cx="8748796" cy="667479"/>
          </a:xfrm>
        </p:spPr>
        <p:txBody>
          <a:bodyPr/>
          <a:lstStyle/>
          <a:p>
            <a:r>
              <a:rPr lang="en-GB" b="0" dirty="0">
                <a:solidFill>
                  <a:schemeClr val="tx1"/>
                </a:solidFill>
                <a:latin typeface="+mn-lt"/>
                <a:ea typeface="+mn-ea"/>
                <a:cs typeface="+mn-cs"/>
              </a:rPr>
              <a:t>Scenarios (Solutions 1 and 3 can be considered as part of Solution 2)</a:t>
            </a:r>
          </a:p>
        </p:txBody>
      </p:sp>
      <p:sp>
        <p:nvSpPr>
          <p:cNvPr id="3" name="Date Placeholder 2">
            <a:extLst>
              <a:ext uri="{FF2B5EF4-FFF2-40B4-BE49-F238E27FC236}">
                <a16:creationId xmlns:a16="http://schemas.microsoft.com/office/drawing/2014/main" id="{72EF6535-D84A-3C94-B7B5-00442B7BB1DE}"/>
              </a:ext>
            </a:extLst>
          </p:cNvPr>
          <p:cNvSpPr>
            <a:spLocks noGrp="1"/>
          </p:cNvSpPr>
          <p:nvPr>
            <p:ph type="dt" sz="half" idx="10"/>
          </p:nvPr>
        </p:nvSpPr>
        <p:spPr/>
        <p:txBody>
          <a:bodyPr/>
          <a:lstStyle/>
          <a:p>
            <a:fld id="{783B7672-5FCC-A246-9206-3CFAAA3A18CC}" type="datetime4">
              <a:rPr lang="en-GB" smtClean="0"/>
              <a:t>03 December 2024</a:t>
            </a:fld>
            <a:endParaRPr lang="en-GB" dirty="0"/>
          </a:p>
        </p:txBody>
      </p:sp>
      <p:sp>
        <p:nvSpPr>
          <p:cNvPr id="5" name="Slide Number Placeholder 4">
            <a:extLst>
              <a:ext uri="{FF2B5EF4-FFF2-40B4-BE49-F238E27FC236}">
                <a16:creationId xmlns:a16="http://schemas.microsoft.com/office/drawing/2014/main" id="{468B68BB-6B95-6C87-FE72-320F2B48C9FD}"/>
              </a:ext>
            </a:extLst>
          </p:cNvPr>
          <p:cNvSpPr>
            <a:spLocks noGrp="1"/>
          </p:cNvSpPr>
          <p:nvPr>
            <p:ph type="sldNum" sz="quarter" idx="12"/>
          </p:nvPr>
        </p:nvSpPr>
        <p:spPr/>
        <p:txBody>
          <a:bodyPr/>
          <a:lstStyle/>
          <a:p>
            <a:fld id="{72A83A2B-3358-44F8-83A0-4598795D8FB5}" type="slidenum">
              <a:rPr lang="en-GB" smtClean="0"/>
              <a:pPr/>
              <a:t>4</a:t>
            </a:fld>
            <a:endParaRPr lang="en-GB" dirty="0"/>
          </a:p>
        </p:txBody>
      </p:sp>
      <p:graphicFrame>
        <p:nvGraphicFramePr>
          <p:cNvPr id="9" name="Content Placeholder 8">
            <a:extLst>
              <a:ext uri="{FF2B5EF4-FFF2-40B4-BE49-F238E27FC236}">
                <a16:creationId xmlns:a16="http://schemas.microsoft.com/office/drawing/2014/main" id="{1809BEAD-55AD-FD43-A5CB-615F19F6DDAB}"/>
              </a:ext>
            </a:extLst>
          </p:cNvPr>
          <p:cNvGraphicFramePr>
            <a:graphicFrameLocks noGrp="1"/>
          </p:cNvGraphicFramePr>
          <p:nvPr>
            <p:ph sz="quarter" idx="13"/>
            <p:extLst>
              <p:ext uri="{D42A27DB-BD31-4B8C-83A1-F6EECF244321}">
                <p14:modId xmlns:p14="http://schemas.microsoft.com/office/powerpoint/2010/main" val="1720519109"/>
              </p:ext>
            </p:extLst>
          </p:nvPr>
        </p:nvGraphicFramePr>
        <p:xfrm>
          <a:off x="66841" y="449532"/>
          <a:ext cx="9018338" cy="4533755"/>
        </p:xfrm>
        <a:graphic>
          <a:graphicData uri="http://schemas.openxmlformats.org/drawingml/2006/table">
            <a:tbl>
              <a:tblPr>
                <a:tableStyleId>{5C22544A-7EE6-4342-B048-85BDC9FD1C3A}</a:tableStyleId>
              </a:tblPr>
              <a:tblGrid>
                <a:gridCol w="774176">
                  <a:extLst>
                    <a:ext uri="{9D8B030D-6E8A-4147-A177-3AD203B41FA5}">
                      <a16:colId xmlns:a16="http://schemas.microsoft.com/office/drawing/2014/main" val="2201653774"/>
                    </a:ext>
                  </a:extLst>
                </a:gridCol>
                <a:gridCol w="1834340">
                  <a:extLst>
                    <a:ext uri="{9D8B030D-6E8A-4147-A177-3AD203B41FA5}">
                      <a16:colId xmlns:a16="http://schemas.microsoft.com/office/drawing/2014/main" val="2378381667"/>
                    </a:ext>
                  </a:extLst>
                </a:gridCol>
                <a:gridCol w="1360108">
                  <a:extLst>
                    <a:ext uri="{9D8B030D-6E8A-4147-A177-3AD203B41FA5}">
                      <a16:colId xmlns:a16="http://schemas.microsoft.com/office/drawing/2014/main" val="3861139503"/>
                    </a:ext>
                  </a:extLst>
                </a:gridCol>
                <a:gridCol w="1719361">
                  <a:extLst>
                    <a:ext uri="{9D8B030D-6E8A-4147-A177-3AD203B41FA5}">
                      <a16:colId xmlns:a16="http://schemas.microsoft.com/office/drawing/2014/main" val="304347034"/>
                    </a:ext>
                  </a:extLst>
                </a:gridCol>
                <a:gridCol w="3330353">
                  <a:extLst>
                    <a:ext uri="{9D8B030D-6E8A-4147-A177-3AD203B41FA5}">
                      <a16:colId xmlns:a16="http://schemas.microsoft.com/office/drawing/2014/main" val="2156208175"/>
                    </a:ext>
                  </a:extLst>
                </a:gridCol>
              </a:tblGrid>
              <a:tr h="202080">
                <a:tc gridSpan="2">
                  <a:txBody>
                    <a:bodyPr/>
                    <a:lstStyle/>
                    <a:p>
                      <a:pPr algn="ctr" fontAlgn="b"/>
                      <a:r>
                        <a:rPr lang="en-GB" sz="1200" b="1" u="none" strike="noStrike" dirty="0">
                          <a:solidFill>
                            <a:schemeClr val="bg1"/>
                          </a:solidFill>
                          <a:effectLst/>
                        </a:rPr>
                        <a:t>Scenarios</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hMerge="1">
                  <a:txBody>
                    <a:bodyPr/>
                    <a:lstStyle/>
                    <a:p>
                      <a:endParaRPr lang="en-GB"/>
                    </a:p>
                  </a:txBody>
                  <a:tcPr/>
                </a:tc>
                <a:tc>
                  <a:txBody>
                    <a:bodyPr/>
                    <a:lstStyle/>
                    <a:p>
                      <a:pPr algn="ctr" fontAlgn="b"/>
                      <a:r>
                        <a:rPr lang="en-GB" sz="1200" b="1" u="none" strike="noStrike" dirty="0">
                          <a:solidFill>
                            <a:schemeClr val="bg1"/>
                          </a:solidFill>
                          <a:effectLst/>
                        </a:rPr>
                        <a:t>Overload on LR band</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a:txBody>
                    <a:bodyPr/>
                    <a:lstStyle/>
                    <a:p>
                      <a:pPr algn="ctr" fontAlgn="b"/>
                      <a:r>
                        <a:rPr lang="en-GB" sz="1200" b="1" u="none" strike="noStrike" dirty="0">
                          <a:solidFill>
                            <a:schemeClr val="bg1"/>
                          </a:solidFill>
                          <a:effectLst/>
                        </a:rPr>
                        <a:t>Limited Usage of LP-WUS</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a:txBody>
                    <a:bodyPr/>
                    <a:lstStyle/>
                    <a:p>
                      <a:pPr algn="ctr" fontAlgn="b"/>
                      <a:r>
                        <a:rPr lang="en-GB" sz="1200" b="1" u="none" strike="noStrike" dirty="0">
                          <a:solidFill>
                            <a:schemeClr val="bg1"/>
                          </a:solidFill>
                          <a:effectLst/>
                        </a:rPr>
                        <a:t>Expected specification efforts</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extLst>
                  <a:ext uri="{0D108BD9-81ED-4DB2-BD59-A6C34878D82A}">
                    <a16:rowId xmlns:a16="http://schemas.microsoft.com/office/drawing/2014/main" val="4164673079"/>
                  </a:ext>
                </a:extLst>
              </a:tr>
              <a:tr h="439187">
                <a:tc rowSpan="4">
                  <a:txBody>
                    <a:bodyPr/>
                    <a:lstStyle/>
                    <a:p>
                      <a:pPr algn="ctr" fontAlgn="ctr"/>
                      <a:r>
                        <a:rPr lang="en-GB" sz="1200" b="1" u="none" strike="noStrike" dirty="0">
                          <a:solidFill>
                            <a:schemeClr val="bg1"/>
                          </a:solidFill>
                          <a:effectLst/>
                        </a:rPr>
                        <a:t>Intra-Frequency</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a:txBody>
                    <a:bodyPr/>
                    <a:lstStyle/>
                    <a:p>
                      <a:pPr algn="ctr" fontAlgn="b"/>
                      <a:r>
                        <a:rPr lang="en-GB" sz="1050" u="none" strike="noStrike" kern="1200" dirty="0">
                          <a:solidFill>
                            <a:schemeClr val="dk1"/>
                          </a:solidFill>
                          <a:effectLst/>
                          <a:latin typeface="+mn-lt"/>
                          <a:ea typeface="+mn-ea"/>
                          <a:cs typeface="+mn-cs"/>
                        </a:rPr>
                        <a:t>Solution 1: MR is prioritized (via SIBs) to camp on the same band as LR (System information, Paging, RACH on LR band)</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Yes</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No</a:t>
                      </a:r>
                    </a:p>
                  </a:txBody>
                  <a:tcPr marL="2227" marR="2227" marT="2227" marB="0" anchor="ct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Mainly in RAN2 since same carrier frequency is assumed in RAN4 as baseline.</a:t>
                      </a:r>
                    </a:p>
                    <a:p>
                      <a:pPr marL="171450" indent="-171450" algn="l" fontAlgn="b">
                        <a:buFontTx/>
                        <a:buChar char="-"/>
                      </a:pPr>
                      <a:r>
                        <a:rPr lang="en-GB" sz="1050" u="none" strike="noStrike" kern="1200" dirty="0">
                          <a:solidFill>
                            <a:schemeClr val="dk1"/>
                          </a:solidFill>
                          <a:effectLst/>
                          <a:latin typeface="+mn-lt"/>
                          <a:ea typeface="+mn-ea"/>
                          <a:cs typeface="+mn-cs"/>
                        </a:rPr>
                        <a:t>Frequency priority configured for LP-WUS capable UE in SIB</a:t>
                      </a:r>
                    </a:p>
                  </a:txBody>
                  <a:tcPr marL="2227" marR="2227" marT="2227" marB="0" anchor="ctr"/>
                </a:tc>
                <a:extLst>
                  <a:ext uri="{0D108BD9-81ED-4DB2-BD59-A6C34878D82A}">
                    <a16:rowId xmlns:a16="http://schemas.microsoft.com/office/drawing/2014/main" val="3698113158"/>
                  </a:ext>
                </a:extLst>
              </a:tr>
              <a:tr h="767436">
                <a:tc vMerge="1">
                  <a:txBody>
                    <a:bodyPr/>
                    <a:lstStyle/>
                    <a:p>
                      <a:endParaRPr lang="en-GB"/>
                    </a:p>
                  </a:txBody>
                  <a:tcPr/>
                </a:tc>
                <a:tc>
                  <a:txBody>
                    <a:bodyPr/>
                    <a:lstStyle/>
                    <a:p>
                      <a:pPr algn="ctr" fontAlgn="b"/>
                      <a:r>
                        <a:rPr lang="en-GB" sz="1050" u="none" strike="noStrike" kern="1200" dirty="0">
                          <a:solidFill>
                            <a:schemeClr val="dk1"/>
                          </a:solidFill>
                          <a:effectLst/>
                          <a:latin typeface="+mn-lt"/>
                          <a:ea typeface="+mn-ea"/>
                          <a:cs typeface="+mn-cs"/>
                        </a:rPr>
                        <a:t>Solution 2: MR is prioritized to camp on the same band as LR (System information, Paging on LR band; and RACH on another MR band based on reselection criteria)</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No</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No</a:t>
                      </a:r>
                    </a:p>
                  </a:txBody>
                  <a:tcPr marL="2227" marR="2227" marT="2227" marB="0" anchor="ct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Mainly in RAN2 since same carrier frequency is assumed in RAN4 as baseline</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Frequency priority configured for LP-WUS capable UE in SIB or dedicated signalling.</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UE needs to perform cell reselection following the legacy frequency priority after waking up.</a:t>
                      </a:r>
                    </a:p>
                  </a:txBody>
                  <a:tcPr marL="2227" marR="2227" marT="2227" marB="0" anchor="ctr"/>
                </a:tc>
                <a:extLst>
                  <a:ext uri="{0D108BD9-81ED-4DB2-BD59-A6C34878D82A}">
                    <a16:rowId xmlns:a16="http://schemas.microsoft.com/office/drawing/2014/main" val="3911368874"/>
                  </a:ext>
                </a:extLst>
              </a:tr>
              <a:tr h="548603">
                <a:tc vMerge="1">
                  <a:txBody>
                    <a:bodyPr/>
                    <a:lstStyle/>
                    <a:p>
                      <a:endParaRPr lang="en-GB"/>
                    </a:p>
                  </a:txBody>
                  <a:tcPr/>
                </a:tc>
                <a:tc>
                  <a:txBody>
                    <a:bodyPr/>
                    <a:lstStyle/>
                    <a:p>
                      <a:pPr algn="ctr" fontAlgn="b"/>
                      <a:r>
                        <a:rPr lang="en-GB" sz="1050" u="none" strike="noStrike" kern="1200" dirty="0">
                          <a:solidFill>
                            <a:schemeClr val="dk1"/>
                          </a:solidFill>
                          <a:effectLst/>
                          <a:latin typeface="+mn-lt"/>
                          <a:ea typeface="+mn-ea"/>
                          <a:cs typeface="+mn-cs"/>
                        </a:rPr>
                        <a:t>Solution 3:  MR is not prioritized to camp on the same band as LR but can be redirected via dedicated signalling depending on LR band load (up to gNB implementation)</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Highly dependent on the awareness of load in LR band by the </a:t>
                      </a:r>
                      <a:r>
                        <a:rPr lang="en-GB" sz="1050" u="none" strike="noStrike" kern="1200" dirty="0" err="1">
                          <a:solidFill>
                            <a:schemeClr val="dk1"/>
                          </a:solidFill>
                          <a:effectLst/>
                          <a:latin typeface="+mn-lt"/>
                          <a:ea typeface="+mn-ea"/>
                          <a:cs typeface="+mn-cs"/>
                        </a:rPr>
                        <a:t>gNB</a:t>
                      </a:r>
                      <a:endParaRPr lang="en-GB" sz="1050" u="none" strike="noStrike" kern="1200" dirty="0">
                        <a:solidFill>
                          <a:schemeClr val="dk1"/>
                        </a:solidFill>
                        <a:effectLst/>
                        <a:latin typeface="+mn-lt"/>
                        <a:ea typeface="+mn-ea"/>
                        <a:cs typeface="+mn-cs"/>
                      </a:endParaRP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Dependent on LR band load</a:t>
                      </a:r>
                      <a:endParaRPr lang="en-GB" sz="1050" u="none" strike="sngStrike" kern="1200" dirty="0">
                        <a:solidFill>
                          <a:srgbClr val="FF0000"/>
                        </a:solidFill>
                        <a:effectLst/>
                        <a:highlight>
                          <a:srgbClr val="FFFF00"/>
                        </a:highlight>
                        <a:latin typeface="+mn-lt"/>
                        <a:ea typeface="+mn-ea"/>
                        <a:cs typeface="+mn-cs"/>
                      </a:endParaRPr>
                    </a:p>
                  </a:txBody>
                  <a:tcPr marL="2227" marR="2227" marT="2227" marB="0" anchor="ct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Mainly in RAN2 since same carrier frequency is assumed in  RAN4 as baseline</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Frequency priority configured for LP-WUS capable UE in dedicated signalling.</a:t>
                      </a:r>
                    </a:p>
                  </a:txBody>
                  <a:tcPr marL="2227" marR="2227" marT="2227" marB="0" anchor="ctr"/>
                </a:tc>
                <a:extLst>
                  <a:ext uri="{0D108BD9-81ED-4DB2-BD59-A6C34878D82A}">
                    <a16:rowId xmlns:a16="http://schemas.microsoft.com/office/drawing/2014/main" val="2264700030"/>
                  </a:ext>
                </a:extLst>
              </a:tr>
              <a:tr h="548603">
                <a:tc vMerge="1">
                  <a:txBody>
                    <a:bodyPr/>
                    <a:lstStyle/>
                    <a:p>
                      <a:pPr algn="ctr" fontAlgn="ct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a:txBody>
                    <a:bodyPr/>
                    <a:lstStyle/>
                    <a:p>
                      <a:pPr algn="ctr" fontAlgn="b"/>
                      <a:r>
                        <a:rPr lang="en-US" altLang="zh-CN" sz="1050" u="none" strike="noStrike" kern="1200" dirty="0">
                          <a:solidFill>
                            <a:schemeClr val="dk1"/>
                          </a:solidFill>
                          <a:effectLst/>
                          <a:latin typeface="+mn-lt"/>
                          <a:ea typeface="+mn-ea"/>
                          <a:cs typeface="+mn-cs"/>
                        </a:rPr>
                        <a:t>No solution</a:t>
                      </a:r>
                      <a:r>
                        <a:rPr lang="en-GB" sz="1050" u="none" strike="noStrike" kern="1200" dirty="0">
                          <a:solidFill>
                            <a:schemeClr val="dk1"/>
                          </a:solidFill>
                          <a:effectLst/>
                          <a:latin typeface="+mn-lt"/>
                          <a:ea typeface="+mn-ea"/>
                          <a:cs typeface="+mn-cs"/>
                        </a:rPr>
                        <a:t>- MR is not prioritized to camp on the same band as LR (i.e. the UE would only use LP-WUS whenever it was already camped on LR band) </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Dependent on LR band load</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Yes</a:t>
                      </a:r>
                    </a:p>
                  </a:txBody>
                  <a:tcPr marL="2227" marR="2227" marT="2227" marB="0" anchor="ct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No specification impact is expected but very limited usage of LP-WUS procedures</a:t>
                      </a:r>
                    </a:p>
                  </a:txBody>
                  <a:tcPr marL="2227" marR="2227" marT="2227" marB="0" anchor="ctr"/>
                </a:tc>
                <a:extLst>
                  <a:ext uri="{0D108BD9-81ED-4DB2-BD59-A6C34878D82A}">
                    <a16:rowId xmlns:a16="http://schemas.microsoft.com/office/drawing/2014/main" val="2929981910"/>
                  </a:ext>
                </a:extLst>
              </a:tr>
              <a:tr h="417916">
                <a:tc>
                  <a:txBody>
                    <a:bodyPr/>
                    <a:lstStyle/>
                    <a:p>
                      <a:pPr algn="ctr" fontAlgn="b"/>
                      <a:r>
                        <a:rPr lang="en-GB" sz="1200" b="1" u="none" strike="noStrike" dirty="0">
                          <a:solidFill>
                            <a:schemeClr val="bg1"/>
                          </a:solidFill>
                          <a:effectLst/>
                        </a:rPr>
                        <a:t>Inter-Frequency</a:t>
                      </a:r>
                      <a:endParaRPr lang="en-GB" sz="1200" b="1" i="0" u="none" strike="noStrike" dirty="0">
                        <a:solidFill>
                          <a:schemeClr val="bg1"/>
                        </a:solidFill>
                        <a:effectLst/>
                        <a:latin typeface="Aptos Narrow" panose="020B0004020202020204" pitchFamily="34" charset="0"/>
                      </a:endParaRPr>
                    </a:p>
                  </a:txBody>
                  <a:tcPr marL="2227" marR="2227" marT="2227" marB="0" anchor="ctr">
                    <a:solidFill>
                      <a:schemeClr val="accent1"/>
                    </a:solidFill>
                  </a:tcPr>
                </a:tc>
                <a:tc>
                  <a:txBody>
                    <a:bodyPr/>
                    <a:lstStyle/>
                    <a:p>
                      <a:pPr algn="ctr" fontAlgn="b"/>
                      <a:r>
                        <a:rPr lang="en-GB" sz="1050" u="none" strike="noStrike" kern="1200" dirty="0">
                          <a:solidFill>
                            <a:schemeClr val="dk1"/>
                          </a:solidFill>
                          <a:effectLst/>
                          <a:latin typeface="+mn-lt"/>
                          <a:ea typeface="+mn-ea"/>
                          <a:cs typeface="+mn-cs"/>
                        </a:rPr>
                        <a:t>Solution: 4- MR (SI/Paging/RACH) is camped on a different band than LR. LR can wake up MR on the band it is camped on</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No</a:t>
                      </a:r>
                    </a:p>
                  </a:txBody>
                  <a:tcPr marL="2227" marR="2227" marT="2227" marB="0" anchor="ctr"/>
                </a:tc>
                <a:tc>
                  <a:txBody>
                    <a:bodyPr/>
                    <a:lstStyle/>
                    <a:p>
                      <a:pPr algn="ctr" fontAlgn="b"/>
                      <a:r>
                        <a:rPr lang="en-GB" sz="1050" u="none" strike="noStrike" kern="1200" dirty="0">
                          <a:solidFill>
                            <a:schemeClr val="dk1"/>
                          </a:solidFill>
                          <a:effectLst/>
                          <a:latin typeface="+mn-lt"/>
                          <a:ea typeface="+mn-ea"/>
                          <a:cs typeface="+mn-cs"/>
                        </a:rPr>
                        <a:t> FFS</a:t>
                      </a:r>
                    </a:p>
                  </a:txBody>
                  <a:tcPr marL="2227" marR="2227" marT="2227" marB="0" anchor="ctr"/>
                </a:tc>
                <a:tc>
                  <a:txBody>
                    <a:bodyPr/>
                    <a:lstStyle/>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LP-WUS - Paging offset design in RAN1/RAN2. </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Entry/exit conditions in RAN2/RAN4. </a:t>
                      </a:r>
                    </a:p>
                    <a:p>
                      <a:pPr marL="171450" marR="0" lvl="0" indent="-171450" algn="l" defTabSz="914400" rtl="0" eaLnBrk="1" fontAlgn="b" latinLnBrk="0" hangingPunct="1">
                        <a:lnSpc>
                          <a:spcPct val="100000"/>
                        </a:lnSpc>
                        <a:spcBef>
                          <a:spcPts val="0"/>
                        </a:spcBef>
                        <a:spcAft>
                          <a:spcPts val="0"/>
                        </a:spcAft>
                        <a:buClrTx/>
                        <a:buSzTx/>
                        <a:buFontTx/>
                        <a:buChar char="-"/>
                        <a:tabLst/>
                        <a:defRPr/>
                      </a:pPr>
                      <a:r>
                        <a:rPr lang="en-GB" sz="1050" u="none" strike="noStrike" kern="1200" dirty="0">
                          <a:solidFill>
                            <a:schemeClr val="dk1"/>
                          </a:solidFill>
                          <a:effectLst/>
                          <a:latin typeface="+mn-lt"/>
                          <a:ea typeface="+mn-ea"/>
                          <a:cs typeface="+mn-cs"/>
                        </a:rPr>
                        <a:t>Validity of measurements in RAN4 as LR and MR are operating in different frequencies. </a:t>
                      </a:r>
                    </a:p>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050" u="none" strike="noStrike" kern="1200" dirty="0">
                          <a:solidFill>
                            <a:schemeClr val="dk1"/>
                          </a:solidFill>
                          <a:effectLst/>
                          <a:latin typeface="+mn-lt"/>
                          <a:ea typeface="+mn-ea"/>
                          <a:cs typeface="+mn-cs"/>
                        </a:rPr>
                        <a:t>Note: Might be applicable for co-located case only. Non co-located case is FFS.</a:t>
                      </a:r>
                      <a:endParaRPr lang="en-GB" sz="1050" u="none" strike="noStrike" kern="1200" dirty="0">
                        <a:solidFill>
                          <a:schemeClr val="dk1"/>
                        </a:solidFill>
                        <a:effectLst/>
                        <a:latin typeface="+mn-lt"/>
                        <a:ea typeface="+mn-ea"/>
                        <a:cs typeface="+mn-cs"/>
                      </a:endParaRPr>
                    </a:p>
                  </a:txBody>
                  <a:tcPr marL="2227" marR="2227" marT="2227" marB="0" anchor="ctr"/>
                </a:tc>
                <a:extLst>
                  <a:ext uri="{0D108BD9-81ED-4DB2-BD59-A6C34878D82A}">
                    <a16:rowId xmlns:a16="http://schemas.microsoft.com/office/drawing/2014/main" val="3411414269"/>
                  </a:ext>
                </a:extLst>
              </a:tr>
            </a:tbl>
          </a:graphicData>
        </a:graphic>
      </p:graphicFrame>
    </p:spTree>
    <p:extLst>
      <p:ext uri="{BB962C8B-B14F-4D97-AF65-F5344CB8AC3E}">
        <p14:creationId xmlns:p14="http://schemas.microsoft.com/office/powerpoint/2010/main" val="1852809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Way forward</a:t>
            </a:r>
          </a:p>
        </p:txBody>
      </p:sp>
      <p:sp>
        <p:nvSpPr>
          <p:cNvPr id="3" name="Date Placeholder 2"/>
          <p:cNvSpPr>
            <a:spLocks noGrp="1"/>
          </p:cNvSpPr>
          <p:nvPr>
            <p:ph type="dt" sz="half" idx="10"/>
          </p:nvPr>
        </p:nvSpPr>
        <p:spPr/>
        <p:txBody>
          <a:bodyPr/>
          <a:lstStyle/>
          <a:p>
            <a:fld id="{966045EC-08B5-D444-A726-4AB6436C9698}" type="datetime4">
              <a:rPr lang="en-GB" smtClean="0"/>
              <a:t>03 December 2024</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5</a:t>
            </a:fld>
            <a:endParaRPr lang="en-GB" dirty="0"/>
          </a:p>
        </p:txBody>
      </p:sp>
      <p:sp>
        <p:nvSpPr>
          <p:cNvPr id="15" name="Content Placeholder 14"/>
          <p:cNvSpPr>
            <a:spLocks noGrp="1"/>
          </p:cNvSpPr>
          <p:nvPr>
            <p:ph idx="13"/>
          </p:nvPr>
        </p:nvSpPr>
        <p:spPr>
          <a:xfrm>
            <a:off x="253395" y="551025"/>
            <a:ext cx="8642350" cy="3603293"/>
          </a:xfrm>
        </p:spPr>
        <p:txBody>
          <a:bodyPr/>
          <a:lstStyle/>
          <a:p>
            <a:r>
              <a:rPr lang="en-GB" dirty="0"/>
              <a:t>RAN Plenary should provide guidance to the working groups on how to proceed on this issue.</a:t>
            </a:r>
          </a:p>
        </p:txBody>
      </p:sp>
      <p:graphicFrame>
        <p:nvGraphicFramePr>
          <p:cNvPr id="5" name="Table 4">
            <a:extLst>
              <a:ext uri="{FF2B5EF4-FFF2-40B4-BE49-F238E27FC236}">
                <a16:creationId xmlns:a16="http://schemas.microsoft.com/office/drawing/2014/main" id="{A46A8F89-6527-5479-97A3-C8CD5C7973EB}"/>
              </a:ext>
            </a:extLst>
          </p:cNvPr>
          <p:cNvGraphicFramePr>
            <a:graphicFrameLocks noGrp="1"/>
          </p:cNvGraphicFramePr>
          <p:nvPr>
            <p:extLst>
              <p:ext uri="{D42A27DB-BD31-4B8C-83A1-F6EECF244321}">
                <p14:modId xmlns:p14="http://schemas.microsoft.com/office/powerpoint/2010/main" val="2829366663"/>
              </p:ext>
            </p:extLst>
          </p:nvPr>
        </p:nvGraphicFramePr>
        <p:xfrm>
          <a:off x="253395" y="1412455"/>
          <a:ext cx="8796866" cy="1859280"/>
        </p:xfrm>
        <a:graphic>
          <a:graphicData uri="http://schemas.openxmlformats.org/drawingml/2006/table">
            <a:tbl>
              <a:tblPr firstRow="1" bandRow="1">
                <a:tableStyleId>{5C22544A-7EE6-4342-B048-85BDC9FD1C3A}</a:tableStyleId>
              </a:tblPr>
              <a:tblGrid>
                <a:gridCol w="8796866">
                  <a:extLst>
                    <a:ext uri="{9D8B030D-6E8A-4147-A177-3AD203B41FA5}">
                      <a16:colId xmlns:a16="http://schemas.microsoft.com/office/drawing/2014/main" val="134991605"/>
                    </a:ext>
                  </a:extLst>
                </a:gridCol>
              </a:tblGrid>
              <a:tr h="974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solidFill>
                            <a:schemeClr val="accent1"/>
                          </a:solidFill>
                        </a:rPr>
                        <a:t>Proposal</a:t>
                      </a:r>
                    </a:p>
                    <a:p>
                      <a:pPr algn="ctr"/>
                      <a:r>
                        <a:rPr lang="en-AU" sz="1600" b="0" kern="1200" noProof="0" dirty="0">
                          <a:solidFill>
                            <a:schemeClr val="tx1"/>
                          </a:solidFill>
                          <a:latin typeface="+mn-lt"/>
                          <a:ea typeface="+mn-ea"/>
                          <a:cs typeface="+mn-cs"/>
                        </a:rPr>
                        <a:t>RAN Plenary to task </a:t>
                      </a:r>
                      <a:r>
                        <a:rPr lang="en-AU" altLang="zh-CN" sz="1600" b="0" kern="1200" noProof="0" dirty="0">
                          <a:solidFill>
                            <a:schemeClr val="tx1"/>
                          </a:solidFill>
                          <a:latin typeface="+mn-lt"/>
                          <a:ea typeface="+mn-ea"/>
                          <a:cs typeface="+mn-cs"/>
                        </a:rPr>
                        <a:t>RAN WGs RAN1, RAN2 and RAN4 </a:t>
                      </a:r>
                      <a:r>
                        <a:rPr lang="en-AU" sz="1600" b="0" kern="1200" noProof="0" dirty="0">
                          <a:solidFill>
                            <a:schemeClr val="tx1"/>
                          </a:solidFill>
                          <a:latin typeface="+mn-lt"/>
                          <a:ea typeface="+mn-ea"/>
                          <a:cs typeface="+mn-cs"/>
                        </a:rPr>
                        <a:t>to continue discussion to address the operator concerns associated to the UE may not supporting LP-WUS reception on all the bands supported by the MR (e.g. overload and/or limited usage of LP-WUS)</a:t>
                      </a:r>
                    </a:p>
                    <a:p>
                      <a:pPr algn="ctr"/>
                      <a:r>
                        <a:rPr lang="en-AU" sz="1600" b="0" kern="1200" noProof="0" dirty="0">
                          <a:solidFill>
                            <a:schemeClr val="tx1"/>
                          </a:solidFill>
                          <a:latin typeface="+mn-lt"/>
                          <a:ea typeface="+mn-ea"/>
                          <a:cs typeface="+mn-cs"/>
                        </a:rPr>
                        <a:t>It is proposed to focus on solution 2 and 4 and </a:t>
                      </a:r>
                      <a:r>
                        <a:rPr lang="en-AU" sz="1600" b="0" kern="1200" noProof="0" dirty="0" err="1">
                          <a:solidFill>
                            <a:schemeClr val="tx1"/>
                          </a:solidFill>
                          <a:latin typeface="+mn-lt"/>
                          <a:ea typeface="+mn-ea"/>
                          <a:cs typeface="+mn-cs"/>
                        </a:rPr>
                        <a:t>downselect</a:t>
                      </a:r>
                      <a:r>
                        <a:rPr lang="en-AU" sz="1600" b="0" kern="1200" noProof="0" dirty="0">
                          <a:solidFill>
                            <a:schemeClr val="tx1"/>
                          </a:solidFill>
                          <a:latin typeface="+mn-lt"/>
                          <a:ea typeface="+mn-ea"/>
                          <a:cs typeface="+mn-cs"/>
                        </a:rPr>
                        <a:t> one of them. </a:t>
                      </a:r>
                    </a:p>
                    <a:p>
                      <a:pPr algn="ctr"/>
                      <a:r>
                        <a:rPr lang="en-GB" sz="1600" b="0" kern="1200" dirty="0">
                          <a:solidFill>
                            <a:schemeClr val="tx1"/>
                          </a:solidFill>
                          <a:latin typeface="+mn-lt"/>
                          <a:ea typeface="+mn-ea"/>
                          <a:cs typeface="+mn-cs"/>
                        </a:rPr>
                        <a:t>RAN Plenary Checkpoint in RAN#107 for final decisions on normative in Rel-19.</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kern="1200" dirty="0">
                          <a:solidFill>
                            <a:schemeClr val="tx1"/>
                          </a:solidFill>
                          <a:latin typeface="+mn-lt"/>
                          <a:ea typeface="+mn-ea"/>
                          <a:cs typeface="+mn-cs"/>
                        </a:rPr>
                        <a:t>Note: Solutions 1 and 3 can be considered as part of solution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158"/>
                  </a:ext>
                </a:extLst>
              </a:tr>
            </a:tbl>
          </a:graphicData>
        </a:graphic>
      </p:graphicFrame>
    </p:spTree>
    <p:extLst>
      <p:ext uri="{BB962C8B-B14F-4D97-AF65-F5344CB8AC3E}">
        <p14:creationId xmlns:p14="http://schemas.microsoft.com/office/powerpoint/2010/main" val="241815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6</a:t>
            </a:fld>
            <a:endParaRPr lang="en-GB" dirty="0"/>
          </a:p>
        </p:txBody>
      </p:sp>
    </p:spTree>
    <p:extLst>
      <p:ext uri="{BB962C8B-B14F-4D97-AF65-F5344CB8AC3E}">
        <p14:creationId xmlns:p14="http://schemas.microsoft.com/office/powerpoint/2010/main" val="239307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Business">
  <a:themeElements>
    <a:clrScheme name="Vodafone 2021">
      <a:dk1>
        <a:srgbClr val="000000"/>
      </a:dk1>
      <a:lt1>
        <a:srgbClr val="FFFFFF"/>
      </a:lt1>
      <a:dk2>
        <a:srgbClr val="5E2750"/>
      </a:dk2>
      <a:lt2>
        <a:srgbClr val="545759"/>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VF_Business_PowerPoint_Template_2021_v7" id="{83FBA7CD-A618-7A44-AEA1-151270809C1F}" vid="{7F05536B-B409-574C-BED1-5E2972304945}"/>
    </a:ext>
  </a:extLst>
</a:theme>
</file>

<file path=ppt/theme/theme2.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3479312635A374BB37E5AE26E62404B" ma:contentTypeVersion="4" ma:contentTypeDescription="Create a new document." ma:contentTypeScope="" ma:versionID="b9e669a47efed19a6bb49d214eb0987b">
  <xsd:schema xmlns:xsd="http://www.w3.org/2001/XMLSchema" xmlns:xs="http://www.w3.org/2001/XMLSchema" xmlns:p="http://schemas.microsoft.com/office/2006/metadata/properties" xmlns:ns2="3f7e588e-d91a-44aa-9cc0-f4b5e4960fe7" targetNamespace="http://schemas.microsoft.com/office/2006/metadata/properties" ma:root="true" ma:fieldsID="a500ea6a9fddfba5883fbb304a212213" ns2:_="">
    <xsd:import namespace="3f7e588e-d91a-44aa-9cc0-f4b5e4960fe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7e588e-d91a-44aa-9cc0-f4b5e4960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7E3512-EA02-4A73-B8C4-A7C6A58007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7e588e-d91a-44aa-9cc0-f4b5e4960f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8F45AA-3F6E-4147-AEB2-2584F2235F0A}">
  <ds:schemaRefs>
    <ds:schemaRef ds:uri="http://purl.org/dc/elements/1.1/"/>
    <ds:schemaRef ds:uri="43f3fa7f-81fe-4e2c-b3fd-9553e9083e98"/>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4b747377-8a1d-495b-8f86-37c466bbd411"/>
    <ds:schemaRef ds:uri="http://schemas.microsoft.com/sharepoint/v3"/>
    <ds:schemaRef ds:uri="http://www.w3.org/XML/1998/namespace"/>
    <ds:schemaRef ds:uri="http://purl.org/dc/terms/"/>
  </ds:schemaRefs>
</ds:datastoreItem>
</file>

<file path=customXml/itemProps3.xml><?xml version="1.0" encoding="utf-8"?>
<ds:datastoreItem xmlns:ds="http://schemas.openxmlformats.org/officeDocument/2006/customXml" ds:itemID="{CBDF4E9C-C339-492C-8B15-2A6C7FACB9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VF_Business_PowerPoint_Template_2021</Template>
  <TotalTime>0</TotalTime>
  <Words>986</Words>
  <Application>Microsoft Office PowerPoint</Application>
  <PresentationFormat>Bildschirmpräsentation (16:9)</PresentationFormat>
  <Paragraphs>93</Paragraphs>
  <Slides>6</Slides>
  <Notes>6</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6</vt:i4>
      </vt:variant>
    </vt:vector>
  </HeadingPairs>
  <TitlesOfParts>
    <vt:vector size="14" baseType="lpstr">
      <vt:lpstr>Aptos Narrow</vt:lpstr>
      <vt:lpstr>Arial</vt:lpstr>
      <vt:lpstr>Calibri</vt:lpstr>
      <vt:lpstr>Times New Roman</vt:lpstr>
      <vt:lpstr>Vodafone Lt</vt:lpstr>
      <vt:lpstr>Vodafone Rg</vt:lpstr>
      <vt:lpstr>Vodafone Business</vt:lpstr>
      <vt:lpstr>Vodafone</vt:lpstr>
      <vt:lpstr>On LR and MR operating in different bands in release 19</vt:lpstr>
      <vt:lpstr>Problem statement and current status – RAN2</vt:lpstr>
      <vt:lpstr>Problem statement and current status – RAN4</vt:lpstr>
      <vt:lpstr>Scenarios (Solutions 1 and 3 can be considered as part of Solution 2)</vt:lpstr>
      <vt:lpstr>Way forward</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LR and MR operating in different bands</dc:title>
  <dc:subject/>
  <dc:creator>Diogo Martins, Vodafone</dc:creator>
  <cp:keywords/>
  <dc:description/>
  <cp:lastModifiedBy>Alexey Kulakov, Vodafone</cp:lastModifiedBy>
  <cp:revision>82</cp:revision>
  <cp:lastPrinted>2011-08-30T12:20:26Z</cp:lastPrinted>
  <dcterms:created xsi:type="dcterms:W3CDTF">2024-11-25T14:36:44Z</dcterms:created>
  <dcterms:modified xsi:type="dcterms:W3CDTF">2024-12-03T19:18:02Z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0x01010043479312635A374BB37E5AE26E62404B</vt:lpwstr>
  </property>
  <property fmtid="{D5CDD505-2E9C-101B-9397-08002B2CF9AE}" pid="4" name="MSIP_Label_17da11e7-ad83-4459-98c6-12a88e2eac78_Enabled">
    <vt:lpwstr>true</vt:lpwstr>
  </property>
  <property fmtid="{D5CDD505-2E9C-101B-9397-08002B2CF9AE}" pid="5" name="MSIP_Label_17da11e7-ad83-4459-98c6-12a88e2eac78_SetDate">
    <vt:lpwstr>2024-11-25T16:24:28Z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6a095265-8b47-4dcf-a1ce-d95a646b9856</vt:lpwstr>
  </property>
  <property fmtid="{D5CDD505-2E9C-101B-9397-08002B2CF9AE}" pid="10" name="MSIP_Label_17da11e7-ad83-4459-98c6-12a88e2eac78_ContentBits">
    <vt:lpwstr>0</vt:lpwstr>
  </property>
</Properties>
</file>