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57" r:id="rId3"/>
    <p:sldId id="260" r:id="rId4"/>
    <p:sldId id="263" r:id="rId5"/>
    <p:sldId id="261" r:id="rId6"/>
    <p:sldId id="262"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59" d="100"/>
          <a:sy n="159" d="100"/>
        </p:scale>
        <p:origin x="2526" y="1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microsoft.com/office/2018/10/relationships/authors" Targe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6CEAA4-BCEC-41A0-8FB0-7142A769CC1D}" type="datetimeFigureOut">
              <a:rPr lang="en-GB" smtClean="0"/>
              <a:t>02/12/2024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53CF6A-7C46-4DF0-9B0B-D692A0448EB2}" type="slidenum">
              <a:rPr lang="en-GB" smtClean="0"/>
              <a:t>‹#›</a:t>
            </a:fld>
            <a:endParaRPr lang="en-GB"/>
          </a:p>
        </p:txBody>
      </p:sp>
    </p:spTree>
    <p:extLst>
      <p:ext uri="{BB962C8B-B14F-4D97-AF65-F5344CB8AC3E}">
        <p14:creationId xmlns:p14="http://schemas.microsoft.com/office/powerpoint/2010/main" val="31457177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D53CF6A-7C46-4DF0-9B0B-D692A0448EB2}" type="slidenum">
              <a:rPr lang="en-GB" smtClean="0"/>
              <a:t>2</a:t>
            </a:fld>
            <a:endParaRPr lang="en-GB"/>
          </a:p>
        </p:txBody>
      </p:sp>
    </p:spTree>
    <p:extLst>
      <p:ext uri="{BB962C8B-B14F-4D97-AF65-F5344CB8AC3E}">
        <p14:creationId xmlns:p14="http://schemas.microsoft.com/office/powerpoint/2010/main" val="1135100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D53CF6A-7C46-4DF0-9B0B-D692A0448EB2}" type="slidenum">
              <a:rPr lang="en-GB" smtClean="0"/>
              <a:t>5</a:t>
            </a:fld>
            <a:endParaRPr lang="en-GB"/>
          </a:p>
        </p:txBody>
      </p:sp>
    </p:spTree>
    <p:extLst>
      <p:ext uri="{BB962C8B-B14F-4D97-AF65-F5344CB8AC3E}">
        <p14:creationId xmlns:p14="http://schemas.microsoft.com/office/powerpoint/2010/main" val="4879485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D53CF6A-7C46-4DF0-9B0B-D692A0448EB2}" type="slidenum">
              <a:rPr lang="en-GB" smtClean="0"/>
              <a:t>6</a:t>
            </a:fld>
            <a:endParaRPr lang="en-GB"/>
          </a:p>
        </p:txBody>
      </p:sp>
    </p:spTree>
    <p:extLst>
      <p:ext uri="{BB962C8B-B14F-4D97-AF65-F5344CB8AC3E}">
        <p14:creationId xmlns:p14="http://schemas.microsoft.com/office/powerpoint/2010/main" val="6120328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CE386-E60C-241B-1523-47AD6FAF39D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B15A846A-5853-1B76-7DE2-E7C35CFD0A2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81C7A050-654F-99CE-C5B3-C3BA486B2E8B}"/>
              </a:ext>
            </a:extLst>
          </p:cNvPr>
          <p:cNvSpPr>
            <a:spLocks noGrp="1"/>
          </p:cNvSpPr>
          <p:nvPr>
            <p:ph type="dt" sz="half" idx="10"/>
          </p:nvPr>
        </p:nvSpPr>
        <p:spPr/>
        <p:txBody>
          <a:bodyPr/>
          <a:lstStyle/>
          <a:p>
            <a:fld id="{26C4627B-12BE-453E-B5A4-FF83EA9D1B5E}" type="datetimeFigureOut">
              <a:rPr lang="en-GB" smtClean="0"/>
              <a:t>02/12/2024</a:t>
            </a:fld>
            <a:endParaRPr lang="en-GB"/>
          </a:p>
        </p:txBody>
      </p:sp>
      <p:sp>
        <p:nvSpPr>
          <p:cNvPr id="5" name="Footer Placeholder 4">
            <a:extLst>
              <a:ext uri="{FF2B5EF4-FFF2-40B4-BE49-F238E27FC236}">
                <a16:creationId xmlns:a16="http://schemas.microsoft.com/office/drawing/2014/main" id="{55B8AD4B-EEBF-1DB4-A993-F66D9DC304E6}"/>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C655710D-BD9A-1D5A-B541-9DF7D28C3532}"/>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20686325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671B0-0FCD-7206-5C03-11E3125D7E1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E4EB948-2623-F8B8-FF28-5F2B7678148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32706B0-F9C3-8EFC-7D41-7651E36CAE92}"/>
              </a:ext>
            </a:extLst>
          </p:cNvPr>
          <p:cNvSpPr>
            <a:spLocks noGrp="1"/>
          </p:cNvSpPr>
          <p:nvPr>
            <p:ph type="dt" sz="half" idx="10"/>
          </p:nvPr>
        </p:nvSpPr>
        <p:spPr/>
        <p:txBody>
          <a:bodyPr/>
          <a:lstStyle/>
          <a:p>
            <a:fld id="{26C4627B-12BE-453E-B5A4-FF83EA9D1B5E}" type="datetimeFigureOut">
              <a:rPr lang="en-GB" smtClean="0"/>
              <a:t>02/12/2024</a:t>
            </a:fld>
            <a:endParaRPr lang="en-GB"/>
          </a:p>
        </p:txBody>
      </p:sp>
      <p:sp>
        <p:nvSpPr>
          <p:cNvPr id="5" name="Footer Placeholder 4">
            <a:extLst>
              <a:ext uri="{FF2B5EF4-FFF2-40B4-BE49-F238E27FC236}">
                <a16:creationId xmlns:a16="http://schemas.microsoft.com/office/drawing/2014/main" id="{153642C5-A477-69A4-CA75-9BB04EA36AB2}"/>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2CB1DA23-EDAD-3929-CB8C-E2365B75E8C8}"/>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2067277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B25EF9B-55AA-F7B4-CAAF-AFFE2BDCA1C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B7945E3-FD96-847E-C81B-FFF901E6AA6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AD57451-A6CC-5218-76A8-3876AEABA7BA}"/>
              </a:ext>
            </a:extLst>
          </p:cNvPr>
          <p:cNvSpPr>
            <a:spLocks noGrp="1"/>
          </p:cNvSpPr>
          <p:nvPr>
            <p:ph type="dt" sz="half" idx="10"/>
          </p:nvPr>
        </p:nvSpPr>
        <p:spPr/>
        <p:txBody>
          <a:bodyPr/>
          <a:lstStyle/>
          <a:p>
            <a:fld id="{26C4627B-12BE-453E-B5A4-FF83EA9D1B5E}" type="datetimeFigureOut">
              <a:rPr lang="en-GB" smtClean="0"/>
              <a:t>02/12/2024</a:t>
            </a:fld>
            <a:endParaRPr lang="en-GB"/>
          </a:p>
        </p:txBody>
      </p:sp>
      <p:sp>
        <p:nvSpPr>
          <p:cNvPr id="5" name="Footer Placeholder 4">
            <a:extLst>
              <a:ext uri="{FF2B5EF4-FFF2-40B4-BE49-F238E27FC236}">
                <a16:creationId xmlns:a16="http://schemas.microsoft.com/office/drawing/2014/main" id="{EDE14AFE-F94D-5B9C-47BE-8FB08E964713}"/>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E434533C-5B8E-54B5-2AF8-A038E936EEAF}"/>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378619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E56B4-E600-460F-4044-BB61E12946B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6E162E1-1F2D-EFFD-B48F-6624A88D816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49E0ABA-1C41-33A1-259F-F457A8CC9DF7}"/>
              </a:ext>
            </a:extLst>
          </p:cNvPr>
          <p:cNvSpPr>
            <a:spLocks noGrp="1"/>
          </p:cNvSpPr>
          <p:nvPr>
            <p:ph type="dt" sz="half" idx="10"/>
          </p:nvPr>
        </p:nvSpPr>
        <p:spPr/>
        <p:txBody>
          <a:bodyPr/>
          <a:lstStyle/>
          <a:p>
            <a:fld id="{26C4627B-12BE-453E-B5A4-FF83EA9D1B5E}" type="datetimeFigureOut">
              <a:rPr lang="en-GB" smtClean="0"/>
              <a:t>02/12/2024</a:t>
            </a:fld>
            <a:endParaRPr lang="en-GB"/>
          </a:p>
        </p:txBody>
      </p:sp>
      <p:sp>
        <p:nvSpPr>
          <p:cNvPr id="5" name="Footer Placeholder 4">
            <a:extLst>
              <a:ext uri="{FF2B5EF4-FFF2-40B4-BE49-F238E27FC236}">
                <a16:creationId xmlns:a16="http://schemas.microsoft.com/office/drawing/2014/main" id="{870CE5BD-C740-1173-69B8-060C06FA475D}"/>
              </a:ext>
            </a:extLst>
          </p:cNvPr>
          <p:cNvSpPr>
            <a:spLocks noGrp="1"/>
          </p:cNvSpPr>
          <p:nvPr>
            <p:ph type="ftr" sz="quarter" idx="11"/>
          </p:nvPr>
        </p:nvSpPr>
        <p:spPr>
          <a:xfrm>
            <a:off x="4038600" y="6356350"/>
            <a:ext cx="4114800" cy="365125"/>
          </a:xfrm>
          <a:prstGeom prst="rect">
            <a:avLst/>
          </a:prstGeom>
        </p:spPr>
        <p:txBody>
          <a:bodyPr/>
          <a:lstStyle/>
          <a:p>
            <a:endParaRPr lang="en-GB" dirty="0"/>
          </a:p>
        </p:txBody>
      </p:sp>
      <p:sp>
        <p:nvSpPr>
          <p:cNvPr id="6" name="Slide Number Placeholder 5">
            <a:extLst>
              <a:ext uri="{FF2B5EF4-FFF2-40B4-BE49-F238E27FC236}">
                <a16:creationId xmlns:a16="http://schemas.microsoft.com/office/drawing/2014/main" id="{DEBA283B-8717-E49D-F66E-791BC2D3D953}"/>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4844115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096ED-98A7-FBA9-8C80-88DCA96A81B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6486526C-A2F9-7C15-500E-CAFEBE4A22D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A8268DE-B396-514E-48D1-B6FF37027BF1}"/>
              </a:ext>
            </a:extLst>
          </p:cNvPr>
          <p:cNvSpPr>
            <a:spLocks noGrp="1"/>
          </p:cNvSpPr>
          <p:nvPr>
            <p:ph type="dt" sz="half" idx="10"/>
          </p:nvPr>
        </p:nvSpPr>
        <p:spPr/>
        <p:txBody>
          <a:bodyPr/>
          <a:lstStyle/>
          <a:p>
            <a:fld id="{26C4627B-12BE-453E-B5A4-FF83EA9D1B5E}" type="datetimeFigureOut">
              <a:rPr lang="en-GB" smtClean="0"/>
              <a:t>02/12/2024</a:t>
            </a:fld>
            <a:endParaRPr lang="en-GB"/>
          </a:p>
        </p:txBody>
      </p:sp>
      <p:sp>
        <p:nvSpPr>
          <p:cNvPr id="5" name="Footer Placeholder 4">
            <a:extLst>
              <a:ext uri="{FF2B5EF4-FFF2-40B4-BE49-F238E27FC236}">
                <a16:creationId xmlns:a16="http://schemas.microsoft.com/office/drawing/2014/main" id="{269AA20D-75A1-691A-6BF7-CE58484A5616}"/>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48F1C9C4-2384-C922-244C-4B73521AD61B}"/>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34738010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6DAE4-B6DC-3005-A174-97F2696922A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F0D2087-599C-2EFA-8B91-5577C60B0DF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93E66F44-9C4C-5B0F-F39C-1C71F778FB4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03BDEC09-69A1-40F4-2661-196B8D401F00}"/>
              </a:ext>
            </a:extLst>
          </p:cNvPr>
          <p:cNvSpPr>
            <a:spLocks noGrp="1"/>
          </p:cNvSpPr>
          <p:nvPr>
            <p:ph type="dt" sz="half" idx="10"/>
          </p:nvPr>
        </p:nvSpPr>
        <p:spPr/>
        <p:txBody>
          <a:bodyPr/>
          <a:lstStyle/>
          <a:p>
            <a:fld id="{26C4627B-12BE-453E-B5A4-FF83EA9D1B5E}" type="datetimeFigureOut">
              <a:rPr lang="en-GB" smtClean="0"/>
              <a:t>02/12/2024</a:t>
            </a:fld>
            <a:endParaRPr lang="en-GB"/>
          </a:p>
        </p:txBody>
      </p:sp>
      <p:sp>
        <p:nvSpPr>
          <p:cNvPr id="6" name="Footer Placeholder 5">
            <a:extLst>
              <a:ext uri="{FF2B5EF4-FFF2-40B4-BE49-F238E27FC236}">
                <a16:creationId xmlns:a16="http://schemas.microsoft.com/office/drawing/2014/main" id="{624CE260-0AAA-3C7E-38C7-F42B590517A3}"/>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45F065F6-6A63-3821-7295-451E594374B6}"/>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15569982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0B9A2-AF37-F5F1-A5BD-B33707C9299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0175178-DFC4-51C0-BE21-1114C81CBD1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A1B995A-33E8-8AE4-13C2-E8687FBC722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4287C90-4D30-D26C-23BF-624E6F86F87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17BC418-E2C5-0F74-800F-C27B16415FB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68CB4E0E-DDD0-DC1C-CAF5-C541DEBC85AE}"/>
              </a:ext>
            </a:extLst>
          </p:cNvPr>
          <p:cNvSpPr>
            <a:spLocks noGrp="1"/>
          </p:cNvSpPr>
          <p:nvPr>
            <p:ph type="dt" sz="half" idx="10"/>
          </p:nvPr>
        </p:nvSpPr>
        <p:spPr/>
        <p:txBody>
          <a:bodyPr/>
          <a:lstStyle/>
          <a:p>
            <a:fld id="{26C4627B-12BE-453E-B5A4-FF83EA9D1B5E}" type="datetimeFigureOut">
              <a:rPr lang="en-GB" smtClean="0"/>
              <a:t>02/12/2024</a:t>
            </a:fld>
            <a:endParaRPr lang="en-GB"/>
          </a:p>
        </p:txBody>
      </p:sp>
      <p:sp>
        <p:nvSpPr>
          <p:cNvPr id="8" name="Footer Placeholder 7">
            <a:extLst>
              <a:ext uri="{FF2B5EF4-FFF2-40B4-BE49-F238E27FC236}">
                <a16:creationId xmlns:a16="http://schemas.microsoft.com/office/drawing/2014/main" id="{1733ED44-4F18-55C9-5050-F8F78B47F289}"/>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9" name="Slide Number Placeholder 8">
            <a:extLst>
              <a:ext uri="{FF2B5EF4-FFF2-40B4-BE49-F238E27FC236}">
                <a16:creationId xmlns:a16="http://schemas.microsoft.com/office/drawing/2014/main" id="{52B7AF51-BB02-369A-E320-813D01402618}"/>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887816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857BB-2624-09C2-4B44-9BC5F5CB7AF8}"/>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49BA819-8C5E-7DF3-F0F2-42F552F1894C}"/>
              </a:ext>
            </a:extLst>
          </p:cNvPr>
          <p:cNvSpPr>
            <a:spLocks noGrp="1"/>
          </p:cNvSpPr>
          <p:nvPr>
            <p:ph type="dt" sz="half" idx="10"/>
          </p:nvPr>
        </p:nvSpPr>
        <p:spPr/>
        <p:txBody>
          <a:bodyPr/>
          <a:lstStyle/>
          <a:p>
            <a:fld id="{26C4627B-12BE-453E-B5A4-FF83EA9D1B5E}" type="datetimeFigureOut">
              <a:rPr lang="en-GB" smtClean="0"/>
              <a:t>02/12/2024</a:t>
            </a:fld>
            <a:endParaRPr lang="en-GB"/>
          </a:p>
        </p:txBody>
      </p:sp>
      <p:sp>
        <p:nvSpPr>
          <p:cNvPr id="4" name="Footer Placeholder 3">
            <a:extLst>
              <a:ext uri="{FF2B5EF4-FFF2-40B4-BE49-F238E27FC236}">
                <a16:creationId xmlns:a16="http://schemas.microsoft.com/office/drawing/2014/main" id="{195AC5CA-C186-F5FA-8E07-65169C743DB6}"/>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5" name="Slide Number Placeholder 4">
            <a:extLst>
              <a:ext uri="{FF2B5EF4-FFF2-40B4-BE49-F238E27FC236}">
                <a16:creationId xmlns:a16="http://schemas.microsoft.com/office/drawing/2014/main" id="{070C9873-A9B7-B610-D4CE-2D449E22D986}"/>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36850740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A6E3607-AD27-7F38-BA6D-D3A332F74C34}"/>
              </a:ext>
            </a:extLst>
          </p:cNvPr>
          <p:cNvSpPr>
            <a:spLocks noGrp="1"/>
          </p:cNvSpPr>
          <p:nvPr>
            <p:ph type="dt" sz="half" idx="10"/>
          </p:nvPr>
        </p:nvSpPr>
        <p:spPr/>
        <p:txBody>
          <a:bodyPr/>
          <a:lstStyle/>
          <a:p>
            <a:fld id="{26C4627B-12BE-453E-B5A4-FF83EA9D1B5E}" type="datetimeFigureOut">
              <a:rPr lang="en-GB" smtClean="0"/>
              <a:t>02/12/2024</a:t>
            </a:fld>
            <a:endParaRPr lang="en-GB"/>
          </a:p>
        </p:txBody>
      </p:sp>
      <p:sp>
        <p:nvSpPr>
          <p:cNvPr id="3" name="Footer Placeholder 2">
            <a:extLst>
              <a:ext uri="{FF2B5EF4-FFF2-40B4-BE49-F238E27FC236}">
                <a16:creationId xmlns:a16="http://schemas.microsoft.com/office/drawing/2014/main" id="{031B2877-087F-FE8A-CA33-594C8FA303D4}"/>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4" name="Slide Number Placeholder 3">
            <a:extLst>
              <a:ext uri="{FF2B5EF4-FFF2-40B4-BE49-F238E27FC236}">
                <a16:creationId xmlns:a16="http://schemas.microsoft.com/office/drawing/2014/main" id="{F248E7E6-B719-35BC-A645-BF53991FB748}"/>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1663090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69F0E4-7848-1FA1-0D76-FE99C3223CB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ED1D116C-08F0-CE40-12C3-036536B1E29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E5B25FCD-22A4-0991-DB36-FC49102AEA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FC9D650-2D1F-0254-D4AD-5EB5E71357A1}"/>
              </a:ext>
            </a:extLst>
          </p:cNvPr>
          <p:cNvSpPr>
            <a:spLocks noGrp="1"/>
          </p:cNvSpPr>
          <p:nvPr>
            <p:ph type="dt" sz="half" idx="10"/>
          </p:nvPr>
        </p:nvSpPr>
        <p:spPr/>
        <p:txBody>
          <a:bodyPr/>
          <a:lstStyle/>
          <a:p>
            <a:fld id="{26C4627B-12BE-453E-B5A4-FF83EA9D1B5E}" type="datetimeFigureOut">
              <a:rPr lang="en-GB" smtClean="0"/>
              <a:t>02/12/2024</a:t>
            </a:fld>
            <a:endParaRPr lang="en-GB"/>
          </a:p>
        </p:txBody>
      </p:sp>
      <p:sp>
        <p:nvSpPr>
          <p:cNvPr id="6" name="Footer Placeholder 5">
            <a:extLst>
              <a:ext uri="{FF2B5EF4-FFF2-40B4-BE49-F238E27FC236}">
                <a16:creationId xmlns:a16="http://schemas.microsoft.com/office/drawing/2014/main" id="{3AFFE94E-E886-987F-060D-35C796732DB5}"/>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A48A97E3-8BED-8F33-B374-870552096443}"/>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26615467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8A978D-D02B-30D8-F94B-42457FB848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686A8A1-D0F3-88B8-2248-F1843B2CC25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788768FF-7876-60E8-AC91-A25FC17CE0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F7DB8A-5D7A-2386-CEC8-ECEF6E2A485E}"/>
              </a:ext>
            </a:extLst>
          </p:cNvPr>
          <p:cNvSpPr>
            <a:spLocks noGrp="1"/>
          </p:cNvSpPr>
          <p:nvPr>
            <p:ph type="dt" sz="half" idx="10"/>
          </p:nvPr>
        </p:nvSpPr>
        <p:spPr/>
        <p:txBody>
          <a:bodyPr/>
          <a:lstStyle/>
          <a:p>
            <a:fld id="{26C4627B-12BE-453E-B5A4-FF83EA9D1B5E}" type="datetimeFigureOut">
              <a:rPr lang="en-GB" smtClean="0"/>
              <a:t>02/12/2024</a:t>
            </a:fld>
            <a:endParaRPr lang="en-GB"/>
          </a:p>
        </p:txBody>
      </p:sp>
      <p:sp>
        <p:nvSpPr>
          <p:cNvPr id="6" name="Footer Placeholder 5">
            <a:extLst>
              <a:ext uri="{FF2B5EF4-FFF2-40B4-BE49-F238E27FC236}">
                <a16:creationId xmlns:a16="http://schemas.microsoft.com/office/drawing/2014/main" id="{628E17E2-BEDF-C0AA-9967-233596500AF4}"/>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0D47E1BC-82D0-A15B-44A3-11676217D629}"/>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1634493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CA6B1C-D188-0694-B311-67AF439CFA6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1C76051-1F3B-4C4D-9E3F-8F704D8285D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09BFCCE-843B-DA8D-AE3B-AEA0A66ABC1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C4627B-12BE-453E-B5A4-FF83EA9D1B5E}" type="datetimeFigureOut">
              <a:rPr lang="en-GB" smtClean="0"/>
              <a:t>02/12/2024</a:t>
            </a:fld>
            <a:endParaRPr lang="en-GB"/>
          </a:p>
        </p:txBody>
      </p:sp>
      <p:sp>
        <p:nvSpPr>
          <p:cNvPr id="6" name="Slide Number Placeholder 5">
            <a:extLst>
              <a:ext uri="{FF2B5EF4-FFF2-40B4-BE49-F238E27FC236}">
                <a16:creationId xmlns:a16="http://schemas.microsoft.com/office/drawing/2014/main" id="{2B235088-0035-D8D6-3496-08A18D7C124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340627-A400-4D3C-9035-7CDBC43D2424}" type="slidenum">
              <a:rPr lang="en-GB" smtClean="0"/>
              <a:t>‹#›</a:t>
            </a:fld>
            <a:endParaRPr lang="en-GB"/>
          </a:p>
        </p:txBody>
      </p:sp>
      <p:sp>
        <p:nvSpPr>
          <p:cNvPr id="7" name="Footer Placeholder 6">
            <a:extLst>
              <a:ext uri="{FF2B5EF4-FFF2-40B4-BE49-F238E27FC236}">
                <a16:creationId xmlns:a16="http://schemas.microsoft.com/office/drawing/2014/main" id="{3748DAB4-7E88-1090-69B4-84ED3A1F16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dirty="0"/>
          </a:p>
        </p:txBody>
      </p:sp>
    </p:spTree>
    <p:extLst>
      <p:ext uri="{BB962C8B-B14F-4D97-AF65-F5344CB8AC3E}">
        <p14:creationId xmlns:p14="http://schemas.microsoft.com/office/powerpoint/2010/main" val="19120937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947F34-C6EE-3EFD-2CC1-C66688806684}"/>
              </a:ext>
            </a:extLst>
          </p:cNvPr>
          <p:cNvSpPr>
            <a:spLocks noGrp="1"/>
          </p:cNvSpPr>
          <p:nvPr>
            <p:ph type="ctrTitle"/>
          </p:nvPr>
        </p:nvSpPr>
        <p:spPr>
          <a:xfrm>
            <a:off x="849086" y="1122363"/>
            <a:ext cx="10149840" cy="2387600"/>
          </a:xfrm>
        </p:spPr>
        <p:txBody>
          <a:bodyPr>
            <a:normAutofit/>
          </a:bodyPr>
          <a:lstStyle/>
          <a:p>
            <a:r>
              <a:rPr lang="en-US" sz="4800" dirty="0"/>
              <a:t>Motivation for a new work item on low band carrier aggregation via switching in Rel-19</a:t>
            </a:r>
            <a:endParaRPr lang="en-GB" sz="4800" dirty="0"/>
          </a:p>
        </p:txBody>
      </p:sp>
      <p:sp>
        <p:nvSpPr>
          <p:cNvPr id="4" name="Text Placeholder 3">
            <a:extLst>
              <a:ext uri="{FF2B5EF4-FFF2-40B4-BE49-F238E27FC236}">
                <a16:creationId xmlns:a16="http://schemas.microsoft.com/office/drawing/2014/main" id="{231D8916-6EA1-50FB-E291-44A278EF0ACA}"/>
              </a:ext>
            </a:extLst>
          </p:cNvPr>
          <p:cNvSpPr txBox="1">
            <a:spLocks/>
          </p:cNvSpPr>
          <p:nvPr/>
        </p:nvSpPr>
        <p:spPr>
          <a:xfrm>
            <a:off x="650288" y="433895"/>
            <a:ext cx="6572784" cy="763247"/>
          </a:xfrm>
          <a:prstGeom prst="rect">
            <a:avLst/>
          </a:prstGeom>
        </p:spPr>
        <p:txBody>
          <a:bodyPr lIns="0" tIns="0" rIns="0" bIns="0" anchor="t">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800" kern="1200">
                <a:solidFill>
                  <a:schemeClr val="bg1"/>
                </a:solidFill>
                <a:latin typeface="+mn-lt"/>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bg1"/>
                </a:solidFill>
                <a:latin typeface="+mn-lt"/>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bg1"/>
                </a:solidFill>
                <a:latin typeface="+mn-lt"/>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1000" kern="1200">
                <a:solidFill>
                  <a:schemeClr val="bg1"/>
                </a:solidFill>
                <a:latin typeface="+mn-lt"/>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bg1"/>
                </a:solidFill>
                <a:latin typeface="+mn-lt"/>
                <a:ea typeface="Nokia Pure Text Light" panose="020B0403020202020204" pitchFamily="34" charset="0"/>
                <a:cs typeface="+mn-cs"/>
              </a:defRPr>
            </a:lvl5pPr>
            <a:lvl6pPr marL="1153800" indent="0" algn="l" defTabSz="685800" rtl="0" eaLnBrk="1" latinLnBrk="0" hangingPunct="1">
              <a:lnSpc>
                <a:spcPct val="90000"/>
              </a:lnSpc>
              <a:spcBef>
                <a:spcPts val="0"/>
              </a:spcBef>
              <a:spcAft>
                <a:spcPts val="600"/>
              </a:spcAft>
              <a:buFont typeface="Nokia Pure Text" panose="020B0503020202020204" pitchFamily="34" charset="0"/>
              <a:buNone/>
              <a:defRPr sz="800" kern="1200" baseline="0">
                <a:solidFill>
                  <a:schemeClr val="tx2"/>
                </a:solidFill>
                <a:latin typeface="Nokia Pure Text Light" panose="020B0403020202020204" pitchFamily="34" charset="0"/>
                <a:ea typeface="Nokia Pure Text Light" panose="020B0403020202020204" pitchFamily="34" charset="0"/>
                <a:cs typeface="+mn-cs"/>
              </a:defRPr>
            </a:lvl6pPr>
            <a:lvl7pPr marL="1384200" indent="0" algn="l" defTabSz="685800" rtl="0" eaLnBrk="1" latinLnBrk="0" hangingPunct="1">
              <a:lnSpc>
                <a:spcPct val="9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7pPr>
            <a:lvl8pPr marL="1614600" indent="0" algn="l" defTabSz="685800" rtl="0" eaLnBrk="1" latinLnBrk="0" hangingPunct="1">
              <a:lnSpc>
                <a:spcPct val="90000"/>
              </a:lnSpc>
              <a:spcBef>
                <a:spcPts val="0"/>
              </a:spcBef>
              <a:spcAft>
                <a:spcPts val="600"/>
              </a:spcAft>
              <a:buFont typeface="Arial" panose="020B0604020202020204" pitchFamily="34" charset="0"/>
              <a:buNone/>
              <a:defRPr sz="600" kern="1200">
                <a:solidFill>
                  <a:schemeClr val="tx2"/>
                </a:solidFill>
                <a:latin typeface="Nokia Pure Text Light" panose="020B0403020202020204" pitchFamily="34" charset="0"/>
                <a:ea typeface="Nokia Pure Text Light" panose="020B0403020202020204" pitchFamily="34" charset="0"/>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solidFill>
                  <a:schemeClr val="tx1"/>
                </a:solidFill>
              </a:rPr>
              <a:t>3GPP TSG RAN Meeting #106</a:t>
            </a:r>
          </a:p>
          <a:p>
            <a:r>
              <a:rPr lang="it-IT" dirty="0">
                <a:solidFill>
                  <a:schemeClr val="tx1"/>
                </a:solidFill>
              </a:rPr>
              <a:t>Madrid, Spain, December 9-12, 2024</a:t>
            </a:r>
          </a:p>
        </p:txBody>
      </p:sp>
      <p:sp>
        <p:nvSpPr>
          <p:cNvPr id="5" name="Text Placeholder 3">
            <a:extLst>
              <a:ext uri="{FF2B5EF4-FFF2-40B4-BE49-F238E27FC236}">
                <a16:creationId xmlns:a16="http://schemas.microsoft.com/office/drawing/2014/main" id="{370464B3-6800-451F-B0C4-68FC0CE39F5D}"/>
              </a:ext>
            </a:extLst>
          </p:cNvPr>
          <p:cNvSpPr txBox="1">
            <a:spLocks/>
          </p:cNvSpPr>
          <p:nvPr/>
        </p:nvSpPr>
        <p:spPr>
          <a:xfrm>
            <a:off x="650287" y="4155147"/>
            <a:ext cx="10837902" cy="2295530"/>
          </a:xfrm>
          <a:prstGeom prst="rect">
            <a:avLst/>
          </a:prstGeom>
        </p:spPr>
        <p:txBody>
          <a:bodyPr lIns="0" tIns="0" rIns="0" bIns="0" anchor="t">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800" kern="1200">
                <a:solidFill>
                  <a:schemeClr val="bg1"/>
                </a:solidFill>
                <a:latin typeface="+mn-lt"/>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bg1"/>
                </a:solidFill>
                <a:latin typeface="+mn-lt"/>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bg1"/>
                </a:solidFill>
                <a:latin typeface="+mn-lt"/>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1000" kern="1200">
                <a:solidFill>
                  <a:schemeClr val="bg1"/>
                </a:solidFill>
                <a:latin typeface="+mn-lt"/>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bg1"/>
                </a:solidFill>
                <a:latin typeface="+mn-lt"/>
                <a:ea typeface="Nokia Pure Text Light" panose="020B0403020202020204" pitchFamily="34" charset="0"/>
                <a:cs typeface="+mn-cs"/>
              </a:defRPr>
            </a:lvl5pPr>
            <a:lvl6pPr marL="1153800" indent="0" algn="l" defTabSz="685800" rtl="0" eaLnBrk="1" latinLnBrk="0" hangingPunct="1">
              <a:lnSpc>
                <a:spcPct val="90000"/>
              </a:lnSpc>
              <a:spcBef>
                <a:spcPts val="0"/>
              </a:spcBef>
              <a:spcAft>
                <a:spcPts val="600"/>
              </a:spcAft>
              <a:buFont typeface="Nokia Pure Text" panose="020B0503020202020204" pitchFamily="34" charset="0"/>
              <a:buNone/>
              <a:defRPr sz="800" kern="1200" baseline="0">
                <a:solidFill>
                  <a:schemeClr val="tx2"/>
                </a:solidFill>
                <a:latin typeface="Nokia Pure Text Light" panose="020B0403020202020204" pitchFamily="34" charset="0"/>
                <a:ea typeface="Nokia Pure Text Light" panose="020B0403020202020204" pitchFamily="34" charset="0"/>
                <a:cs typeface="+mn-cs"/>
              </a:defRPr>
            </a:lvl6pPr>
            <a:lvl7pPr marL="1384200" indent="0" algn="l" defTabSz="685800" rtl="0" eaLnBrk="1" latinLnBrk="0" hangingPunct="1">
              <a:lnSpc>
                <a:spcPct val="9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7pPr>
            <a:lvl8pPr marL="1614600" indent="0" algn="l" defTabSz="685800" rtl="0" eaLnBrk="1" latinLnBrk="0" hangingPunct="1">
              <a:lnSpc>
                <a:spcPct val="90000"/>
              </a:lnSpc>
              <a:spcBef>
                <a:spcPts val="0"/>
              </a:spcBef>
              <a:spcAft>
                <a:spcPts val="600"/>
              </a:spcAft>
              <a:buFont typeface="Arial" panose="020B0604020202020204" pitchFamily="34" charset="0"/>
              <a:buNone/>
              <a:defRPr sz="600" kern="1200">
                <a:solidFill>
                  <a:schemeClr val="tx2"/>
                </a:solidFill>
                <a:latin typeface="Nokia Pure Text Light" panose="020B0403020202020204" pitchFamily="34" charset="0"/>
                <a:ea typeface="Nokia Pure Text Light" panose="020B0403020202020204" pitchFamily="34" charset="0"/>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solidFill>
                  <a:schemeClr val="tx1"/>
                </a:solidFill>
              </a:rPr>
              <a:t>Agenda Item 9.1.4</a:t>
            </a:r>
          </a:p>
          <a:p>
            <a:r>
              <a:rPr lang="it-IT" dirty="0">
                <a:solidFill>
                  <a:schemeClr val="tx1"/>
                </a:solidFill>
              </a:rPr>
              <a:t>Source: AT&amp;T, Anterix, Apple, Bell Mobility, Boost Mobile Network, BT plc, Ericsson, Google, HiSilicon, Huawei, Murata, Nokia, OPPO, Qorvo, Qualcomm, Samsung, Skyworks Solutions Inc., Sony, Southern Linc, TELUS, vivo, ZTE</a:t>
            </a:r>
          </a:p>
        </p:txBody>
      </p:sp>
      <p:sp>
        <p:nvSpPr>
          <p:cNvPr id="3" name="Text Placeholder 3">
            <a:extLst>
              <a:ext uri="{FF2B5EF4-FFF2-40B4-BE49-F238E27FC236}">
                <a16:creationId xmlns:a16="http://schemas.microsoft.com/office/drawing/2014/main" id="{023C63C1-3E8B-0F9C-3A8E-E52ED1FCA69F}"/>
              </a:ext>
            </a:extLst>
          </p:cNvPr>
          <p:cNvSpPr txBox="1">
            <a:spLocks/>
          </p:cNvSpPr>
          <p:nvPr/>
        </p:nvSpPr>
        <p:spPr>
          <a:xfrm>
            <a:off x="10106526" y="433895"/>
            <a:ext cx="1381663" cy="441957"/>
          </a:xfrm>
          <a:prstGeom prst="rect">
            <a:avLst/>
          </a:prstGeom>
        </p:spPr>
        <p:txBody>
          <a:bodyPr lIns="0" tIns="0" rIns="0" bIns="0" anchor="t">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800" kern="1200">
                <a:solidFill>
                  <a:schemeClr val="bg1"/>
                </a:solidFill>
                <a:latin typeface="+mn-lt"/>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bg1"/>
                </a:solidFill>
                <a:latin typeface="+mn-lt"/>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bg1"/>
                </a:solidFill>
                <a:latin typeface="+mn-lt"/>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1000" kern="1200">
                <a:solidFill>
                  <a:schemeClr val="bg1"/>
                </a:solidFill>
                <a:latin typeface="+mn-lt"/>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bg1"/>
                </a:solidFill>
                <a:latin typeface="+mn-lt"/>
                <a:ea typeface="Nokia Pure Text Light" panose="020B0403020202020204" pitchFamily="34" charset="0"/>
                <a:cs typeface="+mn-cs"/>
              </a:defRPr>
            </a:lvl5pPr>
            <a:lvl6pPr marL="1153800" indent="0" algn="l" defTabSz="685800" rtl="0" eaLnBrk="1" latinLnBrk="0" hangingPunct="1">
              <a:lnSpc>
                <a:spcPct val="90000"/>
              </a:lnSpc>
              <a:spcBef>
                <a:spcPts val="0"/>
              </a:spcBef>
              <a:spcAft>
                <a:spcPts val="600"/>
              </a:spcAft>
              <a:buFont typeface="Nokia Pure Text" panose="020B0503020202020204" pitchFamily="34" charset="0"/>
              <a:buNone/>
              <a:defRPr sz="800" kern="1200" baseline="0">
                <a:solidFill>
                  <a:schemeClr val="tx2"/>
                </a:solidFill>
                <a:latin typeface="Nokia Pure Text Light" panose="020B0403020202020204" pitchFamily="34" charset="0"/>
                <a:ea typeface="Nokia Pure Text Light" panose="020B0403020202020204" pitchFamily="34" charset="0"/>
                <a:cs typeface="+mn-cs"/>
              </a:defRPr>
            </a:lvl6pPr>
            <a:lvl7pPr marL="1384200" indent="0" algn="l" defTabSz="685800" rtl="0" eaLnBrk="1" latinLnBrk="0" hangingPunct="1">
              <a:lnSpc>
                <a:spcPct val="9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7pPr>
            <a:lvl8pPr marL="1614600" indent="0" algn="l" defTabSz="685800" rtl="0" eaLnBrk="1" latinLnBrk="0" hangingPunct="1">
              <a:lnSpc>
                <a:spcPct val="90000"/>
              </a:lnSpc>
              <a:spcBef>
                <a:spcPts val="0"/>
              </a:spcBef>
              <a:spcAft>
                <a:spcPts val="600"/>
              </a:spcAft>
              <a:buFont typeface="Arial" panose="020B0604020202020204" pitchFamily="34" charset="0"/>
              <a:buNone/>
              <a:defRPr sz="600" kern="1200">
                <a:solidFill>
                  <a:schemeClr val="tx2"/>
                </a:solidFill>
                <a:latin typeface="Nokia Pure Text Light" panose="020B0403020202020204" pitchFamily="34" charset="0"/>
                <a:ea typeface="Nokia Pure Text Light" panose="020B0403020202020204" pitchFamily="34" charset="0"/>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US" dirty="0">
                <a:solidFill>
                  <a:schemeClr val="tx1"/>
                </a:solidFill>
              </a:rPr>
              <a:t>RP-242532</a:t>
            </a:r>
            <a:endParaRPr lang="it-IT" dirty="0">
              <a:solidFill>
                <a:schemeClr val="tx1"/>
              </a:solidFill>
            </a:endParaRPr>
          </a:p>
        </p:txBody>
      </p:sp>
    </p:spTree>
    <p:extLst>
      <p:ext uri="{BB962C8B-B14F-4D97-AF65-F5344CB8AC3E}">
        <p14:creationId xmlns:p14="http://schemas.microsoft.com/office/powerpoint/2010/main" val="34213322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FD1E1-322B-7F0B-7732-3BE06013C2C7}"/>
              </a:ext>
            </a:extLst>
          </p:cNvPr>
          <p:cNvSpPr>
            <a:spLocks noGrp="1"/>
          </p:cNvSpPr>
          <p:nvPr>
            <p:ph type="title"/>
          </p:nvPr>
        </p:nvSpPr>
        <p:spPr>
          <a:xfrm>
            <a:off x="470388" y="277007"/>
            <a:ext cx="10515600" cy="461547"/>
          </a:xfrm>
        </p:spPr>
        <p:txBody>
          <a:bodyPr>
            <a:normAutofit fontScale="90000"/>
          </a:bodyPr>
          <a:lstStyle/>
          <a:p>
            <a:r>
              <a:rPr lang="en-US" dirty="0"/>
              <a:t>Motivation</a:t>
            </a:r>
            <a:endParaRPr lang="en-GB" dirty="0"/>
          </a:p>
        </p:txBody>
      </p:sp>
      <p:sp>
        <p:nvSpPr>
          <p:cNvPr id="4" name="Content Placeholder 2">
            <a:extLst>
              <a:ext uri="{FF2B5EF4-FFF2-40B4-BE49-F238E27FC236}">
                <a16:creationId xmlns:a16="http://schemas.microsoft.com/office/drawing/2014/main" id="{D3AEF577-AB5D-FA5A-3B5F-C41F21919638}"/>
              </a:ext>
            </a:extLst>
          </p:cNvPr>
          <p:cNvSpPr txBox="1">
            <a:spLocks/>
          </p:cNvSpPr>
          <p:nvPr/>
        </p:nvSpPr>
        <p:spPr>
          <a:xfrm>
            <a:off x="470388" y="5414943"/>
            <a:ext cx="11251223" cy="1090023"/>
          </a:xfrm>
          <a:prstGeom prst="rect">
            <a:avLst/>
          </a:prstGeom>
          <a:solidFill>
            <a:srgbClr val="00B0F0"/>
          </a:solidFill>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pPr>
            <a:r>
              <a:rPr lang="en-CA" sz="1800" dirty="0"/>
              <a:t>Low-bands carry significant traffic volumes in MNO networks both in urban and rural markets. </a:t>
            </a:r>
          </a:p>
          <a:p>
            <a:pPr>
              <a:spcBef>
                <a:spcPts val="600"/>
              </a:spcBef>
            </a:pPr>
            <a:r>
              <a:rPr lang="en-CA" sz="1800" dirty="0"/>
              <a:t>Considering n29 is DL only band, n29 capacity is completely lost in low-bands only coverage areas</a:t>
            </a:r>
          </a:p>
        </p:txBody>
      </p:sp>
      <p:sp>
        <p:nvSpPr>
          <p:cNvPr id="7" name="Content Placeholder 7">
            <a:extLst>
              <a:ext uri="{FF2B5EF4-FFF2-40B4-BE49-F238E27FC236}">
                <a16:creationId xmlns:a16="http://schemas.microsoft.com/office/drawing/2014/main" id="{10E24CD7-6490-9DD1-C5E4-CAA7063C8905}"/>
              </a:ext>
            </a:extLst>
          </p:cNvPr>
          <p:cNvSpPr txBox="1">
            <a:spLocks/>
          </p:cNvSpPr>
          <p:nvPr/>
        </p:nvSpPr>
        <p:spPr>
          <a:xfrm>
            <a:off x="527049" y="1117672"/>
            <a:ext cx="5996360" cy="422503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CA" sz="1400" b="1" dirty="0">
                <a:solidFill>
                  <a:schemeClr val="tx2"/>
                </a:solidFill>
              </a:rPr>
              <a:t>Today’s low band challenge:</a:t>
            </a:r>
          </a:p>
          <a:p>
            <a:r>
              <a:rPr lang="en-US" sz="1200" dirty="0"/>
              <a:t>The amount of mid-band spectrum an operator holds is typically 10-20 times greater than their low-band spectrum holdings.</a:t>
            </a:r>
          </a:p>
          <a:p>
            <a:r>
              <a:rPr lang="en-US" sz="1200" dirty="0"/>
              <a:t>Mid-band spectrum is more effective closer to cell sites, while low-band spectrum propagates farther, making it more useful at greater distances from sites.</a:t>
            </a:r>
          </a:p>
          <a:p>
            <a:r>
              <a:rPr lang="en-US" sz="1200" dirty="0"/>
              <a:t>Low-band spectrum carries significant traffic volumes in urban (indoor) and rural areas, leading to congestion that severely degrades customer experience.</a:t>
            </a:r>
          </a:p>
          <a:p>
            <a:r>
              <a:rPr lang="en-US" sz="1200" dirty="0"/>
              <a:t>This issue is exacerbated by the fact that low-band SDL bands, which reach most poor coverage areas, cannot be paired with an UL, rendering them useless.</a:t>
            </a:r>
          </a:p>
          <a:p>
            <a:r>
              <a:rPr lang="en-US" sz="1200" dirty="0"/>
              <a:t>Utilization of SDL bands via Low-Low band CA, where one low band serves as an SDL, could potentially solve this problem. However, this solution doesn't exist due to OEM challenges in supporting it.</a:t>
            </a:r>
            <a:endParaRPr lang="en-CA" sz="1200" dirty="0"/>
          </a:p>
          <a:p>
            <a:r>
              <a:rPr lang="en-CA" sz="1200" dirty="0"/>
              <a:t>B29 is widely deployed in Canada and the USA but is underutilized</a:t>
            </a:r>
          </a:p>
          <a:p>
            <a:pPr lvl="1">
              <a:spcBef>
                <a:spcPts val="600"/>
              </a:spcBef>
            </a:pPr>
            <a:r>
              <a:rPr lang="en-CA" sz="1050" dirty="0"/>
              <a:t>Bell and TELUS together have nationwide access to 10 MHz of MBS – DL only (n29) in 700MHz spectrum.</a:t>
            </a:r>
          </a:p>
          <a:p>
            <a:pPr lvl="1">
              <a:spcBef>
                <a:spcPts val="600"/>
              </a:spcBef>
            </a:pPr>
            <a:r>
              <a:rPr lang="en-CA" sz="1050" dirty="0"/>
              <a:t>Band 29 reaches 83% of Canada’s pop.</a:t>
            </a:r>
          </a:p>
          <a:p>
            <a:pPr>
              <a:spcBef>
                <a:spcPts val="600"/>
              </a:spcBef>
            </a:pPr>
            <a:r>
              <a:rPr lang="en-CA" sz="1200" dirty="0"/>
              <a:t>We would like to propose a solution that enables SDL utilization via a version of low-low CA with minimal impact to the devices</a:t>
            </a:r>
          </a:p>
        </p:txBody>
      </p:sp>
      <p:sp>
        <p:nvSpPr>
          <p:cNvPr id="8" name="Rounded Rectangle 186">
            <a:extLst>
              <a:ext uri="{FF2B5EF4-FFF2-40B4-BE49-F238E27FC236}">
                <a16:creationId xmlns:a16="http://schemas.microsoft.com/office/drawing/2014/main" id="{23D3A65A-ADF4-6C2E-87ED-B1DA7B2DF7D9}"/>
              </a:ext>
            </a:extLst>
          </p:cNvPr>
          <p:cNvSpPr/>
          <p:nvPr/>
        </p:nvSpPr>
        <p:spPr>
          <a:xfrm>
            <a:off x="7704723" y="3200287"/>
            <a:ext cx="1726844" cy="336768"/>
          </a:xfrm>
          <a:prstGeom prst="roundRect">
            <a:avLst>
              <a:gd name="adj" fmla="val 17162"/>
            </a:avLst>
          </a:prstGeom>
          <a:solidFill>
            <a:schemeClr val="bg1"/>
          </a:solidFill>
          <a:ln w="12700" cap="flat">
            <a:noFill/>
            <a:miter lim="400000"/>
          </a:ln>
          <a:effectLst>
            <a:glow rad="63500">
              <a:schemeClr val="tx1">
                <a:alpha val="40000"/>
              </a:schemeClr>
            </a:glo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ysClr val="windowText" lastClr="000000"/>
                </a:solidFill>
                <a:effectLst/>
                <a:uLnTx/>
                <a:uFillTx/>
                <a:latin typeface="Arial"/>
                <a:sym typeface="Helvetica Light"/>
              </a:rPr>
              <a:t>85% of traffic in urban</a:t>
            </a:r>
            <a:endParaRPr kumimoji="0" lang="en-US" sz="800" b="1" i="0" u="none" strike="noStrike" kern="1200" cap="none" spc="0" normalizeH="0" baseline="0" noProof="0" dirty="0">
              <a:ln>
                <a:noFill/>
              </a:ln>
              <a:solidFill>
                <a:sysClr val="windowText" lastClr="000000"/>
              </a:solidFill>
              <a:effectLst/>
              <a:uLnTx/>
              <a:uFillTx/>
              <a:latin typeface="Arial"/>
              <a:ea typeface="+mn-ea"/>
              <a:cs typeface="+mn-cs"/>
              <a:sym typeface="Helvetica Light"/>
            </a:endParaRPr>
          </a:p>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ysClr val="windowText" lastClr="000000"/>
                </a:solidFill>
                <a:effectLst/>
                <a:uLnTx/>
                <a:uFillTx/>
                <a:latin typeface="Arial"/>
                <a:sym typeface="Helvetica Light"/>
              </a:rPr>
              <a:t>50% of traffic in rural</a:t>
            </a:r>
          </a:p>
        </p:txBody>
      </p:sp>
      <p:sp>
        <p:nvSpPr>
          <p:cNvPr id="9" name="Rounded Rectangle 188">
            <a:extLst>
              <a:ext uri="{FF2B5EF4-FFF2-40B4-BE49-F238E27FC236}">
                <a16:creationId xmlns:a16="http://schemas.microsoft.com/office/drawing/2014/main" id="{49283962-FDB4-E186-4915-9FE82B1A784B}"/>
              </a:ext>
            </a:extLst>
          </p:cNvPr>
          <p:cNvSpPr/>
          <p:nvPr/>
        </p:nvSpPr>
        <p:spPr>
          <a:xfrm>
            <a:off x="9793588" y="3213694"/>
            <a:ext cx="1657078" cy="323361"/>
          </a:xfrm>
          <a:prstGeom prst="roundRect">
            <a:avLst>
              <a:gd name="adj" fmla="val 18864"/>
            </a:avLst>
          </a:prstGeom>
          <a:solidFill>
            <a:schemeClr val="bg1"/>
          </a:solidFill>
          <a:ln w="12700" cap="flat">
            <a:noFill/>
            <a:miter lim="400000"/>
          </a:ln>
          <a:effectLst>
            <a:glow rad="63500">
              <a:schemeClr val="tx1">
                <a:alpha val="40000"/>
              </a:schemeClr>
            </a:glo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ysClr val="windowText" lastClr="000000"/>
                </a:solidFill>
                <a:effectLst/>
                <a:uLnTx/>
                <a:uFillTx/>
                <a:latin typeface="Arial"/>
                <a:sym typeface="Helvetica Light"/>
              </a:rPr>
              <a:t>15% of traffic in urban</a:t>
            </a:r>
            <a:endParaRPr kumimoji="0" lang="en-US" sz="800" b="1" i="0" u="none" strike="noStrike" kern="1200" cap="none" spc="0" normalizeH="0" baseline="0" noProof="0" dirty="0">
              <a:ln>
                <a:noFill/>
              </a:ln>
              <a:solidFill>
                <a:sysClr val="windowText" lastClr="000000"/>
              </a:solidFill>
              <a:effectLst/>
              <a:uLnTx/>
              <a:uFillTx/>
              <a:latin typeface="Arial"/>
              <a:ea typeface="+mn-ea"/>
              <a:cs typeface="+mn-cs"/>
              <a:sym typeface="Helvetica Light"/>
            </a:endParaRPr>
          </a:p>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ysClr val="windowText" lastClr="000000"/>
                </a:solidFill>
                <a:effectLst/>
                <a:uLnTx/>
                <a:uFillTx/>
                <a:latin typeface="Arial"/>
                <a:sym typeface="Helvetica Light"/>
              </a:rPr>
              <a:t>50% of traffic in rural</a:t>
            </a:r>
          </a:p>
        </p:txBody>
      </p:sp>
      <p:pic>
        <p:nvPicPr>
          <p:cNvPr id="10" name="Picture 9" descr="A picture containing text&#10;&#10;Description automatically generated">
            <a:extLst>
              <a:ext uri="{FF2B5EF4-FFF2-40B4-BE49-F238E27FC236}">
                <a16:creationId xmlns:a16="http://schemas.microsoft.com/office/drawing/2014/main" id="{6FC4F977-A48A-60E2-71FE-58AA0EB2999A}"/>
              </a:ext>
            </a:extLst>
          </p:cNvPr>
          <p:cNvPicPr>
            <a:picLocks noChangeAspect="1"/>
          </p:cNvPicPr>
          <p:nvPr/>
        </p:nvPicPr>
        <p:blipFill rotWithShape="1">
          <a:blip r:embed="rId3"/>
          <a:srcRect t="21425" r="1161"/>
          <a:stretch/>
        </p:blipFill>
        <p:spPr>
          <a:xfrm>
            <a:off x="6738202" y="1882533"/>
            <a:ext cx="5051901" cy="1386248"/>
          </a:xfrm>
          <a:prstGeom prst="rect">
            <a:avLst/>
          </a:prstGeom>
        </p:spPr>
      </p:pic>
      <p:sp>
        <p:nvSpPr>
          <p:cNvPr id="11" name="Left-Right Arrow 1">
            <a:extLst>
              <a:ext uri="{FF2B5EF4-FFF2-40B4-BE49-F238E27FC236}">
                <a16:creationId xmlns:a16="http://schemas.microsoft.com/office/drawing/2014/main" id="{97F6E778-9741-5E78-961F-DCB306712D7E}"/>
              </a:ext>
            </a:extLst>
          </p:cNvPr>
          <p:cNvSpPr/>
          <p:nvPr/>
        </p:nvSpPr>
        <p:spPr>
          <a:xfrm>
            <a:off x="7289680" y="3040110"/>
            <a:ext cx="2436852" cy="264455"/>
          </a:xfrm>
          <a:prstGeom prst="leftRightArrow">
            <a:avLst>
              <a:gd name="adj1" fmla="val 65186"/>
              <a:gd name="adj2" fmla="val 50000"/>
            </a:avLst>
          </a:prstGeom>
          <a:solidFill>
            <a:srgbClr val="0070C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09493" rtl="0" eaLnBrk="1" fontAlgn="auto" latinLnBrk="0" hangingPunct="1">
              <a:lnSpc>
                <a:spcPct val="100000"/>
              </a:lnSpc>
              <a:spcBef>
                <a:spcPts val="0"/>
              </a:spcBef>
              <a:spcAft>
                <a:spcPts val="0"/>
              </a:spcAft>
              <a:buClrTx/>
              <a:buSzTx/>
              <a:buFontTx/>
              <a:buNone/>
              <a:tabLst/>
              <a:defRPr/>
            </a:pPr>
            <a:r>
              <a:rPr kumimoji="0" lang="en-CA" sz="800" b="1" i="0" u="none" strike="noStrike" kern="1200" cap="none" spc="0" normalizeH="0" baseline="0" noProof="0" dirty="0">
                <a:ln>
                  <a:noFill/>
                </a:ln>
                <a:solidFill>
                  <a:srgbClr val="FFFFFF"/>
                </a:solidFill>
                <a:effectLst/>
                <a:uLnTx/>
                <a:uFillTx/>
                <a:latin typeface="Arial"/>
              </a:rPr>
              <a:t>Mid-bands</a:t>
            </a:r>
          </a:p>
        </p:txBody>
      </p:sp>
      <p:sp>
        <p:nvSpPr>
          <p:cNvPr id="12" name="Left-Right Arrow 6">
            <a:extLst>
              <a:ext uri="{FF2B5EF4-FFF2-40B4-BE49-F238E27FC236}">
                <a16:creationId xmlns:a16="http://schemas.microsoft.com/office/drawing/2014/main" id="{3A835EE0-4C62-15A2-CE8B-F5BF3A80DC33}"/>
              </a:ext>
            </a:extLst>
          </p:cNvPr>
          <p:cNvSpPr/>
          <p:nvPr/>
        </p:nvSpPr>
        <p:spPr>
          <a:xfrm>
            <a:off x="9726532" y="3040111"/>
            <a:ext cx="1791190" cy="264455"/>
          </a:xfrm>
          <a:prstGeom prst="leftRightArrow">
            <a:avLst>
              <a:gd name="adj1" fmla="val 65186"/>
              <a:gd name="adj2" fmla="val 50000"/>
            </a:avLst>
          </a:prstGeom>
          <a:solidFill>
            <a:srgbClr val="7030A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09493" rtl="0" eaLnBrk="1" fontAlgn="auto" latinLnBrk="0" hangingPunct="1">
              <a:lnSpc>
                <a:spcPct val="100000"/>
              </a:lnSpc>
              <a:spcBef>
                <a:spcPts val="0"/>
              </a:spcBef>
              <a:spcAft>
                <a:spcPts val="0"/>
              </a:spcAft>
              <a:buClrTx/>
              <a:buSzTx/>
              <a:buFontTx/>
              <a:buNone/>
              <a:tabLst/>
              <a:defRPr/>
            </a:pPr>
            <a:r>
              <a:rPr kumimoji="0" lang="en-CA" sz="800" b="1" i="0" u="none" strike="noStrike" kern="1200" cap="none" spc="0" normalizeH="0" baseline="0" noProof="0" dirty="0">
                <a:ln>
                  <a:noFill/>
                </a:ln>
                <a:solidFill>
                  <a:srgbClr val="FFFFFF"/>
                </a:solidFill>
                <a:effectLst/>
                <a:uLnTx/>
                <a:uFillTx/>
                <a:latin typeface="Arial"/>
              </a:rPr>
              <a:t>Low-bands</a:t>
            </a:r>
          </a:p>
        </p:txBody>
      </p:sp>
      <p:sp>
        <p:nvSpPr>
          <p:cNvPr id="13" name="Rectangle: Rounded Corners 11">
            <a:extLst>
              <a:ext uri="{FF2B5EF4-FFF2-40B4-BE49-F238E27FC236}">
                <a16:creationId xmlns:a16="http://schemas.microsoft.com/office/drawing/2014/main" id="{AAA2B7B0-D9EA-3966-0D9E-909E92CDCE3C}"/>
              </a:ext>
            </a:extLst>
          </p:cNvPr>
          <p:cNvSpPr/>
          <p:nvPr/>
        </p:nvSpPr>
        <p:spPr bwMode="auto">
          <a:xfrm>
            <a:off x="6738201" y="1489964"/>
            <a:ext cx="4864609" cy="2311328"/>
          </a:xfrm>
          <a:prstGeom prst="roundRect">
            <a:avLst>
              <a:gd name="adj" fmla="val 4233"/>
            </a:avLst>
          </a:prstGeom>
          <a:noFill/>
          <a:ln>
            <a:solidFill>
              <a:schemeClr val="tx2"/>
            </a:solidFill>
          </a:ln>
        </p:spPr>
        <p:txBody>
          <a:bodyPr rot="0" spcFirstLastPara="0" vertOverflow="overflow" horzOverflow="overflow" vert="horz" wrap="square" lIns="72000" tIns="45720" rIns="72000" bIns="45720" numCol="1" spcCol="0" rtlCol="0" fromWordArt="0" anchor="ctr" anchorCtr="0" forceAA="0" compatLnSpc="1">
            <a:prstTxWarp prst="textNoShape">
              <a:avLst/>
            </a:prstTxWarp>
            <a:noAutofit/>
          </a:bodyPr>
          <a:lstStyle/>
          <a:p>
            <a:pPr marL="0" marR="0" lvl="0" indent="0" algn="ctr" defTabSz="609493" rtl="0" eaLnBrk="1" fontAlgn="auto" latinLnBrk="0" hangingPunct="1">
              <a:lnSpc>
                <a:spcPct val="100000"/>
              </a:lnSpc>
              <a:spcBef>
                <a:spcPts val="600"/>
              </a:spcBef>
              <a:spcAft>
                <a:spcPts val="0"/>
              </a:spcAft>
              <a:buClrTx/>
              <a:buSzTx/>
              <a:buFontTx/>
              <a:buNone/>
              <a:tabLst/>
              <a:defRPr/>
            </a:pPr>
            <a:endParaRPr kumimoji="0" lang="en-CA" sz="1200" b="1" i="0" u="none" strike="noStrike" kern="1200" cap="none" spc="0" normalizeH="0" baseline="0" noProof="0" dirty="0" err="1">
              <a:ln>
                <a:noFill/>
              </a:ln>
              <a:solidFill>
                <a:srgbClr val="FFFFFF"/>
              </a:solidFill>
              <a:effectLst/>
              <a:uLnTx/>
              <a:uFillTx/>
              <a:latin typeface="Arial"/>
            </a:endParaRPr>
          </a:p>
        </p:txBody>
      </p:sp>
    </p:spTree>
    <p:extLst>
      <p:ext uri="{BB962C8B-B14F-4D97-AF65-F5344CB8AC3E}">
        <p14:creationId xmlns:p14="http://schemas.microsoft.com/office/powerpoint/2010/main" val="3224137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FD1E1-322B-7F0B-7732-3BE06013C2C7}"/>
              </a:ext>
            </a:extLst>
          </p:cNvPr>
          <p:cNvSpPr>
            <a:spLocks noGrp="1"/>
          </p:cNvSpPr>
          <p:nvPr>
            <p:ph type="title"/>
          </p:nvPr>
        </p:nvSpPr>
        <p:spPr>
          <a:xfrm>
            <a:off x="838200" y="233046"/>
            <a:ext cx="10515600" cy="531886"/>
          </a:xfrm>
        </p:spPr>
        <p:txBody>
          <a:bodyPr>
            <a:normAutofit fontScale="90000"/>
          </a:bodyPr>
          <a:lstStyle/>
          <a:p>
            <a:r>
              <a:rPr lang="en-US" dirty="0"/>
              <a:t>Proposed low-low CA solution</a:t>
            </a:r>
            <a:endParaRPr lang="en-GB" dirty="0"/>
          </a:p>
        </p:txBody>
      </p:sp>
      <p:sp>
        <p:nvSpPr>
          <p:cNvPr id="6" name="Google Shape;556;p12"/>
          <p:cNvSpPr txBox="1"/>
          <p:nvPr/>
        </p:nvSpPr>
        <p:spPr>
          <a:xfrm>
            <a:off x="515983" y="1133203"/>
            <a:ext cx="10837817" cy="461624"/>
          </a:xfrm>
          <a:prstGeom prst="rect">
            <a:avLst/>
          </a:prstGeom>
          <a:solidFill>
            <a:srgbClr val="00B0F0"/>
          </a:solid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SzPts val="1600"/>
              <a:buFont typeface="Courier New" panose="02070309020205020404" pitchFamily="49" charset="0"/>
              <a:buChar char="o"/>
            </a:pPr>
            <a:r>
              <a:rPr lang="en-CA" sz="1200" i="0" u="none" strike="noStrike" cap="none" dirty="0">
                <a:sym typeface="Arial"/>
              </a:rPr>
              <a:t>Device needs to support inter-carrier scheduling: UE monitors FDD DL PDCCH DCI, which has both FDD and SDL scheduling</a:t>
            </a:r>
          </a:p>
          <a:p>
            <a:pPr marL="285750" marR="0" lvl="0" indent="-285750" algn="l" rtl="0">
              <a:lnSpc>
                <a:spcPct val="100000"/>
              </a:lnSpc>
              <a:spcBef>
                <a:spcPts val="0"/>
              </a:spcBef>
              <a:spcAft>
                <a:spcPts val="0"/>
              </a:spcAft>
              <a:buSzPts val="1600"/>
              <a:buFont typeface="Courier New" panose="02070309020205020404" pitchFamily="49" charset="0"/>
              <a:buChar char="o"/>
            </a:pPr>
            <a:r>
              <a:rPr lang="en-CA" sz="1200" dirty="0"/>
              <a:t>Device switches back to FDD duplexer after SDL scheduled transmission interval is finished</a:t>
            </a:r>
            <a:endParaRPr sz="1100" dirty="0"/>
          </a:p>
        </p:txBody>
      </p:sp>
      <p:pic>
        <p:nvPicPr>
          <p:cNvPr id="7" name="Google Shape;557;p12" descr="Smartphone - Free technology icons"/>
          <p:cNvPicPr preferRelativeResize="0"/>
          <p:nvPr/>
        </p:nvPicPr>
        <p:blipFill rotWithShape="1">
          <a:blip r:embed="rId2">
            <a:alphaModFix/>
          </a:blip>
          <a:srcRect/>
          <a:stretch/>
        </p:blipFill>
        <p:spPr>
          <a:xfrm>
            <a:off x="1380160" y="2934582"/>
            <a:ext cx="507423" cy="432369"/>
          </a:xfrm>
          <a:prstGeom prst="rect">
            <a:avLst/>
          </a:prstGeom>
          <a:noFill/>
          <a:ln>
            <a:noFill/>
          </a:ln>
        </p:spPr>
      </p:pic>
      <mc:AlternateContent xmlns:mc="http://schemas.openxmlformats.org/markup-compatibility/2006" xmlns:a14="http://schemas.microsoft.com/office/drawing/2010/main">
        <mc:Choice Requires="a14">
          <p:sp>
            <p:nvSpPr>
              <p:cNvPr id="8" name="Google Shape;558;p12"/>
              <p:cNvSpPr txBox="1"/>
              <p:nvPr/>
            </p:nvSpPr>
            <p:spPr>
              <a:xfrm>
                <a:off x="2509210" y="2513557"/>
                <a:ext cx="1068457"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600" b="1" i="0" strike="noStrike" cap="none" dirty="0">
                    <a:solidFill>
                      <a:srgbClr val="000000"/>
                    </a:solidFill>
                    <a:latin typeface="Arial"/>
                    <a:ea typeface="Arial"/>
                    <a:cs typeface="Arial"/>
                    <a:sym typeface="Arial"/>
                  </a:rPr>
                  <a:t>TTI </a:t>
                </a:r>
                <a14:m>
                  <m:oMath xmlns:m="http://schemas.openxmlformats.org/officeDocument/2006/math">
                    <m:sSub>
                      <m:sSubPr>
                        <m:ctrlPr>
                          <a:rPr lang="en-US" sz="1600" b="1" i="1" strike="noStrike" cap="none" dirty="0" smtClean="0">
                            <a:solidFill>
                              <a:srgbClr val="000000"/>
                            </a:solidFill>
                            <a:latin typeface="Cambria Math" panose="02040503050406030204" pitchFamily="18" charset="0"/>
                            <a:ea typeface="Arial"/>
                            <a:cs typeface="Arial"/>
                            <a:sym typeface="Arial"/>
                          </a:rPr>
                        </m:ctrlPr>
                      </m:sSubPr>
                      <m:e>
                        <m:r>
                          <a:rPr lang="en-US" sz="1600" b="1" i="1" strike="noStrike" cap="none" dirty="0" smtClean="0">
                            <a:solidFill>
                              <a:srgbClr val="000000"/>
                            </a:solidFill>
                            <a:latin typeface="Cambria Math" panose="02040503050406030204" pitchFamily="18" charset="0"/>
                            <a:ea typeface="Arial"/>
                            <a:cs typeface="Arial"/>
                            <a:sym typeface="Arial"/>
                          </a:rPr>
                          <m:t>𝑵</m:t>
                        </m:r>
                      </m:e>
                      <m:sub>
                        <m:r>
                          <a:rPr lang="en-CA" sz="1600" b="1" i="1" strike="noStrike" cap="none" dirty="0" smtClean="0">
                            <a:solidFill>
                              <a:srgbClr val="000000"/>
                            </a:solidFill>
                            <a:latin typeface="Cambria Math" panose="02040503050406030204" pitchFamily="18" charset="0"/>
                            <a:ea typeface="Arial"/>
                            <a:cs typeface="Arial"/>
                            <a:sym typeface="Arial"/>
                          </a:rPr>
                          <m:t>𝟏</m:t>
                        </m:r>
                      </m:sub>
                    </m:sSub>
                  </m:oMath>
                </a14:m>
                <a:r>
                  <a:rPr lang="en-US" sz="1600" b="1" i="0" strike="noStrike" cap="none" dirty="0">
                    <a:solidFill>
                      <a:srgbClr val="000000"/>
                    </a:solidFill>
                    <a:latin typeface="Arial"/>
                    <a:ea typeface="Arial"/>
                    <a:cs typeface="Arial"/>
                    <a:sym typeface="Arial"/>
                  </a:rPr>
                  <a:t>:</a:t>
                </a:r>
                <a:endParaRPr sz="1600" b="1" i="0" strike="noStrike" cap="none" dirty="0">
                  <a:solidFill>
                    <a:srgbClr val="000000"/>
                  </a:solidFill>
                  <a:latin typeface="Arial"/>
                  <a:ea typeface="Arial"/>
                  <a:cs typeface="Arial"/>
                  <a:sym typeface="Arial"/>
                </a:endParaRPr>
              </a:p>
            </p:txBody>
          </p:sp>
        </mc:Choice>
        <mc:Fallback xmlns="">
          <p:sp>
            <p:nvSpPr>
              <p:cNvPr id="8" name="Google Shape;558;p12"/>
              <p:cNvSpPr txBox="1">
                <a:spLocks noRot="1" noChangeAspect="1" noMove="1" noResize="1" noEditPoints="1" noAdjustHandles="1" noChangeArrowheads="1" noChangeShapeType="1" noTextEdit="1"/>
              </p:cNvSpPr>
              <p:nvPr/>
            </p:nvSpPr>
            <p:spPr>
              <a:xfrm>
                <a:off x="2509210" y="2513557"/>
                <a:ext cx="1068457" cy="338554"/>
              </a:xfrm>
              <a:prstGeom prst="rect">
                <a:avLst/>
              </a:prstGeom>
              <a:blipFill>
                <a:blip r:embed="rId3"/>
                <a:stretch>
                  <a:fillRect t="-5357" b="-21429"/>
                </a:stretch>
              </a:blipFill>
              <a:ln>
                <a:noFill/>
              </a:ln>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9" name="Google Shape;559;p12"/>
              <p:cNvSpPr txBox="1"/>
              <p:nvPr/>
            </p:nvSpPr>
            <p:spPr>
              <a:xfrm>
                <a:off x="5437650" y="2520563"/>
                <a:ext cx="887599"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600" b="1" i="0" strike="noStrike" cap="none" dirty="0">
                    <a:solidFill>
                      <a:srgbClr val="000000"/>
                    </a:solidFill>
                    <a:latin typeface="Arial"/>
                    <a:ea typeface="Arial"/>
                    <a:cs typeface="Arial"/>
                    <a:sym typeface="Arial"/>
                  </a:rPr>
                  <a:t>TTI </a:t>
                </a:r>
                <a14:m>
                  <m:oMath xmlns:m="http://schemas.openxmlformats.org/officeDocument/2006/math">
                    <m:sSub>
                      <m:sSubPr>
                        <m:ctrlPr>
                          <a:rPr lang="en-US" sz="1600" b="1" i="1" strike="noStrike" cap="none" dirty="0" smtClean="0">
                            <a:solidFill>
                              <a:srgbClr val="000000"/>
                            </a:solidFill>
                            <a:latin typeface="Cambria Math" panose="02040503050406030204" pitchFamily="18" charset="0"/>
                            <a:ea typeface="Arial"/>
                            <a:cs typeface="Arial"/>
                            <a:sym typeface="Arial"/>
                          </a:rPr>
                        </m:ctrlPr>
                      </m:sSubPr>
                      <m:e>
                        <m:r>
                          <a:rPr lang="en-US" sz="1600" b="1" i="1" strike="noStrike" cap="none" dirty="0" smtClean="0">
                            <a:solidFill>
                              <a:srgbClr val="000000"/>
                            </a:solidFill>
                            <a:latin typeface="Cambria Math" panose="02040503050406030204" pitchFamily="18" charset="0"/>
                            <a:ea typeface="Arial"/>
                            <a:cs typeface="Arial"/>
                            <a:sym typeface="Arial"/>
                          </a:rPr>
                          <m:t>𝑵</m:t>
                        </m:r>
                      </m:e>
                      <m:sub>
                        <m:r>
                          <a:rPr lang="en-CA" sz="1600" b="1" i="1" strike="noStrike" cap="none" dirty="0" smtClean="0">
                            <a:solidFill>
                              <a:srgbClr val="000000"/>
                            </a:solidFill>
                            <a:latin typeface="Cambria Math" panose="02040503050406030204" pitchFamily="18" charset="0"/>
                            <a:ea typeface="Arial"/>
                            <a:cs typeface="Arial"/>
                            <a:sym typeface="Arial"/>
                          </a:rPr>
                          <m:t>𝟐</m:t>
                        </m:r>
                      </m:sub>
                    </m:sSub>
                  </m:oMath>
                </a14:m>
                <a:r>
                  <a:rPr lang="en-US" sz="1600" b="1" i="0" strike="noStrike" cap="none" dirty="0">
                    <a:solidFill>
                      <a:srgbClr val="000000"/>
                    </a:solidFill>
                    <a:latin typeface="Arial"/>
                    <a:ea typeface="Arial"/>
                    <a:cs typeface="Arial"/>
                    <a:sym typeface="Arial"/>
                  </a:rPr>
                  <a:t>:</a:t>
                </a:r>
                <a:endParaRPr sz="1600" b="1" i="0" strike="noStrike" cap="none" dirty="0">
                  <a:solidFill>
                    <a:srgbClr val="000000"/>
                  </a:solidFill>
                  <a:latin typeface="Arial"/>
                  <a:ea typeface="Arial"/>
                  <a:cs typeface="Arial"/>
                  <a:sym typeface="Arial"/>
                </a:endParaRPr>
              </a:p>
            </p:txBody>
          </p:sp>
        </mc:Choice>
        <mc:Fallback xmlns="">
          <p:sp>
            <p:nvSpPr>
              <p:cNvPr id="9" name="Google Shape;559;p12"/>
              <p:cNvSpPr txBox="1">
                <a:spLocks noRot="1" noChangeAspect="1" noMove="1" noResize="1" noEditPoints="1" noAdjustHandles="1" noChangeArrowheads="1" noChangeShapeType="1" noTextEdit="1"/>
              </p:cNvSpPr>
              <p:nvPr/>
            </p:nvSpPr>
            <p:spPr>
              <a:xfrm>
                <a:off x="5437650" y="2520563"/>
                <a:ext cx="887599" cy="338514"/>
              </a:xfrm>
              <a:prstGeom prst="rect">
                <a:avLst/>
              </a:prstGeom>
              <a:blipFill>
                <a:blip r:embed="rId4"/>
                <a:stretch>
                  <a:fillRect l="-2055" t="-5357" r="-2055" b="-21429"/>
                </a:stretch>
              </a:blipFill>
              <a:ln>
                <a:noFill/>
              </a:ln>
            </p:spPr>
            <p:txBody>
              <a:bodyPr/>
              <a:lstStyle/>
              <a:p>
                <a:r>
                  <a:rPr lang="en-CA">
                    <a:noFill/>
                  </a:rPr>
                  <a:t> </a:t>
                </a:r>
              </a:p>
            </p:txBody>
          </p:sp>
        </mc:Fallback>
      </mc:AlternateContent>
      <p:grpSp>
        <p:nvGrpSpPr>
          <p:cNvPr id="10" name="Google Shape;560;p12"/>
          <p:cNvGrpSpPr/>
          <p:nvPr/>
        </p:nvGrpSpPr>
        <p:grpSpPr>
          <a:xfrm>
            <a:off x="1747709" y="3048455"/>
            <a:ext cx="2466607" cy="2018068"/>
            <a:chOff x="627377" y="2438582"/>
            <a:chExt cx="2595095" cy="2292827"/>
          </a:xfrm>
        </p:grpSpPr>
        <p:grpSp>
          <p:nvGrpSpPr>
            <p:cNvPr id="11" name="Google Shape;561;p12"/>
            <p:cNvGrpSpPr/>
            <p:nvPr/>
          </p:nvGrpSpPr>
          <p:grpSpPr>
            <a:xfrm>
              <a:off x="627377" y="3112589"/>
              <a:ext cx="2595095" cy="822562"/>
              <a:chOff x="561818" y="2381328"/>
              <a:chExt cx="2595095" cy="822562"/>
            </a:xfrm>
          </p:grpSpPr>
          <p:sp>
            <p:nvSpPr>
              <p:cNvPr id="22" name="Google Shape;562;p12"/>
              <p:cNvSpPr/>
              <p:nvPr/>
            </p:nvSpPr>
            <p:spPr>
              <a:xfrm>
                <a:off x="798469" y="2750179"/>
                <a:ext cx="1211815" cy="453711"/>
              </a:xfrm>
              <a:prstGeom prst="rect">
                <a:avLst/>
              </a:prstGeom>
              <a:solidFill>
                <a:srgbClr val="E8E8E8"/>
              </a:solidFill>
              <a:ln w="25400" cap="flat" cmpd="sng">
                <a:solidFill>
                  <a:srgbClr val="3061B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200" b="0" i="0" u="none" strike="noStrike" cap="none">
                  <a:solidFill>
                    <a:schemeClr val="lt1"/>
                  </a:solidFill>
                  <a:latin typeface="Arial"/>
                  <a:ea typeface="Arial"/>
                  <a:cs typeface="Arial"/>
                  <a:sym typeface="Arial"/>
                </a:endParaRPr>
              </a:p>
            </p:txBody>
          </p:sp>
          <p:sp>
            <p:nvSpPr>
              <p:cNvPr id="23" name="Google Shape;563;p12"/>
              <p:cNvSpPr/>
              <p:nvPr/>
            </p:nvSpPr>
            <p:spPr>
              <a:xfrm>
                <a:off x="798469" y="2918997"/>
                <a:ext cx="481631" cy="284893"/>
              </a:xfrm>
              <a:custGeom>
                <a:avLst/>
                <a:gdLst/>
                <a:ahLst/>
                <a:cxnLst/>
                <a:rect l="l" t="t" r="r" b="b"/>
                <a:pathLst>
                  <a:path w="481631" h="284893" extrusionOk="0">
                    <a:moveTo>
                      <a:pt x="0" y="284893"/>
                    </a:moveTo>
                    <a:cubicBezTo>
                      <a:pt x="36646" y="174374"/>
                      <a:pt x="73292" y="63855"/>
                      <a:pt x="97722" y="19648"/>
                    </a:cubicBezTo>
                    <a:cubicBezTo>
                      <a:pt x="122153" y="-24560"/>
                      <a:pt x="146583" y="19648"/>
                      <a:pt x="146583" y="19648"/>
                    </a:cubicBezTo>
                    <a:cubicBezTo>
                      <a:pt x="198934" y="18485"/>
                      <a:pt x="368785" y="11504"/>
                      <a:pt x="411829" y="12667"/>
                    </a:cubicBezTo>
                    <a:cubicBezTo>
                      <a:pt x="454873" y="13830"/>
                      <a:pt x="393215" y="-17580"/>
                      <a:pt x="404849" y="26628"/>
                    </a:cubicBezTo>
                    <a:cubicBezTo>
                      <a:pt x="416483" y="70836"/>
                      <a:pt x="449057" y="174374"/>
                      <a:pt x="481631" y="277913"/>
                    </a:cubicBezTo>
                  </a:path>
                </a:pathLst>
              </a:custGeom>
              <a:noFill/>
              <a:ln w="25400" cap="flat" cmpd="sng">
                <a:solidFill>
                  <a:srgbClr val="3061B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200" b="0" i="0" u="none" strike="noStrike" cap="none">
                  <a:solidFill>
                    <a:schemeClr val="lt1"/>
                  </a:solidFill>
                  <a:latin typeface="Arial"/>
                  <a:ea typeface="Arial"/>
                  <a:cs typeface="Arial"/>
                  <a:sym typeface="Arial"/>
                </a:endParaRPr>
              </a:p>
            </p:txBody>
          </p:sp>
          <p:sp>
            <p:nvSpPr>
              <p:cNvPr id="24" name="Google Shape;564;p12"/>
              <p:cNvSpPr/>
              <p:nvPr/>
            </p:nvSpPr>
            <p:spPr>
              <a:xfrm>
                <a:off x="1474380" y="2918996"/>
                <a:ext cx="481631" cy="284893"/>
              </a:xfrm>
              <a:custGeom>
                <a:avLst/>
                <a:gdLst/>
                <a:ahLst/>
                <a:cxnLst/>
                <a:rect l="l" t="t" r="r" b="b"/>
                <a:pathLst>
                  <a:path w="481631" h="284893" extrusionOk="0">
                    <a:moveTo>
                      <a:pt x="0" y="284893"/>
                    </a:moveTo>
                    <a:cubicBezTo>
                      <a:pt x="36646" y="174374"/>
                      <a:pt x="73292" y="63855"/>
                      <a:pt x="97722" y="19648"/>
                    </a:cubicBezTo>
                    <a:cubicBezTo>
                      <a:pt x="122153" y="-24560"/>
                      <a:pt x="146583" y="19648"/>
                      <a:pt x="146583" y="19648"/>
                    </a:cubicBezTo>
                    <a:cubicBezTo>
                      <a:pt x="198934" y="18485"/>
                      <a:pt x="368785" y="11504"/>
                      <a:pt x="411829" y="12667"/>
                    </a:cubicBezTo>
                    <a:cubicBezTo>
                      <a:pt x="454873" y="13830"/>
                      <a:pt x="393215" y="-17580"/>
                      <a:pt x="404849" y="26628"/>
                    </a:cubicBezTo>
                    <a:cubicBezTo>
                      <a:pt x="416483" y="70836"/>
                      <a:pt x="449057" y="174374"/>
                      <a:pt x="481631" y="277913"/>
                    </a:cubicBezTo>
                  </a:path>
                </a:pathLst>
              </a:custGeom>
              <a:noFill/>
              <a:ln w="25400" cap="flat" cmpd="sng">
                <a:solidFill>
                  <a:srgbClr val="3061B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200" b="0" i="0" u="none" strike="noStrike" cap="none">
                  <a:solidFill>
                    <a:schemeClr val="lt1"/>
                  </a:solidFill>
                  <a:latin typeface="Arial"/>
                  <a:ea typeface="Arial"/>
                  <a:cs typeface="Arial"/>
                  <a:sym typeface="Arial"/>
                </a:endParaRPr>
              </a:p>
            </p:txBody>
          </p:sp>
          <p:sp>
            <p:nvSpPr>
              <p:cNvPr id="25" name="Google Shape;565;p12"/>
              <p:cNvSpPr txBox="1"/>
              <p:nvPr/>
            </p:nvSpPr>
            <p:spPr>
              <a:xfrm>
                <a:off x="561818" y="2381328"/>
                <a:ext cx="1212374" cy="31466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dirty="0">
                    <a:solidFill>
                      <a:srgbClr val="000000"/>
                    </a:solidFill>
                    <a:latin typeface="Arial"/>
                    <a:ea typeface="Arial"/>
                    <a:cs typeface="Arial"/>
                    <a:sym typeface="Arial"/>
                  </a:rPr>
                  <a:t>FDD band</a:t>
                </a:r>
                <a:endParaRPr sz="1200" b="0" i="0" u="none" strike="noStrike" cap="none" dirty="0">
                  <a:solidFill>
                    <a:srgbClr val="000000"/>
                  </a:solidFill>
                  <a:latin typeface="Arial"/>
                  <a:ea typeface="Arial"/>
                  <a:cs typeface="Arial"/>
                  <a:sym typeface="Arial"/>
                </a:endParaRPr>
              </a:p>
            </p:txBody>
          </p:sp>
          <p:sp>
            <p:nvSpPr>
              <p:cNvPr id="26" name="Google Shape;566;p12"/>
              <p:cNvSpPr txBox="1"/>
              <p:nvPr/>
            </p:nvSpPr>
            <p:spPr>
              <a:xfrm>
                <a:off x="875822" y="2918996"/>
                <a:ext cx="383438"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b="0" i="0" u="none" strike="noStrike" cap="none">
                    <a:solidFill>
                      <a:srgbClr val="000000"/>
                    </a:solidFill>
                    <a:latin typeface="Arial"/>
                    <a:ea typeface="Arial"/>
                    <a:cs typeface="Arial"/>
                    <a:sym typeface="Arial"/>
                  </a:rPr>
                  <a:t>Tx</a:t>
                </a:r>
                <a:endParaRPr sz="1200" b="0" i="0" u="none" strike="noStrike" cap="none">
                  <a:solidFill>
                    <a:srgbClr val="000000"/>
                  </a:solidFill>
                  <a:latin typeface="Arial"/>
                  <a:ea typeface="Arial"/>
                  <a:cs typeface="Arial"/>
                  <a:sym typeface="Arial"/>
                </a:endParaRPr>
              </a:p>
            </p:txBody>
          </p:sp>
          <p:sp>
            <p:nvSpPr>
              <p:cNvPr id="27" name="Google Shape;567;p12"/>
              <p:cNvSpPr txBox="1"/>
              <p:nvPr/>
            </p:nvSpPr>
            <p:spPr>
              <a:xfrm>
                <a:off x="1542758" y="2918995"/>
                <a:ext cx="404278"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b="0" i="0" u="none" strike="noStrike" cap="none">
                    <a:solidFill>
                      <a:srgbClr val="000000"/>
                    </a:solidFill>
                    <a:latin typeface="Arial"/>
                    <a:ea typeface="Arial"/>
                    <a:cs typeface="Arial"/>
                    <a:sym typeface="Arial"/>
                  </a:rPr>
                  <a:t>Rx</a:t>
                </a:r>
                <a:endParaRPr sz="1200" b="0" i="0" u="none" strike="noStrike" cap="none">
                  <a:solidFill>
                    <a:srgbClr val="000000"/>
                  </a:solidFill>
                  <a:latin typeface="Arial"/>
                  <a:ea typeface="Arial"/>
                  <a:cs typeface="Arial"/>
                  <a:sym typeface="Arial"/>
                </a:endParaRPr>
              </a:p>
            </p:txBody>
          </p:sp>
          <p:sp>
            <p:nvSpPr>
              <p:cNvPr id="28" name="Google Shape;568;p12"/>
              <p:cNvSpPr/>
              <p:nvPr/>
            </p:nvSpPr>
            <p:spPr>
              <a:xfrm>
                <a:off x="2070155" y="2750178"/>
                <a:ext cx="989611" cy="453711"/>
              </a:xfrm>
              <a:prstGeom prst="rect">
                <a:avLst/>
              </a:prstGeom>
              <a:solidFill>
                <a:srgbClr val="E8E8E8"/>
              </a:solidFill>
              <a:ln w="25400" cap="flat" cmpd="sng">
                <a:solidFill>
                  <a:srgbClr val="3061B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200" b="0" i="0" u="none" strike="noStrike" cap="none">
                  <a:solidFill>
                    <a:schemeClr val="lt1"/>
                  </a:solidFill>
                  <a:latin typeface="Arial"/>
                  <a:ea typeface="Arial"/>
                  <a:cs typeface="Arial"/>
                  <a:sym typeface="Arial"/>
                </a:endParaRPr>
              </a:p>
            </p:txBody>
          </p:sp>
          <p:sp>
            <p:nvSpPr>
              <p:cNvPr id="29" name="Google Shape;569;p12"/>
              <p:cNvSpPr/>
              <p:nvPr/>
            </p:nvSpPr>
            <p:spPr>
              <a:xfrm>
                <a:off x="2180005" y="2918996"/>
                <a:ext cx="481631" cy="284893"/>
              </a:xfrm>
              <a:custGeom>
                <a:avLst/>
                <a:gdLst/>
                <a:ahLst/>
                <a:cxnLst/>
                <a:rect l="l" t="t" r="r" b="b"/>
                <a:pathLst>
                  <a:path w="481631" h="284893" extrusionOk="0">
                    <a:moveTo>
                      <a:pt x="0" y="284893"/>
                    </a:moveTo>
                    <a:cubicBezTo>
                      <a:pt x="36646" y="174374"/>
                      <a:pt x="73292" y="63855"/>
                      <a:pt x="97722" y="19648"/>
                    </a:cubicBezTo>
                    <a:cubicBezTo>
                      <a:pt x="122153" y="-24560"/>
                      <a:pt x="146583" y="19648"/>
                      <a:pt x="146583" y="19648"/>
                    </a:cubicBezTo>
                    <a:cubicBezTo>
                      <a:pt x="198934" y="18485"/>
                      <a:pt x="368785" y="11504"/>
                      <a:pt x="411829" y="12667"/>
                    </a:cubicBezTo>
                    <a:cubicBezTo>
                      <a:pt x="454873" y="13830"/>
                      <a:pt x="393215" y="-17580"/>
                      <a:pt x="404849" y="26628"/>
                    </a:cubicBezTo>
                    <a:cubicBezTo>
                      <a:pt x="416483" y="70836"/>
                      <a:pt x="449057" y="174374"/>
                      <a:pt x="481631" y="277913"/>
                    </a:cubicBezTo>
                  </a:path>
                </a:pathLst>
              </a:custGeom>
              <a:noFill/>
              <a:ln w="25400" cap="flat" cmpd="sng">
                <a:solidFill>
                  <a:srgbClr val="3061B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200" b="0" i="0" u="none" strike="noStrike" cap="none">
                  <a:solidFill>
                    <a:schemeClr val="lt1"/>
                  </a:solidFill>
                  <a:latin typeface="Arial"/>
                  <a:ea typeface="Arial"/>
                  <a:cs typeface="Arial"/>
                  <a:sym typeface="Arial"/>
                </a:endParaRPr>
              </a:p>
            </p:txBody>
          </p:sp>
          <p:sp>
            <p:nvSpPr>
              <p:cNvPr id="30" name="Google Shape;570;p12"/>
              <p:cNvSpPr txBox="1"/>
              <p:nvPr/>
            </p:nvSpPr>
            <p:spPr>
              <a:xfrm>
                <a:off x="2109963" y="2381328"/>
                <a:ext cx="1046950" cy="31466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dirty="0">
                    <a:solidFill>
                      <a:srgbClr val="000000"/>
                    </a:solidFill>
                    <a:latin typeface="Arial"/>
                    <a:ea typeface="Arial"/>
                    <a:cs typeface="Arial"/>
                    <a:sym typeface="Arial"/>
                  </a:rPr>
                  <a:t>SDL band</a:t>
                </a:r>
                <a:endParaRPr sz="1200" b="0" i="0" u="none" strike="noStrike" cap="none" dirty="0">
                  <a:solidFill>
                    <a:srgbClr val="000000"/>
                  </a:solidFill>
                  <a:latin typeface="Arial"/>
                  <a:ea typeface="Arial"/>
                  <a:cs typeface="Arial"/>
                  <a:sym typeface="Arial"/>
                </a:endParaRPr>
              </a:p>
            </p:txBody>
          </p:sp>
          <p:sp>
            <p:nvSpPr>
              <p:cNvPr id="31" name="Google Shape;571;p12"/>
              <p:cNvSpPr txBox="1"/>
              <p:nvPr/>
            </p:nvSpPr>
            <p:spPr>
              <a:xfrm>
                <a:off x="2257358" y="2918995"/>
                <a:ext cx="404278"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b="0" i="0" u="none" strike="noStrike" cap="none">
                    <a:solidFill>
                      <a:srgbClr val="000000"/>
                    </a:solidFill>
                    <a:latin typeface="Arial"/>
                    <a:ea typeface="Arial"/>
                    <a:cs typeface="Arial"/>
                    <a:sym typeface="Arial"/>
                  </a:rPr>
                  <a:t>Rx</a:t>
                </a:r>
                <a:endParaRPr sz="1200" b="0" i="0" u="none" strike="noStrike" cap="none">
                  <a:solidFill>
                    <a:srgbClr val="000000"/>
                  </a:solidFill>
                  <a:latin typeface="Arial"/>
                  <a:ea typeface="Arial"/>
                  <a:cs typeface="Arial"/>
                  <a:sym typeface="Arial"/>
                </a:endParaRPr>
              </a:p>
            </p:txBody>
          </p:sp>
        </p:grpSp>
        <p:grpSp>
          <p:nvGrpSpPr>
            <p:cNvPr id="12" name="Google Shape;572;p12"/>
            <p:cNvGrpSpPr/>
            <p:nvPr/>
          </p:nvGrpSpPr>
          <p:grpSpPr>
            <a:xfrm>
              <a:off x="1926196" y="2438582"/>
              <a:ext cx="284377" cy="621944"/>
              <a:chOff x="1174566" y="2511258"/>
              <a:chExt cx="284377" cy="621944"/>
            </a:xfrm>
          </p:grpSpPr>
          <p:grpSp>
            <p:nvGrpSpPr>
              <p:cNvPr id="18" name="Google Shape;573;p12"/>
              <p:cNvGrpSpPr/>
              <p:nvPr/>
            </p:nvGrpSpPr>
            <p:grpSpPr>
              <a:xfrm>
                <a:off x="1174566" y="2511258"/>
                <a:ext cx="284377" cy="152400"/>
                <a:chOff x="1174566" y="2511258"/>
                <a:chExt cx="284377" cy="152400"/>
              </a:xfrm>
            </p:grpSpPr>
            <p:cxnSp>
              <p:nvCxnSpPr>
                <p:cNvPr id="20" name="Google Shape;574;p12"/>
                <p:cNvCxnSpPr/>
                <p:nvPr/>
              </p:nvCxnSpPr>
              <p:spPr>
                <a:xfrm>
                  <a:off x="1174566" y="2517978"/>
                  <a:ext cx="136963" cy="143095"/>
                </a:xfrm>
                <a:prstGeom prst="straightConnector1">
                  <a:avLst/>
                </a:prstGeom>
                <a:noFill/>
                <a:ln w="31750" cap="flat" cmpd="sng">
                  <a:solidFill>
                    <a:srgbClr val="3B7FF2"/>
                  </a:solidFill>
                  <a:prstDash val="solid"/>
                  <a:round/>
                  <a:headEnd type="none" w="sm" len="sm"/>
                  <a:tailEnd type="none" w="sm" len="sm"/>
                </a:ln>
              </p:spPr>
            </p:cxnSp>
            <p:cxnSp>
              <p:nvCxnSpPr>
                <p:cNvPr id="21" name="Google Shape;575;p12"/>
                <p:cNvCxnSpPr/>
                <p:nvPr/>
              </p:nvCxnSpPr>
              <p:spPr>
                <a:xfrm rot="10800000" flipH="1">
                  <a:off x="1311529" y="2511258"/>
                  <a:ext cx="147414" cy="152400"/>
                </a:xfrm>
                <a:prstGeom prst="straightConnector1">
                  <a:avLst/>
                </a:prstGeom>
                <a:noFill/>
                <a:ln w="31750" cap="flat" cmpd="sng">
                  <a:solidFill>
                    <a:srgbClr val="3B7FF2"/>
                  </a:solidFill>
                  <a:prstDash val="solid"/>
                  <a:round/>
                  <a:headEnd type="none" w="sm" len="sm"/>
                  <a:tailEnd type="none" w="sm" len="sm"/>
                </a:ln>
              </p:spPr>
            </p:cxnSp>
          </p:grpSp>
          <p:cxnSp>
            <p:nvCxnSpPr>
              <p:cNvPr id="19" name="Google Shape;576;p12"/>
              <p:cNvCxnSpPr/>
              <p:nvPr/>
            </p:nvCxnSpPr>
            <p:spPr>
              <a:xfrm>
                <a:off x="1311529" y="2661073"/>
                <a:ext cx="0" cy="472129"/>
              </a:xfrm>
              <a:prstGeom prst="straightConnector1">
                <a:avLst/>
              </a:prstGeom>
              <a:noFill/>
              <a:ln w="38100" cap="flat" cmpd="sng">
                <a:solidFill>
                  <a:srgbClr val="0C5ADB"/>
                </a:solidFill>
                <a:prstDash val="solid"/>
                <a:round/>
                <a:headEnd type="none" w="sm" len="sm"/>
                <a:tailEnd type="none" w="sm" len="sm"/>
              </a:ln>
            </p:spPr>
          </p:cxnSp>
        </p:grpSp>
        <p:sp>
          <p:nvSpPr>
            <p:cNvPr id="13" name="Google Shape;577;p12"/>
            <p:cNvSpPr/>
            <p:nvPr/>
          </p:nvSpPr>
          <p:spPr>
            <a:xfrm>
              <a:off x="1991755" y="3060526"/>
              <a:ext cx="145111" cy="115443"/>
            </a:xfrm>
            <a:prstGeom prst="ellipse">
              <a:avLst/>
            </a:prstGeom>
            <a:solidFill>
              <a:schemeClr val="accent1"/>
            </a:solidFill>
            <a:ln w="25400" cap="flat" cmpd="sng">
              <a:solidFill>
                <a:srgbClr val="3061B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200" b="0" i="0" u="none" strike="noStrike" cap="none">
                <a:solidFill>
                  <a:schemeClr val="lt1"/>
                </a:solidFill>
                <a:latin typeface="Arial"/>
                <a:ea typeface="Arial"/>
                <a:cs typeface="Arial"/>
                <a:sym typeface="Arial"/>
              </a:endParaRPr>
            </a:p>
          </p:txBody>
        </p:sp>
        <p:cxnSp>
          <p:nvCxnSpPr>
            <p:cNvPr id="14" name="Google Shape;578;p12"/>
            <p:cNvCxnSpPr>
              <a:stCxn id="13" idx="2"/>
              <a:endCxn id="25" idx="0"/>
            </p:cNvCxnSpPr>
            <p:nvPr/>
          </p:nvCxnSpPr>
          <p:spPr>
            <a:xfrm flipH="1">
              <a:off x="1491958" y="3118248"/>
              <a:ext cx="499797" cy="293712"/>
            </a:xfrm>
            <a:prstGeom prst="straightConnector1">
              <a:avLst/>
            </a:prstGeom>
            <a:noFill/>
            <a:ln w="38100" cap="flat" cmpd="sng">
              <a:solidFill>
                <a:srgbClr val="0C5ADB"/>
              </a:solidFill>
              <a:prstDash val="solid"/>
              <a:round/>
              <a:headEnd type="none" w="sm" len="sm"/>
              <a:tailEnd type="none" w="sm" len="sm"/>
            </a:ln>
          </p:spPr>
        </p:cxnSp>
        <p:sp>
          <p:nvSpPr>
            <p:cNvPr id="15" name="Google Shape;579;p12"/>
            <p:cNvSpPr/>
            <p:nvPr/>
          </p:nvSpPr>
          <p:spPr>
            <a:xfrm>
              <a:off x="1129950" y="4375421"/>
              <a:ext cx="1838541" cy="355988"/>
            </a:xfrm>
            <a:prstGeom prst="roundRect">
              <a:avLst>
                <a:gd name="adj" fmla="val 16667"/>
              </a:avLst>
            </a:prstGeom>
            <a:solidFill>
              <a:schemeClr val="accent1"/>
            </a:solidFill>
            <a:ln w="25400" cap="flat" cmpd="sng">
              <a:solidFill>
                <a:srgbClr val="3061B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200" b="0" i="0" u="none" strike="noStrike" cap="none">
                  <a:solidFill>
                    <a:schemeClr val="lt1"/>
                  </a:solidFill>
                  <a:latin typeface="Arial"/>
                  <a:ea typeface="Arial"/>
                  <a:cs typeface="Arial"/>
                  <a:sym typeface="Arial"/>
                </a:rPr>
                <a:t>Transceiver </a:t>
              </a:r>
              <a:endParaRPr sz="1200" b="0" i="0" u="none" strike="noStrike" cap="none">
                <a:solidFill>
                  <a:schemeClr val="lt1"/>
                </a:solidFill>
                <a:latin typeface="Arial"/>
                <a:ea typeface="Arial"/>
                <a:cs typeface="Arial"/>
                <a:sym typeface="Arial"/>
              </a:endParaRPr>
            </a:p>
          </p:txBody>
        </p:sp>
        <p:cxnSp>
          <p:nvCxnSpPr>
            <p:cNvPr id="16" name="Google Shape;580;p12"/>
            <p:cNvCxnSpPr>
              <a:stCxn id="17" idx="1"/>
              <a:endCxn id="22" idx="2"/>
            </p:cNvCxnSpPr>
            <p:nvPr/>
          </p:nvCxnSpPr>
          <p:spPr>
            <a:xfrm rot="10800000">
              <a:off x="1470054" y="3935097"/>
              <a:ext cx="541800" cy="360600"/>
            </a:xfrm>
            <a:prstGeom prst="straightConnector1">
              <a:avLst/>
            </a:prstGeom>
            <a:noFill/>
            <a:ln w="38100" cap="flat" cmpd="sng">
              <a:solidFill>
                <a:srgbClr val="0C5ADB"/>
              </a:solidFill>
              <a:prstDash val="solid"/>
              <a:round/>
              <a:headEnd type="none" w="sm" len="sm"/>
              <a:tailEnd type="none" w="sm" len="sm"/>
            </a:ln>
          </p:spPr>
        </p:cxnSp>
        <p:sp>
          <p:nvSpPr>
            <p:cNvPr id="17" name="Google Shape;581;p12"/>
            <p:cNvSpPr/>
            <p:nvPr/>
          </p:nvSpPr>
          <p:spPr>
            <a:xfrm>
              <a:off x="1990603" y="4278791"/>
              <a:ext cx="145111" cy="115443"/>
            </a:xfrm>
            <a:prstGeom prst="ellipse">
              <a:avLst/>
            </a:prstGeom>
            <a:solidFill>
              <a:schemeClr val="accent1"/>
            </a:solidFill>
            <a:ln w="25400" cap="flat" cmpd="sng">
              <a:solidFill>
                <a:srgbClr val="3061B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200" b="0" i="0" u="none" strike="noStrike" cap="none">
                <a:solidFill>
                  <a:schemeClr val="lt1"/>
                </a:solidFill>
                <a:latin typeface="Arial"/>
                <a:ea typeface="Arial"/>
                <a:cs typeface="Arial"/>
                <a:sym typeface="Arial"/>
              </a:endParaRPr>
            </a:p>
          </p:txBody>
        </p:sp>
      </p:grpSp>
      <mc:AlternateContent xmlns:mc="http://schemas.openxmlformats.org/markup-compatibility/2006" xmlns:a14="http://schemas.microsoft.com/office/drawing/2010/main">
        <mc:Choice Requires="a14">
          <p:sp>
            <p:nvSpPr>
              <p:cNvPr id="32" name="Google Shape;559;p12"/>
              <p:cNvSpPr txBox="1"/>
              <p:nvPr/>
            </p:nvSpPr>
            <p:spPr>
              <a:xfrm>
                <a:off x="8209333" y="2513557"/>
                <a:ext cx="887599"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600" b="1" i="0" strike="noStrike" cap="none" dirty="0">
                    <a:solidFill>
                      <a:srgbClr val="000000"/>
                    </a:solidFill>
                    <a:latin typeface="Arial"/>
                    <a:ea typeface="Arial"/>
                    <a:cs typeface="Arial"/>
                    <a:sym typeface="Arial"/>
                  </a:rPr>
                  <a:t>TTI </a:t>
                </a:r>
                <a14:m>
                  <m:oMath xmlns:m="http://schemas.openxmlformats.org/officeDocument/2006/math">
                    <m:sSub>
                      <m:sSubPr>
                        <m:ctrlPr>
                          <a:rPr lang="en-US" sz="1600" b="1" i="1" strike="noStrike" cap="none" dirty="0" smtClean="0">
                            <a:solidFill>
                              <a:srgbClr val="000000"/>
                            </a:solidFill>
                            <a:latin typeface="Cambria Math" panose="02040503050406030204" pitchFamily="18" charset="0"/>
                            <a:ea typeface="Arial"/>
                            <a:cs typeface="Arial"/>
                            <a:sym typeface="Arial"/>
                          </a:rPr>
                        </m:ctrlPr>
                      </m:sSubPr>
                      <m:e>
                        <m:r>
                          <a:rPr lang="en-US" sz="1600" b="1" i="1" strike="noStrike" cap="none" dirty="0" smtClean="0">
                            <a:solidFill>
                              <a:srgbClr val="000000"/>
                            </a:solidFill>
                            <a:latin typeface="Cambria Math" panose="02040503050406030204" pitchFamily="18" charset="0"/>
                            <a:ea typeface="Arial"/>
                            <a:cs typeface="Arial"/>
                            <a:sym typeface="Arial"/>
                          </a:rPr>
                          <m:t>𝑵</m:t>
                        </m:r>
                      </m:e>
                      <m:sub>
                        <m:r>
                          <a:rPr lang="en-CA" sz="1600" b="1" i="1" strike="noStrike" cap="none" dirty="0" smtClean="0">
                            <a:solidFill>
                              <a:srgbClr val="000000"/>
                            </a:solidFill>
                            <a:latin typeface="Cambria Math" panose="02040503050406030204" pitchFamily="18" charset="0"/>
                            <a:ea typeface="Arial"/>
                            <a:cs typeface="Arial"/>
                            <a:sym typeface="Arial"/>
                          </a:rPr>
                          <m:t>𝟑</m:t>
                        </m:r>
                      </m:sub>
                    </m:sSub>
                  </m:oMath>
                </a14:m>
                <a:r>
                  <a:rPr lang="en-US" sz="1600" b="1" i="0" strike="noStrike" cap="none" dirty="0">
                    <a:solidFill>
                      <a:srgbClr val="000000"/>
                    </a:solidFill>
                    <a:latin typeface="Arial"/>
                    <a:ea typeface="Arial"/>
                    <a:cs typeface="Arial"/>
                    <a:sym typeface="Arial"/>
                  </a:rPr>
                  <a:t>:</a:t>
                </a:r>
                <a:endParaRPr sz="1600" b="1" i="0" strike="noStrike" cap="none" dirty="0">
                  <a:solidFill>
                    <a:srgbClr val="000000"/>
                  </a:solidFill>
                  <a:latin typeface="Arial"/>
                  <a:ea typeface="Arial"/>
                  <a:cs typeface="Arial"/>
                  <a:sym typeface="Arial"/>
                </a:endParaRPr>
              </a:p>
            </p:txBody>
          </p:sp>
        </mc:Choice>
        <mc:Fallback xmlns="">
          <p:sp>
            <p:nvSpPr>
              <p:cNvPr id="32" name="Google Shape;559;p12"/>
              <p:cNvSpPr txBox="1">
                <a:spLocks noRot="1" noChangeAspect="1" noMove="1" noResize="1" noEditPoints="1" noAdjustHandles="1" noChangeArrowheads="1" noChangeShapeType="1" noTextEdit="1"/>
              </p:cNvSpPr>
              <p:nvPr/>
            </p:nvSpPr>
            <p:spPr>
              <a:xfrm>
                <a:off x="8209333" y="2513557"/>
                <a:ext cx="887599" cy="338514"/>
              </a:xfrm>
              <a:prstGeom prst="rect">
                <a:avLst/>
              </a:prstGeom>
              <a:blipFill>
                <a:blip r:embed="rId5"/>
                <a:stretch>
                  <a:fillRect l="-2759" t="-5357" r="-2069" b="-21429"/>
                </a:stretch>
              </a:blipFill>
              <a:ln>
                <a:noFill/>
              </a:ln>
            </p:spPr>
            <p:txBody>
              <a:bodyPr/>
              <a:lstStyle/>
              <a:p>
                <a:r>
                  <a:rPr lang="en-CA">
                    <a:noFill/>
                  </a:rPr>
                  <a:t> </a:t>
                </a:r>
              </a:p>
            </p:txBody>
          </p:sp>
        </mc:Fallback>
      </mc:AlternateContent>
      <p:grpSp>
        <p:nvGrpSpPr>
          <p:cNvPr id="33" name="Google Shape;560;p12"/>
          <p:cNvGrpSpPr/>
          <p:nvPr/>
        </p:nvGrpSpPr>
        <p:grpSpPr>
          <a:xfrm>
            <a:off x="4746462" y="3048455"/>
            <a:ext cx="2149336" cy="2018068"/>
            <a:chOff x="864028" y="2438582"/>
            <a:chExt cx="2261297" cy="2292827"/>
          </a:xfrm>
        </p:grpSpPr>
        <p:grpSp>
          <p:nvGrpSpPr>
            <p:cNvPr id="34" name="Google Shape;561;p12"/>
            <p:cNvGrpSpPr/>
            <p:nvPr/>
          </p:nvGrpSpPr>
          <p:grpSpPr>
            <a:xfrm>
              <a:off x="864028" y="3481439"/>
              <a:ext cx="2261297" cy="453712"/>
              <a:chOff x="798469" y="2750178"/>
              <a:chExt cx="2261297" cy="453712"/>
            </a:xfrm>
          </p:grpSpPr>
          <p:sp>
            <p:nvSpPr>
              <p:cNvPr id="45" name="Google Shape;562;p12"/>
              <p:cNvSpPr/>
              <p:nvPr/>
            </p:nvSpPr>
            <p:spPr>
              <a:xfrm>
                <a:off x="798469" y="2750179"/>
                <a:ext cx="1211815" cy="453711"/>
              </a:xfrm>
              <a:prstGeom prst="rect">
                <a:avLst/>
              </a:prstGeom>
              <a:solidFill>
                <a:srgbClr val="E8E8E8"/>
              </a:solidFill>
              <a:ln w="25400" cap="flat" cmpd="sng">
                <a:solidFill>
                  <a:srgbClr val="3061B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200" b="0" i="0" u="none" strike="noStrike" cap="none">
                  <a:solidFill>
                    <a:schemeClr val="lt1"/>
                  </a:solidFill>
                  <a:latin typeface="Arial"/>
                  <a:ea typeface="Arial"/>
                  <a:cs typeface="Arial"/>
                  <a:sym typeface="Arial"/>
                </a:endParaRPr>
              </a:p>
            </p:txBody>
          </p:sp>
          <p:sp>
            <p:nvSpPr>
              <p:cNvPr id="46" name="Google Shape;563;p12"/>
              <p:cNvSpPr/>
              <p:nvPr/>
            </p:nvSpPr>
            <p:spPr>
              <a:xfrm>
                <a:off x="798469" y="2918997"/>
                <a:ext cx="481631" cy="284893"/>
              </a:xfrm>
              <a:custGeom>
                <a:avLst/>
                <a:gdLst/>
                <a:ahLst/>
                <a:cxnLst/>
                <a:rect l="l" t="t" r="r" b="b"/>
                <a:pathLst>
                  <a:path w="481631" h="284893" extrusionOk="0">
                    <a:moveTo>
                      <a:pt x="0" y="284893"/>
                    </a:moveTo>
                    <a:cubicBezTo>
                      <a:pt x="36646" y="174374"/>
                      <a:pt x="73292" y="63855"/>
                      <a:pt x="97722" y="19648"/>
                    </a:cubicBezTo>
                    <a:cubicBezTo>
                      <a:pt x="122153" y="-24560"/>
                      <a:pt x="146583" y="19648"/>
                      <a:pt x="146583" y="19648"/>
                    </a:cubicBezTo>
                    <a:cubicBezTo>
                      <a:pt x="198934" y="18485"/>
                      <a:pt x="368785" y="11504"/>
                      <a:pt x="411829" y="12667"/>
                    </a:cubicBezTo>
                    <a:cubicBezTo>
                      <a:pt x="454873" y="13830"/>
                      <a:pt x="393215" y="-17580"/>
                      <a:pt x="404849" y="26628"/>
                    </a:cubicBezTo>
                    <a:cubicBezTo>
                      <a:pt x="416483" y="70836"/>
                      <a:pt x="449057" y="174374"/>
                      <a:pt x="481631" y="277913"/>
                    </a:cubicBezTo>
                  </a:path>
                </a:pathLst>
              </a:custGeom>
              <a:noFill/>
              <a:ln w="25400" cap="flat" cmpd="sng">
                <a:solidFill>
                  <a:srgbClr val="3061B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200" b="0" i="0" u="none" strike="noStrike" cap="none">
                  <a:solidFill>
                    <a:schemeClr val="lt1"/>
                  </a:solidFill>
                  <a:latin typeface="Arial"/>
                  <a:ea typeface="Arial"/>
                  <a:cs typeface="Arial"/>
                  <a:sym typeface="Arial"/>
                </a:endParaRPr>
              </a:p>
            </p:txBody>
          </p:sp>
          <p:sp>
            <p:nvSpPr>
              <p:cNvPr id="47" name="Google Shape;564;p12"/>
              <p:cNvSpPr/>
              <p:nvPr/>
            </p:nvSpPr>
            <p:spPr>
              <a:xfrm>
                <a:off x="1474380" y="2918996"/>
                <a:ext cx="481631" cy="284893"/>
              </a:xfrm>
              <a:custGeom>
                <a:avLst/>
                <a:gdLst/>
                <a:ahLst/>
                <a:cxnLst/>
                <a:rect l="l" t="t" r="r" b="b"/>
                <a:pathLst>
                  <a:path w="481631" h="284893" extrusionOk="0">
                    <a:moveTo>
                      <a:pt x="0" y="284893"/>
                    </a:moveTo>
                    <a:cubicBezTo>
                      <a:pt x="36646" y="174374"/>
                      <a:pt x="73292" y="63855"/>
                      <a:pt x="97722" y="19648"/>
                    </a:cubicBezTo>
                    <a:cubicBezTo>
                      <a:pt x="122153" y="-24560"/>
                      <a:pt x="146583" y="19648"/>
                      <a:pt x="146583" y="19648"/>
                    </a:cubicBezTo>
                    <a:cubicBezTo>
                      <a:pt x="198934" y="18485"/>
                      <a:pt x="368785" y="11504"/>
                      <a:pt x="411829" y="12667"/>
                    </a:cubicBezTo>
                    <a:cubicBezTo>
                      <a:pt x="454873" y="13830"/>
                      <a:pt x="393215" y="-17580"/>
                      <a:pt x="404849" y="26628"/>
                    </a:cubicBezTo>
                    <a:cubicBezTo>
                      <a:pt x="416483" y="70836"/>
                      <a:pt x="449057" y="174374"/>
                      <a:pt x="481631" y="277913"/>
                    </a:cubicBezTo>
                  </a:path>
                </a:pathLst>
              </a:custGeom>
              <a:noFill/>
              <a:ln w="25400" cap="flat" cmpd="sng">
                <a:solidFill>
                  <a:srgbClr val="3061B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200" b="0" i="0" u="none" strike="noStrike" cap="none">
                  <a:solidFill>
                    <a:schemeClr val="lt1"/>
                  </a:solidFill>
                  <a:latin typeface="Arial"/>
                  <a:ea typeface="Arial"/>
                  <a:cs typeface="Arial"/>
                  <a:sym typeface="Arial"/>
                </a:endParaRPr>
              </a:p>
            </p:txBody>
          </p:sp>
          <p:sp>
            <p:nvSpPr>
              <p:cNvPr id="49" name="Google Shape;566;p12"/>
              <p:cNvSpPr txBox="1"/>
              <p:nvPr/>
            </p:nvSpPr>
            <p:spPr>
              <a:xfrm>
                <a:off x="875822" y="2918996"/>
                <a:ext cx="383438"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b="0" i="0" u="none" strike="noStrike" cap="none">
                    <a:solidFill>
                      <a:srgbClr val="000000"/>
                    </a:solidFill>
                    <a:latin typeface="Arial"/>
                    <a:ea typeface="Arial"/>
                    <a:cs typeface="Arial"/>
                    <a:sym typeface="Arial"/>
                  </a:rPr>
                  <a:t>Tx</a:t>
                </a:r>
                <a:endParaRPr sz="1200" b="0" i="0" u="none" strike="noStrike" cap="none">
                  <a:solidFill>
                    <a:srgbClr val="000000"/>
                  </a:solidFill>
                  <a:latin typeface="Arial"/>
                  <a:ea typeface="Arial"/>
                  <a:cs typeface="Arial"/>
                  <a:sym typeface="Arial"/>
                </a:endParaRPr>
              </a:p>
            </p:txBody>
          </p:sp>
          <p:sp>
            <p:nvSpPr>
              <p:cNvPr id="50" name="Google Shape;567;p12"/>
              <p:cNvSpPr txBox="1"/>
              <p:nvPr/>
            </p:nvSpPr>
            <p:spPr>
              <a:xfrm>
                <a:off x="1542758" y="2918995"/>
                <a:ext cx="404278"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b="0" i="0" u="none" strike="noStrike" cap="none">
                    <a:solidFill>
                      <a:srgbClr val="000000"/>
                    </a:solidFill>
                    <a:latin typeface="Arial"/>
                    <a:ea typeface="Arial"/>
                    <a:cs typeface="Arial"/>
                    <a:sym typeface="Arial"/>
                  </a:rPr>
                  <a:t>Rx</a:t>
                </a:r>
                <a:endParaRPr sz="1200" b="0" i="0" u="none" strike="noStrike" cap="none">
                  <a:solidFill>
                    <a:srgbClr val="000000"/>
                  </a:solidFill>
                  <a:latin typeface="Arial"/>
                  <a:ea typeface="Arial"/>
                  <a:cs typeface="Arial"/>
                  <a:sym typeface="Arial"/>
                </a:endParaRPr>
              </a:p>
            </p:txBody>
          </p:sp>
          <p:sp>
            <p:nvSpPr>
              <p:cNvPr id="51" name="Google Shape;568;p12"/>
              <p:cNvSpPr/>
              <p:nvPr/>
            </p:nvSpPr>
            <p:spPr>
              <a:xfrm>
                <a:off x="2070155" y="2750178"/>
                <a:ext cx="989611" cy="453711"/>
              </a:xfrm>
              <a:prstGeom prst="rect">
                <a:avLst/>
              </a:prstGeom>
              <a:solidFill>
                <a:srgbClr val="E8E8E8"/>
              </a:solidFill>
              <a:ln w="25400" cap="flat" cmpd="sng">
                <a:solidFill>
                  <a:srgbClr val="3061B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200" b="0" i="0" u="none" strike="noStrike" cap="none">
                  <a:solidFill>
                    <a:schemeClr val="lt1"/>
                  </a:solidFill>
                  <a:latin typeface="Arial"/>
                  <a:ea typeface="Arial"/>
                  <a:cs typeface="Arial"/>
                  <a:sym typeface="Arial"/>
                </a:endParaRPr>
              </a:p>
            </p:txBody>
          </p:sp>
          <p:sp>
            <p:nvSpPr>
              <p:cNvPr id="52" name="Google Shape;569;p12"/>
              <p:cNvSpPr/>
              <p:nvPr/>
            </p:nvSpPr>
            <p:spPr>
              <a:xfrm>
                <a:off x="2180005" y="2918996"/>
                <a:ext cx="481631" cy="284893"/>
              </a:xfrm>
              <a:custGeom>
                <a:avLst/>
                <a:gdLst/>
                <a:ahLst/>
                <a:cxnLst/>
                <a:rect l="l" t="t" r="r" b="b"/>
                <a:pathLst>
                  <a:path w="481631" h="284893" extrusionOk="0">
                    <a:moveTo>
                      <a:pt x="0" y="284893"/>
                    </a:moveTo>
                    <a:cubicBezTo>
                      <a:pt x="36646" y="174374"/>
                      <a:pt x="73292" y="63855"/>
                      <a:pt x="97722" y="19648"/>
                    </a:cubicBezTo>
                    <a:cubicBezTo>
                      <a:pt x="122153" y="-24560"/>
                      <a:pt x="146583" y="19648"/>
                      <a:pt x="146583" y="19648"/>
                    </a:cubicBezTo>
                    <a:cubicBezTo>
                      <a:pt x="198934" y="18485"/>
                      <a:pt x="368785" y="11504"/>
                      <a:pt x="411829" y="12667"/>
                    </a:cubicBezTo>
                    <a:cubicBezTo>
                      <a:pt x="454873" y="13830"/>
                      <a:pt x="393215" y="-17580"/>
                      <a:pt x="404849" y="26628"/>
                    </a:cubicBezTo>
                    <a:cubicBezTo>
                      <a:pt x="416483" y="70836"/>
                      <a:pt x="449057" y="174374"/>
                      <a:pt x="481631" y="277913"/>
                    </a:cubicBezTo>
                  </a:path>
                </a:pathLst>
              </a:custGeom>
              <a:noFill/>
              <a:ln w="25400" cap="flat" cmpd="sng">
                <a:solidFill>
                  <a:srgbClr val="3061B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200" b="0" i="0" u="none" strike="noStrike" cap="none">
                  <a:solidFill>
                    <a:schemeClr val="lt1"/>
                  </a:solidFill>
                  <a:latin typeface="Arial"/>
                  <a:ea typeface="Arial"/>
                  <a:cs typeface="Arial"/>
                  <a:sym typeface="Arial"/>
                </a:endParaRPr>
              </a:p>
            </p:txBody>
          </p:sp>
          <p:sp>
            <p:nvSpPr>
              <p:cNvPr id="54" name="Google Shape;571;p12"/>
              <p:cNvSpPr txBox="1"/>
              <p:nvPr/>
            </p:nvSpPr>
            <p:spPr>
              <a:xfrm>
                <a:off x="2257358" y="2918995"/>
                <a:ext cx="404278"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b="0" i="0" u="none" strike="noStrike" cap="none">
                    <a:solidFill>
                      <a:srgbClr val="000000"/>
                    </a:solidFill>
                    <a:latin typeface="Arial"/>
                    <a:ea typeface="Arial"/>
                    <a:cs typeface="Arial"/>
                    <a:sym typeface="Arial"/>
                  </a:rPr>
                  <a:t>Rx</a:t>
                </a:r>
                <a:endParaRPr sz="1200" b="0" i="0" u="none" strike="noStrike" cap="none">
                  <a:solidFill>
                    <a:srgbClr val="000000"/>
                  </a:solidFill>
                  <a:latin typeface="Arial"/>
                  <a:ea typeface="Arial"/>
                  <a:cs typeface="Arial"/>
                  <a:sym typeface="Arial"/>
                </a:endParaRPr>
              </a:p>
            </p:txBody>
          </p:sp>
        </p:grpSp>
        <p:grpSp>
          <p:nvGrpSpPr>
            <p:cNvPr id="35" name="Google Shape;572;p12"/>
            <p:cNvGrpSpPr/>
            <p:nvPr/>
          </p:nvGrpSpPr>
          <p:grpSpPr>
            <a:xfrm>
              <a:off x="1926196" y="2438582"/>
              <a:ext cx="284377" cy="621944"/>
              <a:chOff x="1174566" y="2511258"/>
              <a:chExt cx="284377" cy="621944"/>
            </a:xfrm>
          </p:grpSpPr>
          <p:grpSp>
            <p:nvGrpSpPr>
              <p:cNvPr id="41" name="Google Shape;573;p12"/>
              <p:cNvGrpSpPr/>
              <p:nvPr/>
            </p:nvGrpSpPr>
            <p:grpSpPr>
              <a:xfrm>
                <a:off x="1174566" y="2511258"/>
                <a:ext cx="284377" cy="152400"/>
                <a:chOff x="1174566" y="2511258"/>
                <a:chExt cx="284377" cy="152400"/>
              </a:xfrm>
            </p:grpSpPr>
            <p:cxnSp>
              <p:nvCxnSpPr>
                <p:cNvPr id="43" name="Google Shape;574;p12"/>
                <p:cNvCxnSpPr/>
                <p:nvPr/>
              </p:nvCxnSpPr>
              <p:spPr>
                <a:xfrm>
                  <a:off x="1174566" y="2517978"/>
                  <a:ext cx="136963" cy="143095"/>
                </a:xfrm>
                <a:prstGeom prst="straightConnector1">
                  <a:avLst/>
                </a:prstGeom>
                <a:noFill/>
                <a:ln w="31750" cap="flat" cmpd="sng">
                  <a:solidFill>
                    <a:srgbClr val="3B7FF2"/>
                  </a:solidFill>
                  <a:prstDash val="solid"/>
                  <a:round/>
                  <a:headEnd type="none" w="sm" len="sm"/>
                  <a:tailEnd type="none" w="sm" len="sm"/>
                </a:ln>
              </p:spPr>
            </p:cxnSp>
            <p:cxnSp>
              <p:nvCxnSpPr>
                <p:cNvPr id="44" name="Google Shape;575;p12"/>
                <p:cNvCxnSpPr/>
                <p:nvPr/>
              </p:nvCxnSpPr>
              <p:spPr>
                <a:xfrm rot="10800000" flipH="1">
                  <a:off x="1311529" y="2511258"/>
                  <a:ext cx="147414" cy="152400"/>
                </a:xfrm>
                <a:prstGeom prst="straightConnector1">
                  <a:avLst/>
                </a:prstGeom>
                <a:noFill/>
                <a:ln w="31750" cap="flat" cmpd="sng">
                  <a:solidFill>
                    <a:srgbClr val="3B7FF2"/>
                  </a:solidFill>
                  <a:prstDash val="solid"/>
                  <a:round/>
                  <a:headEnd type="none" w="sm" len="sm"/>
                  <a:tailEnd type="none" w="sm" len="sm"/>
                </a:ln>
              </p:spPr>
            </p:cxnSp>
          </p:grpSp>
          <p:cxnSp>
            <p:nvCxnSpPr>
              <p:cNvPr id="42" name="Google Shape;576;p12"/>
              <p:cNvCxnSpPr/>
              <p:nvPr/>
            </p:nvCxnSpPr>
            <p:spPr>
              <a:xfrm>
                <a:off x="1311529" y="2661073"/>
                <a:ext cx="0" cy="472129"/>
              </a:xfrm>
              <a:prstGeom prst="straightConnector1">
                <a:avLst/>
              </a:prstGeom>
              <a:noFill/>
              <a:ln w="38100" cap="flat" cmpd="sng">
                <a:solidFill>
                  <a:srgbClr val="0C5ADB"/>
                </a:solidFill>
                <a:prstDash val="solid"/>
                <a:round/>
                <a:headEnd type="none" w="sm" len="sm"/>
                <a:tailEnd type="none" w="sm" len="sm"/>
              </a:ln>
            </p:spPr>
          </p:cxnSp>
        </p:grpSp>
        <p:sp>
          <p:nvSpPr>
            <p:cNvPr id="36" name="Google Shape;577;p12"/>
            <p:cNvSpPr/>
            <p:nvPr/>
          </p:nvSpPr>
          <p:spPr>
            <a:xfrm>
              <a:off x="1991755" y="3060526"/>
              <a:ext cx="145111" cy="115443"/>
            </a:xfrm>
            <a:prstGeom prst="ellipse">
              <a:avLst/>
            </a:prstGeom>
            <a:solidFill>
              <a:schemeClr val="accent1"/>
            </a:solidFill>
            <a:ln w="25400" cap="flat" cmpd="sng">
              <a:solidFill>
                <a:srgbClr val="3061B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200" b="0" i="0" u="none" strike="noStrike" cap="none">
                <a:solidFill>
                  <a:schemeClr val="lt1"/>
                </a:solidFill>
                <a:latin typeface="Arial"/>
                <a:ea typeface="Arial"/>
                <a:cs typeface="Arial"/>
                <a:sym typeface="Arial"/>
              </a:endParaRPr>
            </a:p>
          </p:txBody>
        </p:sp>
        <p:cxnSp>
          <p:nvCxnSpPr>
            <p:cNvPr id="37" name="Google Shape;578;p12"/>
            <p:cNvCxnSpPr>
              <a:stCxn id="36" idx="6"/>
              <a:endCxn id="53" idx="0"/>
            </p:cNvCxnSpPr>
            <p:nvPr/>
          </p:nvCxnSpPr>
          <p:spPr>
            <a:xfrm>
              <a:off x="2136866" y="3118248"/>
              <a:ext cx="554688" cy="282268"/>
            </a:xfrm>
            <a:prstGeom prst="straightConnector1">
              <a:avLst/>
            </a:prstGeom>
            <a:noFill/>
            <a:ln w="38100" cap="flat" cmpd="sng">
              <a:solidFill>
                <a:srgbClr val="0C5ADB"/>
              </a:solidFill>
              <a:prstDash val="solid"/>
              <a:round/>
              <a:headEnd type="none" w="sm" len="sm"/>
              <a:tailEnd type="none" w="sm" len="sm"/>
            </a:ln>
          </p:spPr>
        </p:cxnSp>
        <p:sp>
          <p:nvSpPr>
            <p:cNvPr id="38" name="Google Shape;579;p12"/>
            <p:cNvSpPr/>
            <p:nvPr/>
          </p:nvSpPr>
          <p:spPr>
            <a:xfrm>
              <a:off x="1129950" y="4375421"/>
              <a:ext cx="1838541" cy="355988"/>
            </a:xfrm>
            <a:prstGeom prst="roundRect">
              <a:avLst>
                <a:gd name="adj" fmla="val 16667"/>
              </a:avLst>
            </a:prstGeom>
            <a:solidFill>
              <a:schemeClr val="accent1"/>
            </a:solidFill>
            <a:ln w="25400" cap="flat" cmpd="sng">
              <a:solidFill>
                <a:srgbClr val="3061B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200" b="0" i="0" u="none" strike="noStrike" cap="none">
                  <a:solidFill>
                    <a:schemeClr val="lt1"/>
                  </a:solidFill>
                  <a:latin typeface="Arial"/>
                  <a:ea typeface="Arial"/>
                  <a:cs typeface="Arial"/>
                  <a:sym typeface="Arial"/>
                </a:rPr>
                <a:t>Transceiver </a:t>
              </a:r>
              <a:endParaRPr sz="1200" b="0" i="0" u="none" strike="noStrike" cap="none">
                <a:solidFill>
                  <a:schemeClr val="lt1"/>
                </a:solidFill>
                <a:latin typeface="Arial"/>
                <a:ea typeface="Arial"/>
                <a:cs typeface="Arial"/>
                <a:sym typeface="Arial"/>
              </a:endParaRPr>
            </a:p>
          </p:txBody>
        </p:sp>
        <p:cxnSp>
          <p:nvCxnSpPr>
            <p:cNvPr id="39" name="Google Shape;580;p12"/>
            <p:cNvCxnSpPr>
              <a:stCxn id="40" idx="1"/>
              <a:endCxn id="54" idx="2"/>
            </p:cNvCxnSpPr>
            <p:nvPr/>
          </p:nvCxnSpPr>
          <p:spPr>
            <a:xfrm flipV="1">
              <a:off x="2011854" y="3927215"/>
              <a:ext cx="513203" cy="368482"/>
            </a:xfrm>
            <a:prstGeom prst="straightConnector1">
              <a:avLst/>
            </a:prstGeom>
            <a:noFill/>
            <a:ln w="38100" cap="flat" cmpd="sng">
              <a:solidFill>
                <a:srgbClr val="0C5ADB"/>
              </a:solidFill>
              <a:prstDash val="solid"/>
              <a:round/>
              <a:headEnd type="none" w="sm" len="sm"/>
              <a:tailEnd type="none" w="sm" len="sm"/>
            </a:ln>
          </p:spPr>
        </p:cxnSp>
        <p:sp>
          <p:nvSpPr>
            <p:cNvPr id="40" name="Google Shape;581;p12"/>
            <p:cNvSpPr/>
            <p:nvPr/>
          </p:nvSpPr>
          <p:spPr>
            <a:xfrm>
              <a:off x="1990603" y="4278791"/>
              <a:ext cx="145111" cy="115443"/>
            </a:xfrm>
            <a:prstGeom prst="ellipse">
              <a:avLst/>
            </a:prstGeom>
            <a:solidFill>
              <a:schemeClr val="accent1"/>
            </a:solidFill>
            <a:ln w="25400" cap="flat" cmpd="sng">
              <a:solidFill>
                <a:srgbClr val="3061B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200" b="0" i="0" u="none" strike="noStrike" cap="none">
                <a:solidFill>
                  <a:schemeClr val="lt1"/>
                </a:solidFill>
                <a:latin typeface="Arial"/>
                <a:ea typeface="Arial"/>
                <a:cs typeface="Arial"/>
                <a:sym typeface="Arial"/>
              </a:endParaRPr>
            </a:p>
          </p:txBody>
        </p:sp>
      </p:grpSp>
      <p:grpSp>
        <p:nvGrpSpPr>
          <p:cNvPr id="55" name="Google Shape;560;p12"/>
          <p:cNvGrpSpPr/>
          <p:nvPr/>
        </p:nvGrpSpPr>
        <p:grpSpPr>
          <a:xfrm>
            <a:off x="7520281" y="3048455"/>
            <a:ext cx="2149336" cy="2018068"/>
            <a:chOff x="864028" y="2438582"/>
            <a:chExt cx="2261297" cy="2292827"/>
          </a:xfrm>
        </p:grpSpPr>
        <p:grpSp>
          <p:nvGrpSpPr>
            <p:cNvPr id="56" name="Google Shape;561;p12"/>
            <p:cNvGrpSpPr/>
            <p:nvPr/>
          </p:nvGrpSpPr>
          <p:grpSpPr>
            <a:xfrm>
              <a:off x="864028" y="3481439"/>
              <a:ext cx="2261297" cy="453712"/>
              <a:chOff x="798469" y="2750178"/>
              <a:chExt cx="2261297" cy="453712"/>
            </a:xfrm>
          </p:grpSpPr>
          <p:sp>
            <p:nvSpPr>
              <p:cNvPr id="67" name="Google Shape;562;p12"/>
              <p:cNvSpPr/>
              <p:nvPr/>
            </p:nvSpPr>
            <p:spPr>
              <a:xfrm>
                <a:off x="798469" y="2750179"/>
                <a:ext cx="1211815" cy="453711"/>
              </a:xfrm>
              <a:prstGeom prst="rect">
                <a:avLst/>
              </a:prstGeom>
              <a:solidFill>
                <a:srgbClr val="E8E8E8"/>
              </a:solidFill>
              <a:ln w="25400" cap="flat" cmpd="sng">
                <a:solidFill>
                  <a:srgbClr val="3061B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200" b="0" i="0" u="none" strike="noStrike" cap="none">
                  <a:solidFill>
                    <a:schemeClr val="lt1"/>
                  </a:solidFill>
                  <a:latin typeface="Arial"/>
                  <a:ea typeface="Arial"/>
                  <a:cs typeface="Arial"/>
                  <a:sym typeface="Arial"/>
                </a:endParaRPr>
              </a:p>
            </p:txBody>
          </p:sp>
          <p:sp>
            <p:nvSpPr>
              <p:cNvPr id="68" name="Google Shape;563;p12"/>
              <p:cNvSpPr/>
              <p:nvPr/>
            </p:nvSpPr>
            <p:spPr>
              <a:xfrm>
                <a:off x="798469" y="2918997"/>
                <a:ext cx="481631" cy="284893"/>
              </a:xfrm>
              <a:custGeom>
                <a:avLst/>
                <a:gdLst/>
                <a:ahLst/>
                <a:cxnLst/>
                <a:rect l="l" t="t" r="r" b="b"/>
                <a:pathLst>
                  <a:path w="481631" h="284893" extrusionOk="0">
                    <a:moveTo>
                      <a:pt x="0" y="284893"/>
                    </a:moveTo>
                    <a:cubicBezTo>
                      <a:pt x="36646" y="174374"/>
                      <a:pt x="73292" y="63855"/>
                      <a:pt x="97722" y="19648"/>
                    </a:cubicBezTo>
                    <a:cubicBezTo>
                      <a:pt x="122153" y="-24560"/>
                      <a:pt x="146583" y="19648"/>
                      <a:pt x="146583" y="19648"/>
                    </a:cubicBezTo>
                    <a:cubicBezTo>
                      <a:pt x="198934" y="18485"/>
                      <a:pt x="368785" y="11504"/>
                      <a:pt x="411829" y="12667"/>
                    </a:cubicBezTo>
                    <a:cubicBezTo>
                      <a:pt x="454873" y="13830"/>
                      <a:pt x="393215" y="-17580"/>
                      <a:pt x="404849" y="26628"/>
                    </a:cubicBezTo>
                    <a:cubicBezTo>
                      <a:pt x="416483" y="70836"/>
                      <a:pt x="449057" y="174374"/>
                      <a:pt x="481631" y="277913"/>
                    </a:cubicBezTo>
                  </a:path>
                </a:pathLst>
              </a:custGeom>
              <a:noFill/>
              <a:ln w="25400" cap="flat" cmpd="sng">
                <a:solidFill>
                  <a:srgbClr val="3061B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200" b="0" i="0" u="none" strike="noStrike" cap="none">
                  <a:solidFill>
                    <a:schemeClr val="lt1"/>
                  </a:solidFill>
                  <a:latin typeface="Arial"/>
                  <a:ea typeface="Arial"/>
                  <a:cs typeface="Arial"/>
                  <a:sym typeface="Arial"/>
                </a:endParaRPr>
              </a:p>
            </p:txBody>
          </p:sp>
          <p:sp>
            <p:nvSpPr>
              <p:cNvPr id="69" name="Google Shape;564;p12"/>
              <p:cNvSpPr/>
              <p:nvPr/>
            </p:nvSpPr>
            <p:spPr>
              <a:xfrm>
                <a:off x="1474380" y="2918996"/>
                <a:ext cx="481631" cy="284893"/>
              </a:xfrm>
              <a:custGeom>
                <a:avLst/>
                <a:gdLst/>
                <a:ahLst/>
                <a:cxnLst/>
                <a:rect l="l" t="t" r="r" b="b"/>
                <a:pathLst>
                  <a:path w="481631" h="284893" extrusionOk="0">
                    <a:moveTo>
                      <a:pt x="0" y="284893"/>
                    </a:moveTo>
                    <a:cubicBezTo>
                      <a:pt x="36646" y="174374"/>
                      <a:pt x="73292" y="63855"/>
                      <a:pt x="97722" y="19648"/>
                    </a:cubicBezTo>
                    <a:cubicBezTo>
                      <a:pt x="122153" y="-24560"/>
                      <a:pt x="146583" y="19648"/>
                      <a:pt x="146583" y="19648"/>
                    </a:cubicBezTo>
                    <a:cubicBezTo>
                      <a:pt x="198934" y="18485"/>
                      <a:pt x="368785" y="11504"/>
                      <a:pt x="411829" y="12667"/>
                    </a:cubicBezTo>
                    <a:cubicBezTo>
                      <a:pt x="454873" y="13830"/>
                      <a:pt x="393215" y="-17580"/>
                      <a:pt x="404849" y="26628"/>
                    </a:cubicBezTo>
                    <a:cubicBezTo>
                      <a:pt x="416483" y="70836"/>
                      <a:pt x="449057" y="174374"/>
                      <a:pt x="481631" y="277913"/>
                    </a:cubicBezTo>
                  </a:path>
                </a:pathLst>
              </a:custGeom>
              <a:noFill/>
              <a:ln w="25400" cap="flat" cmpd="sng">
                <a:solidFill>
                  <a:srgbClr val="3061B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200" b="0" i="0" u="none" strike="noStrike" cap="none">
                  <a:solidFill>
                    <a:schemeClr val="lt1"/>
                  </a:solidFill>
                  <a:latin typeface="Arial"/>
                  <a:ea typeface="Arial"/>
                  <a:cs typeface="Arial"/>
                  <a:sym typeface="Arial"/>
                </a:endParaRPr>
              </a:p>
            </p:txBody>
          </p:sp>
          <p:sp>
            <p:nvSpPr>
              <p:cNvPr id="71" name="Google Shape;566;p12"/>
              <p:cNvSpPr txBox="1"/>
              <p:nvPr/>
            </p:nvSpPr>
            <p:spPr>
              <a:xfrm>
                <a:off x="875822" y="2918996"/>
                <a:ext cx="383438"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b="0" i="0" u="none" strike="noStrike" cap="none">
                    <a:solidFill>
                      <a:srgbClr val="000000"/>
                    </a:solidFill>
                    <a:latin typeface="Arial"/>
                    <a:ea typeface="Arial"/>
                    <a:cs typeface="Arial"/>
                    <a:sym typeface="Arial"/>
                  </a:rPr>
                  <a:t>Tx</a:t>
                </a:r>
                <a:endParaRPr sz="1200" b="0" i="0" u="none" strike="noStrike" cap="none">
                  <a:solidFill>
                    <a:srgbClr val="000000"/>
                  </a:solidFill>
                  <a:latin typeface="Arial"/>
                  <a:ea typeface="Arial"/>
                  <a:cs typeface="Arial"/>
                  <a:sym typeface="Arial"/>
                </a:endParaRPr>
              </a:p>
            </p:txBody>
          </p:sp>
          <p:sp>
            <p:nvSpPr>
              <p:cNvPr id="72" name="Google Shape;567;p12"/>
              <p:cNvSpPr txBox="1"/>
              <p:nvPr/>
            </p:nvSpPr>
            <p:spPr>
              <a:xfrm>
                <a:off x="1542758" y="2918995"/>
                <a:ext cx="404278"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b="0" i="0" u="none" strike="noStrike" cap="none">
                    <a:solidFill>
                      <a:srgbClr val="000000"/>
                    </a:solidFill>
                    <a:latin typeface="Arial"/>
                    <a:ea typeface="Arial"/>
                    <a:cs typeface="Arial"/>
                    <a:sym typeface="Arial"/>
                  </a:rPr>
                  <a:t>Rx</a:t>
                </a:r>
                <a:endParaRPr sz="1200" b="0" i="0" u="none" strike="noStrike" cap="none">
                  <a:solidFill>
                    <a:srgbClr val="000000"/>
                  </a:solidFill>
                  <a:latin typeface="Arial"/>
                  <a:ea typeface="Arial"/>
                  <a:cs typeface="Arial"/>
                  <a:sym typeface="Arial"/>
                </a:endParaRPr>
              </a:p>
            </p:txBody>
          </p:sp>
          <p:sp>
            <p:nvSpPr>
              <p:cNvPr id="73" name="Google Shape;568;p12"/>
              <p:cNvSpPr/>
              <p:nvPr/>
            </p:nvSpPr>
            <p:spPr>
              <a:xfrm>
                <a:off x="2070155" y="2750178"/>
                <a:ext cx="989611" cy="453711"/>
              </a:xfrm>
              <a:prstGeom prst="rect">
                <a:avLst/>
              </a:prstGeom>
              <a:solidFill>
                <a:srgbClr val="E8E8E8"/>
              </a:solidFill>
              <a:ln w="25400" cap="flat" cmpd="sng">
                <a:solidFill>
                  <a:srgbClr val="3061B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200" b="0" i="0" u="none" strike="noStrike" cap="none">
                  <a:solidFill>
                    <a:schemeClr val="lt1"/>
                  </a:solidFill>
                  <a:latin typeface="Arial"/>
                  <a:ea typeface="Arial"/>
                  <a:cs typeface="Arial"/>
                  <a:sym typeface="Arial"/>
                </a:endParaRPr>
              </a:p>
            </p:txBody>
          </p:sp>
          <p:sp>
            <p:nvSpPr>
              <p:cNvPr id="74" name="Google Shape;569;p12"/>
              <p:cNvSpPr/>
              <p:nvPr/>
            </p:nvSpPr>
            <p:spPr>
              <a:xfrm>
                <a:off x="2180005" y="2918996"/>
                <a:ext cx="481631" cy="284893"/>
              </a:xfrm>
              <a:custGeom>
                <a:avLst/>
                <a:gdLst/>
                <a:ahLst/>
                <a:cxnLst/>
                <a:rect l="l" t="t" r="r" b="b"/>
                <a:pathLst>
                  <a:path w="481631" h="284893" extrusionOk="0">
                    <a:moveTo>
                      <a:pt x="0" y="284893"/>
                    </a:moveTo>
                    <a:cubicBezTo>
                      <a:pt x="36646" y="174374"/>
                      <a:pt x="73292" y="63855"/>
                      <a:pt x="97722" y="19648"/>
                    </a:cubicBezTo>
                    <a:cubicBezTo>
                      <a:pt x="122153" y="-24560"/>
                      <a:pt x="146583" y="19648"/>
                      <a:pt x="146583" y="19648"/>
                    </a:cubicBezTo>
                    <a:cubicBezTo>
                      <a:pt x="198934" y="18485"/>
                      <a:pt x="368785" y="11504"/>
                      <a:pt x="411829" y="12667"/>
                    </a:cubicBezTo>
                    <a:cubicBezTo>
                      <a:pt x="454873" y="13830"/>
                      <a:pt x="393215" y="-17580"/>
                      <a:pt x="404849" y="26628"/>
                    </a:cubicBezTo>
                    <a:cubicBezTo>
                      <a:pt x="416483" y="70836"/>
                      <a:pt x="449057" y="174374"/>
                      <a:pt x="481631" y="277913"/>
                    </a:cubicBezTo>
                  </a:path>
                </a:pathLst>
              </a:custGeom>
              <a:noFill/>
              <a:ln w="25400" cap="flat" cmpd="sng">
                <a:solidFill>
                  <a:srgbClr val="3061B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200" b="0" i="0" u="none" strike="noStrike" cap="none">
                  <a:solidFill>
                    <a:schemeClr val="lt1"/>
                  </a:solidFill>
                  <a:latin typeface="Arial"/>
                  <a:ea typeface="Arial"/>
                  <a:cs typeface="Arial"/>
                  <a:sym typeface="Arial"/>
                </a:endParaRPr>
              </a:p>
            </p:txBody>
          </p:sp>
          <p:sp>
            <p:nvSpPr>
              <p:cNvPr id="76" name="Google Shape;571;p12"/>
              <p:cNvSpPr txBox="1"/>
              <p:nvPr/>
            </p:nvSpPr>
            <p:spPr>
              <a:xfrm>
                <a:off x="2257358" y="2918995"/>
                <a:ext cx="404278"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b="0" i="0" u="none" strike="noStrike" cap="none">
                    <a:solidFill>
                      <a:srgbClr val="000000"/>
                    </a:solidFill>
                    <a:latin typeface="Arial"/>
                    <a:ea typeface="Arial"/>
                    <a:cs typeface="Arial"/>
                    <a:sym typeface="Arial"/>
                  </a:rPr>
                  <a:t>Rx</a:t>
                </a:r>
                <a:endParaRPr sz="1200" b="0" i="0" u="none" strike="noStrike" cap="none">
                  <a:solidFill>
                    <a:srgbClr val="000000"/>
                  </a:solidFill>
                  <a:latin typeface="Arial"/>
                  <a:ea typeface="Arial"/>
                  <a:cs typeface="Arial"/>
                  <a:sym typeface="Arial"/>
                </a:endParaRPr>
              </a:p>
            </p:txBody>
          </p:sp>
        </p:grpSp>
        <p:grpSp>
          <p:nvGrpSpPr>
            <p:cNvPr id="57" name="Google Shape;572;p12"/>
            <p:cNvGrpSpPr/>
            <p:nvPr/>
          </p:nvGrpSpPr>
          <p:grpSpPr>
            <a:xfrm>
              <a:off x="1926196" y="2438582"/>
              <a:ext cx="284377" cy="621944"/>
              <a:chOff x="1174566" y="2511258"/>
              <a:chExt cx="284377" cy="621944"/>
            </a:xfrm>
          </p:grpSpPr>
          <p:grpSp>
            <p:nvGrpSpPr>
              <p:cNvPr id="63" name="Google Shape;573;p12"/>
              <p:cNvGrpSpPr/>
              <p:nvPr/>
            </p:nvGrpSpPr>
            <p:grpSpPr>
              <a:xfrm>
                <a:off x="1174566" y="2511258"/>
                <a:ext cx="284377" cy="152400"/>
                <a:chOff x="1174566" y="2511258"/>
                <a:chExt cx="284377" cy="152400"/>
              </a:xfrm>
            </p:grpSpPr>
            <p:cxnSp>
              <p:nvCxnSpPr>
                <p:cNvPr id="65" name="Google Shape;574;p12"/>
                <p:cNvCxnSpPr/>
                <p:nvPr/>
              </p:nvCxnSpPr>
              <p:spPr>
                <a:xfrm>
                  <a:off x="1174566" y="2517978"/>
                  <a:ext cx="136963" cy="143095"/>
                </a:xfrm>
                <a:prstGeom prst="straightConnector1">
                  <a:avLst/>
                </a:prstGeom>
                <a:noFill/>
                <a:ln w="31750" cap="flat" cmpd="sng">
                  <a:solidFill>
                    <a:srgbClr val="3B7FF2"/>
                  </a:solidFill>
                  <a:prstDash val="solid"/>
                  <a:round/>
                  <a:headEnd type="none" w="sm" len="sm"/>
                  <a:tailEnd type="none" w="sm" len="sm"/>
                </a:ln>
              </p:spPr>
            </p:cxnSp>
            <p:cxnSp>
              <p:nvCxnSpPr>
                <p:cNvPr id="66" name="Google Shape;575;p12"/>
                <p:cNvCxnSpPr/>
                <p:nvPr/>
              </p:nvCxnSpPr>
              <p:spPr>
                <a:xfrm rot="10800000" flipH="1">
                  <a:off x="1311529" y="2511258"/>
                  <a:ext cx="147414" cy="152400"/>
                </a:xfrm>
                <a:prstGeom prst="straightConnector1">
                  <a:avLst/>
                </a:prstGeom>
                <a:noFill/>
                <a:ln w="31750" cap="flat" cmpd="sng">
                  <a:solidFill>
                    <a:srgbClr val="3B7FF2"/>
                  </a:solidFill>
                  <a:prstDash val="solid"/>
                  <a:round/>
                  <a:headEnd type="none" w="sm" len="sm"/>
                  <a:tailEnd type="none" w="sm" len="sm"/>
                </a:ln>
              </p:spPr>
            </p:cxnSp>
          </p:grpSp>
          <p:cxnSp>
            <p:nvCxnSpPr>
              <p:cNvPr id="64" name="Google Shape;576;p12"/>
              <p:cNvCxnSpPr/>
              <p:nvPr/>
            </p:nvCxnSpPr>
            <p:spPr>
              <a:xfrm>
                <a:off x="1311529" y="2661073"/>
                <a:ext cx="0" cy="472129"/>
              </a:xfrm>
              <a:prstGeom prst="straightConnector1">
                <a:avLst/>
              </a:prstGeom>
              <a:noFill/>
              <a:ln w="38100" cap="flat" cmpd="sng">
                <a:solidFill>
                  <a:srgbClr val="0C5ADB"/>
                </a:solidFill>
                <a:prstDash val="solid"/>
                <a:round/>
                <a:headEnd type="none" w="sm" len="sm"/>
                <a:tailEnd type="none" w="sm" len="sm"/>
              </a:ln>
            </p:spPr>
          </p:cxnSp>
        </p:grpSp>
        <p:sp>
          <p:nvSpPr>
            <p:cNvPr id="58" name="Google Shape;577;p12"/>
            <p:cNvSpPr/>
            <p:nvPr/>
          </p:nvSpPr>
          <p:spPr>
            <a:xfrm>
              <a:off x="1991755" y="3060526"/>
              <a:ext cx="145111" cy="115443"/>
            </a:xfrm>
            <a:prstGeom prst="ellipse">
              <a:avLst/>
            </a:prstGeom>
            <a:solidFill>
              <a:schemeClr val="accent1"/>
            </a:solidFill>
            <a:ln w="25400" cap="flat" cmpd="sng">
              <a:solidFill>
                <a:srgbClr val="3061B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200" b="0" i="0" u="none" strike="noStrike" cap="none">
                <a:solidFill>
                  <a:schemeClr val="lt1"/>
                </a:solidFill>
                <a:latin typeface="Arial"/>
                <a:ea typeface="Arial"/>
                <a:cs typeface="Arial"/>
                <a:sym typeface="Arial"/>
              </a:endParaRPr>
            </a:p>
          </p:txBody>
        </p:sp>
        <p:cxnSp>
          <p:nvCxnSpPr>
            <p:cNvPr id="59" name="Google Shape;578;p12"/>
            <p:cNvCxnSpPr>
              <a:stCxn id="58" idx="2"/>
              <a:endCxn id="70" idx="0"/>
            </p:cNvCxnSpPr>
            <p:nvPr/>
          </p:nvCxnSpPr>
          <p:spPr>
            <a:xfrm flipH="1">
              <a:off x="1491958" y="3118248"/>
              <a:ext cx="499797" cy="293712"/>
            </a:xfrm>
            <a:prstGeom prst="straightConnector1">
              <a:avLst/>
            </a:prstGeom>
            <a:noFill/>
            <a:ln w="38100" cap="flat" cmpd="sng">
              <a:solidFill>
                <a:srgbClr val="0C5ADB"/>
              </a:solidFill>
              <a:prstDash val="solid"/>
              <a:round/>
              <a:headEnd type="none" w="sm" len="sm"/>
              <a:tailEnd type="none" w="sm" len="sm"/>
            </a:ln>
          </p:spPr>
        </p:cxnSp>
        <p:sp>
          <p:nvSpPr>
            <p:cNvPr id="60" name="Google Shape;579;p12"/>
            <p:cNvSpPr/>
            <p:nvPr/>
          </p:nvSpPr>
          <p:spPr>
            <a:xfrm>
              <a:off x="1129950" y="4375421"/>
              <a:ext cx="1838541" cy="355988"/>
            </a:xfrm>
            <a:prstGeom prst="roundRect">
              <a:avLst>
                <a:gd name="adj" fmla="val 16667"/>
              </a:avLst>
            </a:prstGeom>
            <a:solidFill>
              <a:schemeClr val="accent1"/>
            </a:solidFill>
            <a:ln w="25400" cap="flat" cmpd="sng">
              <a:solidFill>
                <a:srgbClr val="3061B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200" b="0" i="0" u="none" strike="noStrike" cap="none">
                  <a:solidFill>
                    <a:schemeClr val="lt1"/>
                  </a:solidFill>
                  <a:latin typeface="Arial"/>
                  <a:ea typeface="Arial"/>
                  <a:cs typeface="Arial"/>
                  <a:sym typeface="Arial"/>
                </a:rPr>
                <a:t>Transceiver </a:t>
              </a:r>
              <a:endParaRPr sz="1200" b="0" i="0" u="none" strike="noStrike" cap="none">
                <a:solidFill>
                  <a:schemeClr val="lt1"/>
                </a:solidFill>
                <a:latin typeface="Arial"/>
                <a:ea typeface="Arial"/>
                <a:cs typeface="Arial"/>
                <a:sym typeface="Arial"/>
              </a:endParaRPr>
            </a:p>
          </p:txBody>
        </p:sp>
        <p:cxnSp>
          <p:nvCxnSpPr>
            <p:cNvPr id="61" name="Google Shape;580;p12"/>
            <p:cNvCxnSpPr>
              <a:stCxn id="62" idx="1"/>
              <a:endCxn id="67" idx="2"/>
            </p:cNvCxnSpPr>
            <p:nvPr/>
          </p:nvCxnSpPr>
          <p:spPr>
            <a:xfrm rot="10800000">
              <a:off x="1470054" y="3935097"/>
              <a:ext cx="541800" cy="360600"/>
            </a:xfrm>
            <a:prstGeom prst="straightConnector1">
              <a:avLst/>
            </a:prstGeom>
            <a:noFill/>
            <a:ln w="38100" cap="flat" cmpd="sng">
              <a:solidFill>
                <a:srgbClr val="0C5ADB"/>
              </a:solidFill>
              <a:prstDash val="solid"/>
              <a:round/>
              <a:headEnd type="none" w="sm" len="sm"/>
              <a:tailEnd type="none" w="sm" len="sm"/>
            </a:ln>
          </p:spPr>
        </p:cxnSp>
        <p:sp>
          <p:nvSpPr>
            <p:cNvPr id="62" name="Google Shape;581;p12"/>
            <p:cNvSpPr/>
            <p:nvPr/>
          </p:nvSpPr>
          <p:spPr>
            <a:xfrm>
              <a:off x="1990603" y="4278791"/>
              <a:ext cx="145111" cy="115443"/>
            </a:xfrm>
            <a:prstGeom prst="ellipse">
              <a:avLst/>
            </a:prstGeom>
            <a:solidFill>
              <a:schemeClr val="accent1"/>
            </a:solidFill>
            <a:ln w="25400" cap="flat" cmpd="sng">
              <a:solidFill>
                <a:srgbClr val="3061B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200" b="0" i="0" u="none" strike="noStrike" cap="none">
                <a:solidFill>
                  <a:schemeClr val="lt1"/>
                </a:solidFill>
                <a:latin typeface="Arial"/>
                <a:ea typeface="Arial"/>
                <a:cs typeface="Arial"/>
                <a:sym typeface="Arial"/>
              </a:endParaRPr>
            </a:p>
          </p:txBody>
        </p:sp>
      </p:grpSp>
      <p:sp>
        <p:nvSpPr>
          <p:cNvPr id="78" name="Google Shape;565;p12"/>
          <p:cNvSpPr txBox="1"/>
          <p:nvPr/>
        </p:nvSpPr>
        <p:spPr>
          <a:xfrm>
            <a:off x="4777679" y="3643023"/>
            <a:ext cx="1152347"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dirty="0">
                <a:solidFill>
                  <a:srgbClr val="000000"/>
                </a:solidFill>
                <a:latin typeface="Arial"/>
                <a:ea typeface="Arial"/>
                <a:cs typeface="Arial"/>
                <a:sym typeface="Arial"/>
              </a:rPr>
              <a:t>FDD band</a:t>
            </a:r>
            <a:endParaRPr sz="1200" b="0" i="0" u="none" strike="noStrike" cap="none" dirty="0">
              <a:solidFill>
                <a:srgbClr val="000000"/>
              </a:solidFill>
              <a:latin typeface="Arial"/>
              <a:ea typeface="Arial"/>
              <a:cs typeface="Arial"/>
              <a:sym typeface="Arial"/>
            </a:endParaRPr>
          </a:p>
        </p:txBody>
      </p:sp>
      <p:sp>
        <p:nvSpPr>
          <p:cNvPr id="79" name="Google Shape;570;p12"/>
          <p:cNvSpPr txBox="1"/>
          <p:nvPr/>
        </p:nvSpPr>
        <p:spPr>
          <a:xfrm>
            <a:off x="6249172" y="3643023"/>
            <a:ext cx="995114"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dirty="0">
                <a:solidFill>
                  <a:srgbClr val="000000"/>
                </a:solidFill>
                <a:latin typeface="Arial"/>
                <a:ea typeface="Arial"/>
                <a:cs typeface="Arial"/>
                <a:sym typeface="Arial"/>
              </a:rPr>
              <a:t>SDL band</a:t>
            </a:r>
            <a:endParaRPr sz="1200" b="0" i="0" u="none" strike="noStrike" cap="none" dirty="0">
              <a:solidFill>
                <a:srgbClr val="000000"/>
              </a:solidFill>
              <a:latin typeface="Arial"/>
              <a:ea typeface="Arial"/>
              <a:cs typeface="Arial"/>
              <a:sym typeface="Arial"/>
            </a:endParaRPr>
          </a:p>
        </p:txBody>
      </p:sp>
      <p:sp>
        <p:nvSpPr>
          <p:cNvPr id="80" name="Google Shape;565;p12"/>
          <p:cNvSpPr txBox="1"/>
          <p:nvPr/>
        </p:nvSpPr>
        <p:spPr>
          <a:xfrm>
            <a:off x="7257510" y="3636605"/>
            <a:ext cx="1152347"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dirty="0">
                <a:solidFill>
                  <a:srgbClr val="000000"/>
                </a:solidFill>
                <a:latin typeface="Arial"/>
                <a:ea typeface="Arial"/>
                <a:cs typeface="Arial"/>
                <a:sym typeface="Arial"/>
              </a:rPr>
              <a:t>FDD band</a:t>
            </a:r>
            <a:endParaRPr sz="1200" b="0" i="0" u="none" strike="noStrike" cap="none" dirty="0">
              <a:solidFill>
                <a:srgbClr val="000000"/>
              </a:solidFill>
              <a:latin typeface="Arial"/>
              <a:ea typeface="Arial"/>
              <a:cs typeface="Arial"/>
              <a:sym typeface="Arial"/>
            </a:endParaRPr>
          </a:p>
        </p:txBody>
      </p:sp>
      <p:sp>
        <p:nvSpPr>
          <p:cNvPr id="81" name="Google Shape;570;p12"/>
          <p:cNvSpPr txBox="1"/>
          <p:nvPr/>
        </p:nvSpPr>
        <p:spPr>
          <a:xfrm>
            <a:off x="8729003" y="3636605"/>
            <a:ext cx="995114"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dirty="0">
                <a:solidFill>
                  <a:srgbClr val="000000"/>
                </a:solidFill>
                <a:latin typeface="Arial"/>
                <a:ea typeface="Arial"/>
                <a:cs typeface="Arial"/>
                <a:sym typeface="Arial"/>
              </a:rPr>
              <a:t>SDL band</a:t>
            </a:r>
            <a:endParaRPr sz="12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7153273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FD1E1-322B-7F0B-7732-3BE06013C2C7}"/>
              </a:ext>
            </a:extLst>
          </p:cNvPr>
          <p:cNvSpPr>
            <a:spLocks noGrp="1"/>
          </p:cNvSpPr>
          <p:nvPr>
            <p:ph type="title"/>
          </p:nvPr>
        </p:nvSpPr>
        <p:spPr>
          <a:xfrm>
            <a:off x="838199" y="325467"/>
            <a:ext cx="10515600" cy="531886"/>
          </a:xfrm>
        </p:spPr>
        <p:txBody>
          <a:bodyPr>
            <a:normAutofit fontScale="90000"/>
          </a:bodyPr>
          <a:lstStyle/>
          <a:p>
            <a:r>
              <a:rPr lang="en-US" dirty="0"/>
              <a:t>Scenarios where this solution would be useful</a:t>
            </a:r>
            <a:endParaRPr lang="en-GB" dirty="0"/>
          </a:p>
        </p:txBody>
      </p:sp>
      <p:pic>
        <p:nvPicPr>
          <p:cNvPr id="5" name="Picture 4"/>
          <p:cNvPicPr>
            <a:picLocks noChangeAspect="1"/>
          </p:cNvPicPr>
          <p:nvPr/>
        </p:nvPicPr>
        <p:blipFill>
          <a:blip r:embed="rId2"/>
          <a:stretch>
            <a:fillRect/>
          </a:stretch>
        </p:blipFill>
        <p:spPr>
          <a:xfrm>
            <a:off x="238592" y="2026920"/>
            <a:ext cx="5901924" cy="2653937"/>
          </a:xfrm>
          <a:prstGeom prst="rect">
            <a:avLst/>
          </a:prstGeom>
        </p:spPr>
      </p:pic>
      <p:pic>
        <p:nvPicPr>
          <p:cNvPr id="6" name="Picture 5"/>
          <p:cNvPicPr>
            <a:picLocks noChangeAspect="1"/>
          </p:cNvPicPr>
          <p:nvPr/>
        </p:nvPicPr>
        <p:blipFill>
          <a:blip r:embed="rId3"/>
          <a:stretch>
            <a:fillRect/>
          </a:stretch>
        </p:blipFill>
        <p:spPr>
          <a:xfrm>
            <a:off x="6092069" y="2026920"/>
            <a:ext cx="5757031" cy="2692037"/>
          </a:xfrm>
          <a:prstGeom prst="rect">
            <a:avLst/>
          </a:prstGeom>
        </p:spPr>
      </p:pic>
    </p:spTree>
    <p:extLst>
      <p:ext uri="{BB962C8B-B14F-4D97-AF65-F5344CB8AC3E}">
        <p14:creationId xmlns:p14="http://schemas.microsoft.com/office/powerpoint/2010/main" val="42026306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FD1E1-322B-7F0B-7732-3BE06013C2C7}"/>
              </a:ext>
            </a:extLst>
          </p:cNvPr>
          <p:cNvSpPr>
            <a:spLocks noGrp="1"/>
          </p:cNvSpPr>
          <p:nvPr>
            <p:ph type="title"/>
          </p:nvPr>
        </p:nvSpPr>
        <p:spPr>
          <a:xfrm>
            <a:off x="470388" y="277007"/>
            <a:ext cx="10515600" cy="461547"/>
          </a:xfrm>
        </p:spPr>
        <p:txBody>
          <a:bodyPr>
            <a:normAutofit fontScale="90000"/>
          </a:bodyPr>
          <a:lstStyle/>
          <a:p>
            <a:r>
              <a:rPr lang="en-US" dirty="0"/>
              <a:t>Observations</a:t>
            </a:r>
            <a:endParaRPr lang="en-GB" dirty="0"/>
          </a:p>
        </p:txBody>
      </p:sp>
      <p:sp>
        <p:nvSpPr>
          <p:cNvPr id="7" name="Content Placeholder 7">
            <a:extLst>
              <a:ext uri="{FF2B5EF4-FFF2-40B4-BE49-F238E27FC236}">
                <a16:creationId xmlns:a16="http://schemas.microsoft.com/office/drawing/2014/main" id="{10E24CD7-6490-9DD1-C5E4-CAA7063C8905}"/>
              </a:ext>
            </a:extLst>
          </p:cNvPr>
          <p:cNvSpPr txBox="1">
            <a:spLocks/>
          </p:cNvSpPr>
          <p:nvPr/>
        </p:nvSpPr>
        <p:spPr>
          <a:xfrm>
            <a:off x="527049" y="1117672"/>
            <a:ext cx="10713540" cy="422503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b="1" dirty="0"/>
              <a:t>Observation 1</a:t>
            </a:r>
            <a:r>
              <a:rPr lang="en-US" sz="1600" dirty="0"/>
              <a:t>:Band n29 falls within the duplex gap of band n12 and leaves 1 MHz for the filter stopband between n12 UL and n29 DL.  With current duplexer technology, a solution based on traditional carrier aggregation architecture does not seem feasible.</a:t>
            </a:r>
          </a:p>
          <a:p>
            <a:r>
              <a:rPr lang="en-US" sz="1600" b="1" dirty="0"/>
              <a:t>Observation 2</a:t>
            </a:r>
            <a:r>
              <a:rPr lang="en-US" sz="1600" dirty="0"/>
              <a:t>:Band n106 UL is separated from band n26 DL by 2 </a:t>
            </a:r>
            <a:r>
              <a:rPr lang="en-US" sz="1600" dirty="0" err="1"/>
              <a:t>MHz.</a:t>
            </a:r>
            <a:r>
              <a:rPr lang="en-US" sz="1600" dirty="0"/>
              <a:t>  With current duplexer technology, a solution based on traditional carrier aggregation architecture does not seem feasible.</a:t>
            </a:r>
          </a:p>
          <a:p>
            <a:r>
              <a:rPr lang="en-US" sz="1600" b="1" dirty="0"/>
              <a:t>Observation 3</a:t>
            </a:r>
            <a:r>
              <a:rPr lang="en-US" sz="1600" dirty="0"/>
              <a:t>:Band n67 DL overlaps with band n28 UL.  With current duplexer technology, a solution based on traditional carrier aggregation architecture does not seem feasible.</a:t>
            </a:r>
          </a:p>
          <a:p>
            <a:r>
              <a:rPr lang="en-US" sz="1600" b="1" dirty="0"/>
              <a:t>Observation 4</a:t>
            </a:r>
            <a:r>
              <a:rPr lang="en-US" sz="1600" dirty="0"/>
              <a:t>:In the case of aggregating n5 with n29 via a single antenna, optimization of radiated performance in both bands simultaneously can be challenging due to their separation in frequency, while a potential design choice to implement additional antenna elements to support these combinations may carry cost and RF architecture complexity impacts in terms of additional components and volume in the form factor.</a:t>
            </a:r>
          </a:p>
          <a:p>
            <a:r>
              <a:rPr lang="en-US" sz="1600" b="1" dirty="0"/>
              <a:t>Observation 5</a:t>
            </a:r>
            <a:r>
              <a:rPr lang="en-US" sz="1600" dirty="0"/>
              <a:t>:In the case of aggregating n14 with n29, a solution based on switching the n14 and n29 carriers is useful to consider.</a:t>
            </a:r>
          </a:p>
          <a:p>
            <a:r>
              <a:rPr lang="en-US" sz="1600" b="1" dirty="0"/>
              <a:t>Observation 6</a:t>
            </a:r>
            <a:r>
              <a:rPr lang="en-US" sz="1600" dirty="0"/>
              <a:t>:In the case of aggregating n29 with n71 via a single antenna, optimization of radiated performance in both bands simultaneously can be challenging due to their separation in frequency, while a potential design choice to implement additional antenna elements to support these combinations may carry cost and RF architecture complexity impacts in terms of additional components and volume in the form factor.</a:t>
            </a:r>
          </a:p>
        </p:txBody>
      </p:sp>
    </p:spTree>
    <p:extLst>
      <p:ext uri="{BB962C8B-B14F-4D97-AF65-F5344CB8AC3E}">
        <p14:creationId xmlns:p14="http://schemas.microsoft.com/office/powerpoint/2010/main" val="14251175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FD1E1-322B-7F0B-7732-3BE06013C2C7}"/>
              </a:ext>
            </a:extLst>
          </p:cNvPr>
          <p:cNvSpPr>
            <a:spLocks noGrp="1"/>
          </p:cNvSpPr>
          <p:nvPr>
            <p:ph type="title"/>
          </p:nvPr>
        </p:nvSpPr>
        <p:spPr>
          <a:xfrm>
            <a:off x="470388" y="277007"/>
            <a:ext cx="10515600" cy="461547"/>
          </a:xfrm>
        </p:spPr>
        <p:txBody>
          <a:bodyPr>
            <a:normAutofit fontScale="90000"/>
          </a:bodyPr>
          <a:lstStyle/>
          <a:p>
            <a:r>
              <a:rPr lang="en-US" dirty="0"/>
              <a:t>Proposals</a:t>
            </a:r>
            <a:endParaRPr lang="en-GB" dirty="0"/>
          </a:p>
        </p:txBody>
      </p:sp>
      <p:sp>
        <p:nvSpPr>
          <p:cNvPr id="7" name="Content Placeholder 7">
            <a:extLst>
              <a:ext uri="{FF2B5EF4-FFF2-40B4-BE49-F238E27FC236}">
                <a16:creationId xmlns:a16="http://schemas.microsoft.com/office/drawing/2014/main" id="{10E24CD7-6490-9DD1-C5E4-CAA7063C8905}"/>
              </a:ext>
            </a:extLst>
          </p:cNvPr>
          <p:cNvSpPr txBox="1">
            <a:spLocks/>
          </p:cNvSpPr>
          <p:nvPr/>
        </p:nvSpPr>
        <p:spPr>
          <a:xfrm>
            <a:off x="527049" y="1117672"/>
            <a:ext cx="10713540" cy="422503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t>Considering that 3GPP has already specified the Tx Switching suite of features (with components and enhancements adopted in Rel-16 through Rel-18), it is useful for 3GPP to consider the application of this framework to the listed scenarios.</a:t>
            </a:r>
          </a:p>
          <a:p>
            <a:r>
              <a:rPr lang="en-US" sz="1600" b="1" dirty="0"/>
              <a:t>Proposal 1</a:t>
            </a:r>
            <a:r>
              <a:rPr lang="en-US" sz="1600" dirty="0"/>
              <a:t>: An enhancement of the 3GPP specification is needed to enable LB+LB carrier aggregation based on switching.</a:t>
            </a:r>
          </a:p>
          <a:p>
            <a:pPr marL="0" indent="0">
              <a:buNone/>
            </a:pPr>
            <a:r>
              <a:rPr lang="en-US" sz="1600" dirty="0"/>
              <a:t>Recognizing that this work item has impact on the RAN1 working group, the proposed objectives strive to minimize the impact on the physical layer procedures and are intended to implement the minimum useful functionality, from the operators’ perspective.  Additionally, the operators have prioritized the suggested effort on the proposed band combination with one example band combination (CA_n5A-n29A) to be completed as part of the proposed work item and the remaining combinations to be handled via the band combination basket work item approach.</a:t>
            </a:r>
          </a:p>
          <a:p>
            <a:r>
              <a:rPr lang="en-US" sz="1600" b="1" dirty="0"/>
              <a:t>Proposal 2</a:t>
            </a:r>
            <a:r>
              <a:rPr lang="en-US" sz="1600" dirty="0"/>
              <a:t>: The proposed objectives are provided in RP-242478 and are intended for approval.</a:t>
            </a:r>
          </a:p>
        </p:txBody>
      </p:sp>
    </p:spTree>
    <p:extLst>
      <p:ext uri="{BB962C8B-B14F-4D97-AF65-F5344CB8AC3E}">
        <p14:creationId xmlns:p14="http://schemas.microsoft.com/office/powerpoint/2010/main" val="30165603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5d471751-9675-428d-917b-70f44f9630b0}" enabled="0" method="" siteId="{5d471751-9675-428d-917b-70f44f9630b0}" removed="1"/>
  <clbl:label id="{f4ab56b7-6ec4-4073-8d92-ac7cc2e7a5df}" enabled="1" method="Privileged" siteId="{49dfc6a3-5fb7-49f4-adea-c54e725bb854}" removed="0"/>
</clbl:labelList>
</file>

<file path=docProps/app.xml><?xml version="1.0" encoding="utf-8"?>
<Properties xmlns="http://schemas.openxmlformats.org/officeDocument/2006/extended-properties" xmlns:vt="http://schemas.openxmlformats.org/officeDocument/2006/docPropsVTypes">
  <TotalTime>421</TotalTime>
  <Words>880</Words>
  <Application>Microsoft Office PowerPoint</Application>
  <PresentationFormat>Widescreen</PresentationFormat>
  <Paragraphs>65</Paragraphs>
  <Slides>6</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Calibri Light</vt:lpstr>
      <vt:lpstr>Cambria Math</vt:lpstr>
      <vt:lpstr>Courier New</vt:lpstr>
      <vt:lpstr>Office Theme</vt:lpstr>
      <vt:lpstr>Motivation for a new work item on low band carrier aggregation via switching in Rel-19</vt:lpstr>
      <vt:lpstr>Motivation</vt:lpstr>
      <vt:lpstr>Proposed low-low CA solution</vt:lpstr>
      <vt:lpstr>Scenarios where this solution would be useful</vt:lpstr>
      <vt:lpstr>Observations</vt:lpstr>
      <vt:lpstr>Proposals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BORSATO, RONALD</cp:lastModifiedBy>
  <cp:revision>6</cp:revision>
  <dcterms:created xsi:type="dcterms:W3CDTF">2024-11-27T11:31:47Z</dcterms:created>
  <dcterms:modified xsi:type="dcterms:W3CDTF">2024-12-02T11:45:21Z</dcterms:modified>
</cp:coreProperties>
</file>