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4"/>
  </p:sldMasterIdLst>
  <p:notesMasterIdLst>
    <p:notesMasterId r:id="rId12"/>
  </p:notesMasterIdLst>
  <p:sldIdLst>
    <p:sldId id="764" r:id="rId5"/>
    <p:sldId id="761" r:id="rId6"/>
    <p:sldId id="762" r:id="rId7"/>
    <p:sldId id="749" r:id="rId8"/>
    <p:sldId id="768" r:id="rId9"/>
    <p:sldId id="766" r:id="rId10"/>
    <p:sldId id="750" r:id="rId11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46C0A"/>
    <a:srgbClr val="A50034"/>
    <a:srgbClr val="FF6699"/>
    <a:srgbClr val="0067A6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 autoAdjust="0"/>
    <p:restoredTop sz="95320" autoAdjust="0"/>
  </p:normalViewPr>
  <p:slideViewPr>
    <p:cSldViewPr>
      <p:cViewPr varScale="1">
        <p:scale>
          <a:sx n="67" d="100"/>
          <a:sy n="67" d="100"/>
        </p:scale>
        <p:origin x="475" y="77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115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2024-12-02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30119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9187F01-5B06-4691-996F-E37884E3416C}" type="datetime1">
              <a:rPr lang="ko-KR" altLang="en-US" smtClean="0"/>
              <a:t>2024-12-02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  <p:cxnSp>
        <p:nvCxnSpPr>
          <p:cNvPr id="9" name="직선 연결선 8"/>
          <p:cNvCxnSpPr/>
          <p:nvPr userDrawn="1"/>
        </p:nvCxnSpPr>
        <p:spPr>
          <a:xfrm flipV="1">
            <a:off x="923256" y="4422845"/>
            <a:ext cx="13681520" cy="4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2314"/>
            <a:ext cx="3384376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/>
          <p:cNvSpPr/>
          <p:nvPr userDrawn="1"/>
        </p:nvSpPr>
        <p:spPr>
          <a:xfrm>
            <a:off x="193053" y="181797"/>
            <a:ext cx="76189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RAN#106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Madrid, Spain, December 09 - 12, 2024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RP-242469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3815A6C-DC37-408A-974D-94239C87AD5C}" type="datetime1">
              <a:rPr lang="ko-KR" altLang="en-US" smtClean="0"/>
              <a:t>2024-12-02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7E936D4-703A-4D1D-AD18-B7D49E9EB2C5}" type="datetime1">
              <a:rPr lang="ko-KR" altLang="en-US" smtClean="0"/>
              <a:t>2024-12-02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8B71C5E-E4C0-4641-91D7-0BF5F2581E88}" type="datetime1">
              <a:rPr lang="ko-KR" altLang="en-US" smtClean="0"/>
              <a:t>2024-12-02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  <p:sp>
        <p:nvSpPr>
          <p:cNvPr id="11" name="직사각형 10"/>
          <p:cNvSpPr/>
          <p:nvPr userDrawn="1"/>
        </p:nvSpPr>
        <p:spPr>
          <a:xfrm>
            <a:off x="13677056" y="322843"/>
            <a:ext cx="1565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맑은 고딕" panose="020B0503020000020004" pitchFamily="50" charset="-127"/>
              </a:rPr>
              <a:t>RWS-230200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smtClean="0"/>
              <a:t>LGE views </a:t>
            </a:r>
            <a:r>
              <a:rPr lang="en-US" altLang="ko-KR" b="1" dirty="0"/>
              <a:t>on Rel-20 AIML Mobility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5190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Progress of Rel-19 AIML Mobility SI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/>
              <a:t>Ongoing work in Rel-19 AIML Mobility SI</a:t>
            </a:r>
          </a:p>
          <a:p>
            <a:pPr lvl="1"/>
            <a:r>
              <a:rPr lang="en-US" altLang="ko-KR" dirty="0"/>
              <a:t>Two main goals for AIML mobility use cases</a:t>
            </a:r>
          </a:p>
          <a:p>
            <a:pPr lvl="2"/>
            <a:r>
              <a:rPr lang="en-US" altLang="ko-KR" b="1" dirty="0"/>
              <a:t>1</a:t>
            </a:r>
            <a:r>
              <a:rPr lang="en-US" altLang="ko-KR" b="1" baseline="30000" dirty="0"/>
              <a:t>st</a:t>
            </a:r>
            <a:r>
              <a:rPr lang="en-US" altLang="ko-KR" b="1" dirty="0"/>
              <a:t> goal: measurement reduction </a:t>
            </a:r>
          </a:p>
          <a:p>
            <a:pPr lvl="2"/>
            <a:r>
              <a:rPr lang="en-US" altLang="ko-KR" b="1" dirty="0"/>
              <a:t>2</a:t>
            </a:r>
            <a:r>
              <a:rPr lang="en-US" altLang="ko-KR" b="1" baseline="30000" dirty="0"/>
              <a:t>nd</a:t>
            </a:r>
            <a:r>
              <a:rPr lang="en-US" altLang="ko-KR" b="1" dirty="0"/>
              <a:t> goal: handover performance improvement</a:t>
            </a:r>
          </a:p>
          <a:p>
            <a:pPr lvl="1"/>
            <a:endParaRPr lang="en-US" altLang="ko-KR" dirty="0"/>
          </a:p>
          <a:p>
            <a:pPr lvl="1"/>
            <a:r>
              <a:rPr lang="en-US" altLang="ko-KR" dirty="0"/>
              <a:t>Three use </a:t>
            </a:r>
            <a:r>
              <a:rPr lang="en-US" altLang="ko-KR" dirty="0" smtClean="0"/>
              <a:t>cases under evaluations</a:t>
            </a:r>
            <a:endParaRPr lang="en-US" altLang="ko-KR" dirty="0"/>
          </a:p>
          <a:p>
            <a:pPr lvl="2"/>
            <a:r>
              <a:rPr lang="en-US" altLang="ko-KR" b="1" dirty="0"/>
              <a:t>1) RRM prediction</a:t>
            </a:r>
          </a:p>
          <a:p>
            <a:pPr lvl="3"/>
            <a:r>
              <a:rPr lang="en-US" altLang="ko-KR" dirty="0"/>
              <a:t>Prediction of L3 cell level measurement results  </a:t>
            </a:r>
          </a:p>
          <a:p>
            <a:pPr lvl="3"/>
            <a:r>
              <a:rPr lang="en-US" altLang="ko-KR" dirty="0"/>
              <a:t>Prediction of L3 beam level measurement results  </a:t>
            </a:r>
            <a:endParaRPr lang="en-US" altLang="ko-KR" dirty="0" smtClean="0"/>
          </a:p>
          <a:p>
            <a:pPr lvl="2"/>
            <a:r>
              <a:rPr lang="en-US" altLang="ko-KR" b="1" dirty="0"/>
              <a:t>2) Measurement event prediction</a:t>
            </a:r>
          </a:p>
          <a:p>
            <a:pPr lvl="3"/>
            <a:r>
              <a:rPr lang="en-US" altLang="ko-KR" dirty="0"/>
              <a:t>Prediction of event satisfaction for event A1-A5 (A3 as starting point)</a:t>
            </a:r>
          </a:p>
          <a:p>
            <a:pPr lvl="3"/>
            <a:r>
              <a:rPr lang="en-US" altLang="ko-KR" dirty="0"/>
              <a:t>The RRM prediction results are used for measurement event prediction, i.e., indirect prediction is baseline. </a:t>
            </a:r>
          </a:p>
          <a:p>
            <a:pPr lvl="3"/>
            <a:r>
              <a:rPr lang="en-US" altLang="ko-KR" dirty="0"/>
              <a:t>Output: </a:t>
            </a:r>
          </a:p>
          <a:p>
            <a:pPr lvl="4"/>
            <a:r>
              <a:rPr lang="en-GB" altLang="ko-KR" dirty="0"/>
              <a:t>Probability of event occurrence within a time window (direct)</a:t>
            </a:r>
          </a:p>
          <a:p>
            <a:pPr lvl="4"/>
            <a:r>
              <a:rPr lang="en-GB" altLang="ko-KR" dirty="0"/>
              <a:t>Expected occurrence time of a measurement event satisfaction (indirect)</a:t>
            </a:r>
            <a:endParaRPr lang="en-US" altLang="ko-KR" dirty="0"/>
          </a:p>
          <a:p>
            <a:pPr lvl="2"/>
            <a:r>
              <a:rPr lang="en-US" altLang="ko-KR" b="1" dirty="0" smtClean="0"/>
              <a:t> </a:t>
            </a:r>
            <a:r>
              <a:rPr lang="en-US" altLang="ko-KR" b="1" dirty="0"/>
              <a:t>3) RLF prediction</a:t>
            </a:r>
          </a:p>
          <a:p>
            <a:pPr lvl="3"/>
            <a:r>
              <a:rPr lang="en-US" altLang="ko-KR" dirty="0"/>
              <a:t>Direct RLF prediction (RLF prediction directly based on actual measurements of PCell quality)</a:t>
            </a:r>
          </a:p>
          <a:p>
            <a:pPr lvl="3"/>
            <a:r>
              <a:rPr lang="en-US" altLang="ko-KR" dirty="0"/>
              <a:t>Indirect RLF prediction (RLF prediction based on predicted on PCell quality)</a:t>
            </a:r>
          </a:p>
          <a:p>
            <a:pPr lvl="3"/>
            <a:r>
              <a:rPr lang="en-US" altLang="ko-KR" dirty="0"/>
              <a:t>Output: </a:t>
            </a:r>
          </a:p>
          <a:p>
            <a:pPr lvl="4"/>
            <a:r>
              <a:rPr lang="en-US" altLang="ko-KR" dirty="0"/>
              <a:t>Probability of RLF within a time window (direct)</a:t>
            </a:r>
          </a:p>
          <a:p>
            <a:pPr lvl="4"/>
            <a:r>
              <a:rPr lang="en-US" altLang="ko-KR" dirty="0"/>
              <a:t>Expected occurrence time of RLF (indirect)</a:t>
            </a:r>
          </a:p>
          <a:p>
            <a:pPr lvl="3"/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2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193248"/>
              </p:ext>
            </p:extLst>
          </p:nvPr>
        </p:nvGraphicFramePr>
        <p:xfrm>
          <a:off x="9348192" y="1206102"/>
          <a:ext cx="5700725" cy="28671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44193">
                  <a:extLst>
                    <a:ext uri="{9D8B030D-6E8A-4147-A177-3AD203B41FA5}">
                      <a16:colId xmlns:a16="http://schemas.microsoft.com/office/drawing/2014/main" val="3973228131"/>
                    </a:ext>
                  </a:extLst>
                </a:gridCol>
                <a:gridCol w="831707">
                  <a:extLst>
                    <a:ext uri="{9D8B030D-6E8A-4147-A177-3AD203B41FA5}">
                      <a16:colId xmlns:a16="http://schemas.microsoft.com/office/drawing/2014/main" val="1642841586"/>
                    </a:ext>
                  </a:extLst>
                </a:gridCol>
                <a:gridCol w="2464004">
                  <a:extLst>
                    <a:ext uri="{9D8B030D-6E8A-4147-A177-3AD203B41FA5}">
                      <a16:colId xmlns:a16="http://schemas.microsoft.com/office/drawing/2014/main" val="1944570193"/>
                    </a:ext>
                  </a:extLst>
                </a:gridCol>
                <a:gridCol w="821983">
                  <a:extLst>
                    <a:ext uri="{9D8B030D-6E8A-4147-A177-3AD203B41FA5}">
                      <a16:colId xmlns:a16="http://schemas.microsoft.com/office/drawing/2014/main" val="4241434181"/>
                    </a:ext>
                  </a:extLst>
                </a:gridCol>
                <a:gridCol w="838838">
                  <a:extLst>
                    <a:ext uri="{9D8B030D-6E8A-4147-A177-3AD203B41FA5}">
                      <a16:colId xmlns:a16="http://schemas.microsoft.com/office/drawing/2014/main" val="3553586260"/>
                    </a:ext>
                  </a:extLst>
                </a:gridCol>
              </a:tblGrid>
              <a:tr h="4095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scenario </a:t>
                      </a:r>
                      <a:br>
                        <a:rPr lang="en-GB" sz="1000" dirty="0">
                          <a:effectLst/>
                        </a:rPr>
                      </a:br>
                      <a:r>
                        <a:rPr lang="en-GB" sz="1000" dirty="0">
                          <a:effectLst/>
                        </a:rPr>
                        <a:t>number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Priority 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Evaluation scenario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Target study goal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Methodology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741324"/>
                  </a:ext>
                </a:extLst>
              </a:tr>
              <a:tr h="4095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Low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FR1 to FR1 intra-frequency temporal domain case A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r>
                        <a:rPr lang="en-GB" sz="1000" baseline="30000" dirty="0">
                          <a:effectLst/>
                        </a:rPr>
                        <a:t>nd</a:t>
                      </a:r>
                      <a:r>
                        <a:rPr lang="en-GB" sz="1000" dirty="0">
                          <a:effectLst/>
                        </a:rPr>
                        <a:t> goal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TBD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5708345"/>
                  </a:ext>
                </a:extLst>
              </a:tr>
              <a:tr h="4095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ko-KR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effectLst/>
                        </a:rPr>
                        <a:t>FR1 to FR1 </a:t>
                      </a:r>
                      <a:r>
                        <a:rPr lang="en-GB" sz="1000" dirty="0">
                          <a:effectLst/>
                        </a:rPr>
                        <a:t>intra-frequency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temporal</a:t>
                      </a:r>
                      <a:r>
                        <a:rPr lang="en-GB" sz="1000" dirty="0">
                          <a:effectLst/>
                        </a:rPr>
                        <a:t> domain case B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r>
                        <a:rPr lang="en-GB" sz="1000" baseline="30000" dirty="0">
                          <a:effectLst/>
                        </a:rPr>
                        <a:t>st</a:t>
                      </a:r>
                      <a:r>
                        <a:rPr lang="en-GB" sz="1000" dirty="0">
                          <a:effectLst/>
                        </a:rPr>
                        <a:t> goal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Intra-cell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9255518"/>
                  </a:ext>
                </a:extLst>
              </a:tr>
              <a:tr h="4095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3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ko-KR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effectLst/>
                        </a:rPr>
                        <a:t>FR1 to FR1 </a:t>
                      </a:r>
                      <a:r>
                        <a:rPr lang="en-GB" sz="1000" dirty="0">
                          <a:effectLst/>
                        </a:rPr>
                        <a:t>inter-frequency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frequency</a:t>
                      </a:r>
                      <a:r>
                        <a:rPr lang="en-GB" sz="1000" dirty="0">
                          <a:effectLst/>
                        </a:rPr>
                        <a:t> domain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r>
                        <a:rPr lang="en-GB" sz="1000" baseline="30000" dirty="0">
                          <a:effectLst/>
                        </a:rPr>
                        <a:t>st</a:t>
                      </a:r>
                      <a:r>
                        <a:rPr lang="en-GB" sz="1000" dirty="0">
                          <a:effectLst/>
                        </a:rPr>
                        <a:t> goal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Inter-cell 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0765934"/>
                  </a:ext>
                </a:extLst>
              </a:tr>
              <a:tr h="4095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4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High</a:t>
                      </a:r>
                      <a:endParaRPr lang="ko-KR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effectLst/>
                        </a:rPr>
                        <a:t>FR2 to FR2 </a:t>
                      </a:r>
                      <a:r>
                        <a:rPr lang="en-GB" sz="1000" dirty="0">
                          <a:effectLst/>
                        </a:rPr>
                        <a:t>intra-frequency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temporal</a:t>
                      </a:r>
                      <a:r>
                        <a:rPr lang="en-GB" sz="1000" dirty="0">
                          <a:effectLst/>
                        </a:rPr>
                        <a:t> domain case A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2</a:t>
                      </a:r>
                      <a:r>
                        <a:rPr lang="en-GB" sz="1000" baseline="30000" dirty="0">
                          <a:effectLst/>
                        </a:rPr>
                        <a:t>nd</a:t>
                      </a:r>
                      <a:r>
                        <a:rPr lang="en-GB" sz="1000" dirty="0">
                          <a:effectLst/>
                        </a:rPr>
                        <a:t> goal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Intra-cell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7254091"/>
                  </a:ext>
                </a:extLst>
              </a:tr>
              <a:tr h="4095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5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Low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FR2 to FR2 intra-frequency temporal domain case B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r>
                        <a:rPr lang="en-GB" sz="1000" baseline="30000" dirty="0">
                          <a:effectLst/>
                        </a:rPr>
                        <a:t>st</a:t>
                      </a:r>
                      <a:r>
                        <a:rPr lang="en-GB" sz="1000" dirty="0">
                          <a:effectLst/>
                        </a:rPr>
                        <a:t> goal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TBD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4021585"/>
                  </a:ext>
                </a:extLst>
              </a:tr>
              <a:tr h="409586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6</a:t>
                      </a:r>
                      <a:endParaRPr lang="ko-KR" sz="1000" dirty="0">
                        <a:effectLst/>
                        <a:latin typeface="Arial" panose="020B060402020202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Middle</a:t>
                      </a:r>
                      <a:endParaRPr lang="ko-KR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effectLst/>
                        </a:rPr>
                        <a:t>FR2 to FR2 </a:t>
                      </a:r>
                      <a:r>
                        <a:rPr lang="en-GB" sz="1000" dirty="0">
                          <a:effectLst/>
                        </a:rPr>
                        <a:t>intra-frequency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</a:rPr>
                        <a:t>spatial</a:t>
                      </a:r>
                      <a:r>
                        <a:rPr lang="en-GB" sz="1000" dirty="0">
                          <a:effectLst/>
                        </a:rPr>
                        <a:t> domain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1</a:t>
                      </a:r>
                      <a:r>
                        <a:rPr lang="en-GB" sz="1000" baseline="30000" dirty="0">
                          <a:effectLst/>
                        </a:rPr>
                        <a:t>st</a:t>
                      </a:r>
                      <a:r>
                        <a:rPr lang="en-GB" sz="1000" dirty="0">
                          <a:effectLst/>
                        </a:rPr>
                        <a:t> goal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</a:rPr>
                        <a:t>Intra-cell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4500288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11267909" y="4047291"/>
            <a:ext cx="29674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ko-KR" sz="1100" dirty="0" smtClean="0">
                <a:solidFill>
                  <a:srgbClr val="6B6B6B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Scenarios for RRM prediction in TR 38.744</a:t>
            </a:r>
            <a:endParaRPr lang="ko-KR" altLang="en-US" sz="900" dirty="0"/>
          </a:p>
        </p:txBody>
      </p:sp>
    </p:spTree>
    <p:extLst>
      <p:ext uri="{BB962C8B-B14F-4D97-AF65-F5344CB8AC3E}">
        <p14:creationId xmlns:p14="http://schemas.microsoft.com/office/powerpoint/2010/main" val="3998224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Justification of Rel-20 AIML </a:t>
            </a:r>
            <a:r>
              <a:rPr lang="en-US" altLang="ko-KR" dirty="0"/>
              <a:t>Mobility </a:t>
            </a:r>
            <a:r>
              <a:rPr lang="en-US" altLang="ko-KR" dirty="0" smtClean="0"/>
              <a:t>WI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Our observations from the simulation results</a:t>
            </a:r>
            <a:endParaRPr lang="en-US" altLang="ko-KR" dirty="0"/>
          </a:p>
          <a:p>
            <a:pPr lvl="1"/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AIML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based RRM prediction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can predict RSRP with acceptable accuracy in several use cases including time domain prediction, spatial domain prediction, and frequency domain prediction. </a:t>
            </a:r>
          </a:p>
          <a:p>
            <a:pPr lvl="1"/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AIML based RRM prediction can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outperform non-AI approaches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 time domain prediction. The performance difference is larger with </a:t>
            </a:r>
            <a:r>
              <a:rPr lang="en-GB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longer </a:t>
            </a:r>
            <a:r>
              <a:rPr lang="en-GB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prediction window. </a:t>
            </a:r>
          </a:p>
          <a:p>
            <a:pPr lvl="1"/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AIML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based RRM prediction can provide measurement reduction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gain, and meaningful measurement reduction gain is achieved in intra-frequency intra-cell prediction (spatial domain prediction)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and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inter-frequency RRM prediction (frequency domain prediction). </a:t>
            </a:r>
            <a:endParaRPr lang="en-US" altLang="ko-K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Generalization performance needs </a:t>
            </a:r>
            <a:r>
              <a:rPr lang="en-US" altLang="ko-KR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further investigation due to insufficient simulation results. </a:t>
            </a:r>
            <a:r>
              <a:rPr lang="en-US" altLang="ko-K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 lvl="1"/>
            <a:endParaRPr lang="en-US" altLang="ko-KR" dirty="0">
              <a:solidFill>
                <a:srgbClr val="0070C0"/>
              </a:solidFill>
            </a:endParaRPr>
          </a:p>
          <a:p>
            <a:r>
              <a:rPr lang="en-US" altLang="ko-KR" dirty="0" smtClean="0"/>
              <a:t>Tentative conclusion from the observations</a:t>
            </a:r>
            <a:endParaRPr lang="en-US" altLang="ko-KR" dirty="0"/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The acceptable accuracy of AIML </a:t>
            </a:r>
            <a:r>
              <a:rPr lang="en-US" altLang="ko-KR" dirty="0">
                <a:solidFill>
                  <a:srgbClr val="0070C0"/>
                </a:solidFill>
              </a:rPr>
              <a:t>based RRM prediction </a:t>
            </a:r>
            <a:r>
              <a:rPr lang="en-US" altLang="ko-KR" dirty="0" smtClean="0">
                <a:solidFill>
                  <a:srgbClr val="0070C0"/>
                </a:solidFill>
              </a:rPr>
              <a:t>reported so far implicitly shows that, </a:t>
            </a:r>
            <a:r>
              <a:rPr lang="en-US" altLang="ko-KR" dirty="0">
                <a:solidFill>
                  <a:srgbClr val="0070C0"/>
                </a:solidFill>
              </a:rPr>
              <a:t>if the </a:t>
            </a:r>
            <a:r>
              <a:rPr lang="en-US" altLang="ko-KR" dirty="0" smtClean="0">
                <a:solidFill>
                  <a:srgbClr val="0070C0"/>
                </a:solidFill>
              </a:rPr>
              <a:t>AIML based RRM prediction </a:t>
            </a:r>
            <a:r>
              <a:rPr lang="en-US" altLang="ko-KR" dirty="0">
                <a:solidFill>
                  <a:srgbClr val="0070C0"/>
                </a:solidFill>
              </a:rPr>
              <a:t>capabilities are </a:t>
            </a:r>
            <a:r>
              <a:rPr lang="en-US" altLang="ko-KR" dirty="0" smtClean="0">
                <a:solidFill>
                  <a:srgbClr val="0070C0"/>
                </a:solidFill>
              </a:rPr>
              <a:t>employed in </a:t>
            </a:r>
            <a:r>
              <a:rPr lang="en-US" altLang="ko-KR" dirty="0">
                <a:solidFill>
                  <a:srgbClr val="0070C0"/>
                </a:solidFill>
              </a:rPr>
              <a:t>existing relevant </a:t>
            </a:r>
            <a:r>
              <a:rPr lang="en-US" altLang="ko-KR" dirty="0" smtClean="0">
                <a:solidFill>
                  <a:srgbClr val="0070C0"/>
                </a:solidFill>
              </a:rPr>
              <a:t>procedures, both measurement </a:t>
            </a:r>
            <a:r>
              <a:rPr lang="en-US" altLang="ko-KR" dirty="0">
                <a:solidFill>
                  <a:srgbClr val="0070C0"/>
                </a:solidFill>
              </a:rPr>
              <a:t>reduction </a:t>
            </a:r>
            <a:r>
              <a:rPr lang="en-US" altLang="ko-KR" dirty="0" smtClean="0">
                <a:solidFill>
                  <a:srgbClr val="0070C0"/>
                </a:solidFill>
              </a:rPr>
              <a:t>gain and handover </a:t>
            </a:r>
            <a:r>
              <a:rPr lang="en-US" altLang="ko-KR" dirty="0">
                <a:solidFill>
                  <a:srgbClr val="0070C0"/>
                </a:solidFill>
              </a:rPr>
              <a:t>performance </a:t>
            </a:r>
            <a:r>
              <a:rPr lang="en-US" altLang="ko-KR" dirty="0" smtClean="0">
                <a:solidFill>
                  <a:srgbClr val="0070C0"/>
                </a:solidFill>
              </a:rPr>
              <a:t>improvement can be achieved in several cases. </a:t>
            </a:r>
          </a:p>
          <a:p>
            <a:pPr lvl="1"/>
            <a:endParaRPr lang="en-US" altLang="ko-KR" dirty="0">
              <a:solidFill>
                <a:srgbClr val="0070C0"/>
              </a:solidFill>
            </a:endParaRPr>
          </a:p>
          <a:p>
            <a:r>
              <a:rPr lang="en-US" altLang="ko-KR" dirty="0" smtClean="0">
                <a:solidFill>
                  <a:srgbClr val="FF0000"/>
                </a:solidFill>
              </a:rPr>
              <a:t>In our view,</a:t>
            </a:r>
            <a:r>
              <a:rPr lang="en-US" altLang="ko-KR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</a:p>
          <a:p>
            <a:pPr lvl="1"/>
            <a:r>
              <a:rPr lang="en-US" altLang="ko-KR" dirty="0">
                <a:solidFill>
                  <a:srgbClr val="FF0000"/>
                </a:solidFill>
                <a:sym typeface="Wingdings" panose="05000000000000000000" pitchFamily="2" charset="2"/>
              </a:rPr>
              <a:t>Gains from</a:t>
            </a:r>
            <a:r>
              <a:rPr lang="en-US" altLang="ko-KR" dirty="0">
                <a:solidFill>
                  <a:srgbClr val="FF0000"/>
                </a:solidFill>
              </a:rPr>
              <a:t> AIML mobility are observed from the initial simulation results of Rel-19 AIML mobility </a:t>
            </a:r>
            <a:r>
              <a:rPr lang="en-US" altLang="ko-KR" dirty="0" smtClean="0">
                <a:solidFill>
                  <a:srgbClr val="FF0000"/>
                </a:solidFill>
              </a:rPr>
              <a:t>SI. This justifies R</a:t>
            </a:r>
            <a:r>
              <a:rPr lang="en-US" altLang="ko-KR" dirty="0" smtClean="0">
                <a:solidFill>
                  <a:srgbClr val="FF0000"/>
                </a:solidFill>
                <a:sym typeface="Wingdings" panose="05000000000000000000" pitchFamily="2" charset="2"/>
              </a:rPr>
              <a:t>el-20 AIML </a:t>
            </a:r>
            <a:r>
              <a:rPr lang="en-US" altLang="ko-KR" smtClean="0">
                <a:solidFill>
                  <a:srgbClr val="FF0000"/>
                </a:solidFill>
                <a:sym typeface="Wingdings" panose="05000000000000000000" pitchFamily="2" charset="2"/>
              </a:rPr>
              <a:t>mobility WI</a:t>
            </a:r>
            <a:r>
              <a:rPr lang="en-US" altLang="ko-KR" smtClean="0">
                <a:solidFill>
                  <a:srgbClr val="FF0000"/>
                </a:solidFill>
              </a:rPr>
              <a:t>.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Once AIML mobility features are introduced in Rel-20, these features can be the baseline for AI-empowered 6G RRM and mobility from 6G day1. To promote success of 6G, normative work on AIML mobility in Rel-20 should be incentivized. </a:t>
            </a:r>
          </a:p>
          <a:p>
            <a:endParaRPr lang="en-US" altLang="ko-KR" dirty="0" smtClean="0">
              <a:solidFill>
                <a:srgbClr val="FF0000"/>
              </a:solidFill>
            </a:endParaRPr>
          </a:p>
          <a:p>
            <a:pPr lvl="1"/>
            <a:endParaRPr lang="en-US" altLang="ko-KR" dirty="0">
              <a:solidFill>
                <a:srgbClr val="0070C0"/>
              </a:solidFill>
            </a:endParaRPr>
          </a:p>
          <a:p>
            <a:pPr lvl="1"/>
            <a:endParaRPr lang="ko-KR" altLang="en-US" dirty="0"/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3706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Potential Scope of AIML Mobility WI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Use cases for normative work</a:t>
            </a:r>
          </a:p>
          <a:p>
            <a:pPr lvl="1"/>
            <a:r>
              <a:rPr lang="en-US" altLang="ko-KR" dirty="0"/>
              <a:t>Work scope should be strictly limited to use cases well studied in Rel-19 AIML Mobility SI, in order to mange the normative work with minimal uncertainty. </a:t>
            </a:r>
          </a:p>
          <a:p>
            <a:pPr lvl="1"/>
            <a:r>
              <a:rPr lang="en-US" altLang="ko-KR" dirty="0"/>
              <a:t>That is, normative work should only address the use cases </a:t>
            </a:r>
            <a:r>
              <a:rPr lang="en-US" altLang="ko-KR" dirty="0" smtClean="0"/>
              <a:t>of RRM </a:t>
            </a:r>
            <a:r>
              <a:rPr lang="en-US" altLang="ko-KR" dirty="0"/>
              <a:t>prediction, Measurement report event prediction, and RLF prediction, as specified in TR 38.744. 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Procedures for AIML mobility </a:t>
            </a:r>
          </a:p>
          <a:p>
            <a:pPr lvl="1"/>
            <a:r>
              <a:rPr lang="en-US" altLang="ko-KR" dirty="0" smtClean="0"/>
              <a:t>Modification/extension of existing procedures should be the prioritized, whenever possible, instead of specifying entirely new procedures. </a:t>
            </a:r>
          </a:p>
          <a:p>
            <a:pPr lvl="2"/>
            <a:r>
              <a:rPr lang="en-US" altLang="ko-KR" dirty="0" smtClean="0"/>
              <a:t>For RRM prediction and event prediction, existing measurement and measurement reporting procedures in TS 38.331 can be extended. </a:t>
            </a:r>
          </a:p>
          <a:p>
            <a:pPr lvl="2"/>
            <a:r>
              <a:rPr lang="en-US" altLang="ko-KR" dirty="0" smtClean="0"/>
              <a:t>For RLF prediction, existing RLF declaration and failure reporting procedures in TS 38.331 can be extended. 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Other core functionalities to support AIML mobility</a:t>
            </a:r>
          </a:p>
          <a:p>
            <a:pPr lvl="1"/>
            <a:r>
              <a:rPr lang="en-US" altLang="ko-KR" dirty="0" smtClean="0"/>
              <a:t>To address different UE capabilities related to AIML mobility, UE capability signaling should be extended</a:t>
            </a:r>
          </a:p>
          <a:p>
            <a:pPr lvl="1"/>
            <a:r>
              <a:rPr lang="en-US" altLang="ko-KR" dirty="0" smtClean="0"/>
              <a:t>To address generalization of AI models/functionalities, applicable functionality reporting procedure, being introduced in Rel-19 AIML PHY, can be extended. 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45176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Scope of AIML Mobility WI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ko-KR" dirty="0"/>
              <a:t>RRM prediction use case</a:t>
            </a:r>
          </a:p>
          <a:p>
            <a:pPr lvl="1"/>
            <a:r>
              <a:rPr lang="en-US" altLang="ko-KR" dirty="0"/>
              <a:t>RAN2 procedures (network configuration and UE behaviors) on AI-based RRM measurement </a:t>
            </a:r>
            <a:r>
              <a:rPr lang="en-US" altLang="ko-KR" dirty="0" smtClean="0"/>
              <a:t>reduction</a:t>
            </a:r>
          </a:p>
          <a:p>
            <a:pPr lvl="2"/>
            <a:r>
              <a:rPr lang="en-US" altLang="ko-KR" dirty="0" smtClean="0"/>
              <a:t>Spatial </a:t>
            </a:r>
            <a:r>
              <a:rPr lang="en-US" altLang="ko-KR" dirty="0"/>
              <a:t>domain and frequency domain </a:t>
            </a:r>
            <a:r>
              <a:rPr lang="en-US" altLang="ko-KR" dirty="0" smtClean="0"/>
              <a:t>prediction are focused </a:t>
            </a:r>
            <a:r>
              <a:rPr lang="en-US" altLang="ko-KR" dirty="0"/>
              <a:t>to achieve measurement reduction.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RAN4 </a:t>
            </a:r>
            <a:r>
              <a:rPr lang="en-US" altLang="ko-KR" dirty="0"/>
              <a:t>requirements on RRM measurements with AI-based measurement reduction </a:t>
            </a:r>
          </a:p>
          <a:p>
            <a:endParaRPr lang="en-US" altLang="ko-KR" dirty="0"/>
          </a:p>
          <a:p>
            <a:r>
              <a:rPr lang="en-US" altLang="ko-KR" dirty="0"/>
              <a:t>Event prediction use case  </a:t>
            </a:r>
          </a:p>
          <a:p>
            <a:pPr lvl="1"/>
            <a:r>
              <a:rPr lang="en-US" altLang="ko-KR" dirty="0"/>
              <a:t>Specify RAN2 procedures (network configuration and UE behaviors) to support AI-based measurement report event prediction</a:t>
            </a:r>
          </a:p>
          <a:p>
            <a:pPr lvl="2"/>
            <a:r>
              <a:rPr lang="en-US" altLang="ko-KR" dirty="0"/>
              <a:t>Existing measurement report procedure is extended. </a:t>
            </a:r>
          </a:p>
          <a:p>
            <a:pPr lvl="2"/>
            <a:r>
              <a:rPr lang="en-US" altLang="ko-KR" dirty="0"/>
              <a:t>Event A1 to A5 are </a:t>
            </a:r>
            <a:r>
              <a:rPr lang="en-US" altLang="ko-KR" dirty="0" smtClean="0"/>
              <a:t>considered</a:t>
            </a:r>
          </a:p>
          <a:p>
            <a:pPr lvl="2"/>
            <a:r>
              <a:rPr lang="en-US" altLang="ko-KR" dirty="0" smtClean="0"/>
              <a:t>Temporal prediction is focused to </a:t>
            </a:r>
            <a:r>
              <a:rPr lang="en-US" altLang="ko-KR" dirty="0"/>
              <a:t>achieve handover performance improvement.</a:t>
            </a:r>
          </a:p>
          <a:p>
            <a:pPr lvl="1"/>
            <a:r>
              <a:rPr lang="en-US" altLang="ko-KR" dirty="0"/>
              <a:t>Both direct and indirect predictions are supported. </a:t>
            </a:r>
          </a:p>
          <a:p>
            <a:pPr lvl="2"/>
            <a:r>
              <a:rPr lang="en-US" altLang="ko-KR" dirty="0"/>
              <a:t>Prediction of expected occurrence time of measurement event satisfaction (indirect)</a:t>
            </a:r>
          </a:p>
          <a:p>
            <a:pPr lvl="2"/>
            <a:r>
              <a:rPr lang="en-US" altLang="ko-KR" dirty="0"/>
              <a:t>Prediction of probability of measurement event satisfaction within time window (direct)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RLF </a:t>
            </a:r>
            <a:r>
              <a:rPr lang="en-US" altLang="ko-KR" dirty="0"/>
              <a:t>prediction use case</a:t>
            </a:r>
          </a:p>
          <a:p>
            <a:pPr lvl="1"/>
            <a:r>
              <a:rPr lang="en-US" altLang="ko-KR" dirty="0"/>
              <a:t>Specify RAN2 procedures (network configuration and UE behaviors) to support AI-based RLF prediction and avoidance. </a:t>
            </a:r>
          </a:p>
          <a:p>
            <a:pPr lvl="2"/>
            <a:r>
              <a:rPr lang="en-US" altLang="ko-KR" dirty="0"/>
              <a:t>Existing RLF declaration procedure and failure reporting procedure are extended. </a:t>
            </a:r>
          </a:p>
          <a:p>
            <a:pPr lvl="1"/>
            <a:r>
              <a:rPr lang="en-US" altLang="ko-KR" dirty="0"/>
              <a:t>Both direct and indirect predictions are supported</a:t>
            </a:r>
          </a:p>
          <a:p>
            <a:pPr lvl="2"/>
            <a:r>
              <a:rPr lang="en-US" altLang="ko-KR" dirty="0"/>
              <a:t>Prediction of expected RLF occurrence time  (indirect)</a:t>
            </a:r>
          </a:p>
          <a:p>
            <a:pPr lvl="2"/>
            <a:r>
              <a:rPr lang="en-US" altLang="ko-KR" dirty="0"/>
              <a:t>Prediction of RLF probability within time window (direct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smtClean="0"/>
              <a:t>RAN4 requirements on RLF prediction 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33636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Scope of Rel-20 AIML Mobility WI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b="1" dirty="0" smtClean="0"/>
              <a:t>Other functionalities required to support AIML mobility use cases</a:t>
            </a:r>
          </a:p>
          <a:p>
            <a:pPr lvl="1"/>
            <a:r>
              <a:rPr lang="en-US" altLang="ko-KR" b="1" dirty="0" smtClean="0"/>
              <a:t>LCM </a:t>
            </a:r>
            <a:r>
              <a:rPr lang="en-US" altLang="ko-KR" b="1" dirty="0"/>
              <a:t>for AIML mobility use cases (R2)</a:t>
            </a:r>
          </a:p>
          <a:p>
            <a:pPr lvl="2"/>
            <a:r>
              <a:rPr lang="en-US" altLang="ko-KR" dirty="0"/>
              <a:t>Inference performance monitoring</a:t>
            </a:r>
          </a:p>
          <a:p>
            <a:pPr lvl="2"/>
            <a:r>
              <a:rPr lang="en-US" altLang="ko-KR" dirty="0"/>
              <a:t>Fallback to non-AIML based functionalities</a:t>
            </a:r>
          </a:p>
          <a:p>
            <a:pPr lvl="1"/>
            <a:endParaRPr lang="en-US" altLang="ko-KR" b="1" dirty="0" smtClean="0"/>
          </a:p>
          <a:p>
            <a:pPr lvl="1"/>
            <a:r>
              <a:rPr lang="en-US" altLang="ko-KR" b="1" dirty="0" smtClean="0"/>
              <a:t>Capability </a:t>
            </a:r>
            <a:r>
              <a:rPr lang="en-US" altLang="ko-KR" b="1" dirty="0"/>
              <a:t>signaling and updates for AIML mobility use cases (R2)</a:t>
            </a:r>
          </a:p>
          <a:p>
            <a:pPr lvl="2"/>
            <a:r>
              <a:rPr lang="en-US" altLang="ko-KR" dirty="0"/>
              <a:t>Extension of capability signaling</a:t>
            </a:r>
          </a:p>
          <a:p>
            <a:pPr lvl="2"/>
            <a:r>
              <a:rPr lang="en-US" altLang="ko-KR" dirty="0"/>
              <a:t>Extension of functionality applicability reporting </a:t>
            </a:r>
          </a:p>
          <a:p>
            <a:pPr lvl="1"/>
            <a:endParaRPr lang="en-US" altLang="ko-KR" b="1" dirty="0" smtClean="0"/>
          </a:p>
          <a:p>
            <a:pPr lvl="1"/>
            <a:r>
              <a:rPr lang="en-US" altLang="ko-KR" b="1" dirty="0" smtClean="0"/>
              <a:t>Data </a:t>
            </a:r>
            <a:r>
              <a:rPr lang="en-US" altLang="ko-KR" b="1" dirty="0"/>
              <a:t>collection for AIML mobility use cases (R2)</a:t>
            </a:r>
          </a:p>
          <a:p>
            <a:pPr lvl="2"/>
            <a:r>
              <a:rPr lang="en-US" altLang="ko-KR" dirty="0"/>
              <a:t>Data collection for UE sided model training </a:t>
            </a:r>
          </a:p>
          <a:p>
            <a:pPr lvl="2"/>
            <a:r>
              <a:rPr lang="en-US" altLang="ko-KR" dirty="0"/>
              <a:t>Data collection for NW sided model training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73889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ko-KR" dirty="0">
                <a:sym typeface="Wingdings" panose="05000000000000000000" pitchFamily="2" charset="2"/>
              </a:rPr>
              <a:t>Justification of Rel-20 AIML mobility </a:t>
            </a:r>
            <a:r>
              <a:rPr lang="en-US" altLang="ko-KR" dirty="0" smtClean="0">
                <a:sym typeface="Wingdings" panose="05000000000000000000" pitchFamily="2" charset="2"/>
              </a:rPr>
              <a:t>WI</a:t>
            </a:r>
          </a:p>
          <a:p>
            <a:pPr lvl="1"/>
            <a:r>
              <a:rPr lang="en-US" altLang="ko-KR" dirty="0">
                <a:sym typeface="Wingdings" panose="05000000000000000000" pitchFamily="2" charset="2"/>
              </a:rPr>
              <a:t>Gains from AIML mobility are observed from the initial simulation results of Rel-19 AIML mobility SI. This justifies Rel-20 </a:t>
            </a:r>
            <a:r>
              <a:rPr lang="en-US" altLang="ko-KR" dirty="0" smtClean="0">
                <a:sym typeface="Wingdings" panose="05000000000000000000" pitchFamily="2" charset="2"/>
              </a:rPr>
              <a:t>AIML mobility WI.</a:t>
            </a:r>
            <a:r>
              <a:rPr lang="en-US" altLang="ko-KR" dirty="0" smtClean="0"/>
              <a:t>  </a:t>
            </a:r>
          </a:p>
          <a:p>
            <a:pPr lvl="1"/>
            <a:r>
              <a:rPr lang="en-US" altLang="ko-KR" dirty="0" smtClean="0"/>
              <a:t>Once </a:t>
            </a:r>
            <a:r>
              <a:rPr lang="en-US" altLang="ko-KR" dirty="0"/>
              <a:t>AIML mobility features are introduced in Rel-20, these features can be the baseline for AI-empowered 6G RRM and mobility from 6G day1. To promote success of 6G, normative work on AIML mobility in Rel-20 should be incentivized. 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r>
              <a:rPr lang="en-US" altLang="ko-KR" dirty="0" smtClean="0"/>
              <a:t>Preferred work scope</a:t>
            </a:r>
            <a:endParaRPr lang="en-US" altLang="ko-KR" dirty="0"/>
          </a:p>
          <a:p>
            <a:pPr lvl="1"/>
            <a:r>
              <a:rPr lang="en-US" altLang="ko-KR" b="1" dirty="0"/>
              <a:t>Extend existing procedures for AIML mobility use cases  (R2)</a:t>
            </a:r>
          </a:p>
          <a:p>
            <a:pPr lvl="2"/>
            <a:r>
              <a:rPr lang="en-US" altLang="ko-KR" dirty="0" smtClean="0"/>
              <a:t>Extend RRM measurement procedures to support RRM </a:t>
            </a:r>
            <a:r>
              <a:rPr lang="en-US" altLang="ko-KR" dirty="0"/>
              <a:t>prediction, with the focus on spatial domain and frequency domain prediction, to achieve measurement reduction.</a:t>
            </a:r>
          </a:p>
          <a:p>
            <a:pPr lvl="2"/>
            <a:r>
              <a:rPr lang="en-US" altLang="ko-KR" dirty="0" smtClean="0"/>
              <a:t>Extend measurement report procedures to support MR </a:t>
            </a:r>
            <a:r>
              <a:rPr lang="en-US" altLang="ko-KR" dirty="0"/>
              <a:t>event prediction for event A1~A5, with the focus on temporal prediction, to achieve handover performance improvement.</a:t>
            </a:r>
          </a:p>
          <a:p>
            <a:pPr lvl="2"/>
            <a:r>
              <a:rPr lang="en-US" altLang="ko-KR" dirty="0" smtClean="0"/>
              <a:t>Extend RLF and failure reporting procedure to support RLF </a:t>
            </a:r>
            <a:r>
              <a:rPr lang="en-US" altLang="ko-KR" dirty="0"/>
              <a:t>prediction and RLF avoidance.  </a:t>
            </a:r>
          </a:p>
          <a:p>
            <a:pPr lvl="1"/>
            <a:r>
              <a:rPr lang="en-US" altLang="ko-KR" b="1" dirty="0"/>
              <a:t>LCM for AIML mobility use cases (R2)</a:t>
            </a:r>
          </a:p>
          <a:p>
            <a:pPr lvl="2"/>
            <a:r>
              <a:rPr lang="en-US" altLang="ko-KR" dirty="0"/>
              <a:t>Inference performance monitoring</a:t>
            </a:r>
          </a:p>
          <a:p>
            <a:pPr lvl="2"/>
            <a:r>
              <a:rPr lang="en-US" altLang="ko-KR" dirty="0"/>
              <a:t>Fallback to non-AIML based functionalities</a:t>
            </a:r>
          </a:p>
          <a:p>
            <a:pPr lvl="1"/>
            <a:r>
              <a:rPr lang="en-US" altLang="ko-KR" b="1" dirty="0"/>
              <a:t>Procedures for capability signaling and updates for AIML mobility use cases (R2)</a:t>
            </a:r>
          </a:p>
          <a:p>
            <a:pPr lvl="2"/>
            <a:r>
              <a:rPr lang="en-US" altLang="ko-KR" dirty="0"/>
              <a:t>Extension of capability signaling</a:t>
            </a:r>
          </a:p>
          <a:p>
            <a:pPr lvl="2"/>
            <a:r>
              <a:rPr lang="en-US" altLang="ko-KR" dirty="0"/>
              <a:t>Extension of functionality applicability reporting </a:t>
            </a:r>
          </a:p>
          <a:p>
            <a:pPr lvl="1"/>
            <a:r>
              <a:rPr lang="en-US" altLang="ko-KR" b="1" dirty="0"/>
              <a:t>Data collection for AIML mobility use cases (R2)</a:t>
            </a:r>
          </a:p>
          <a:p>
            <a:pPr lvl="2"/>
            <a:r>
              <a:rPr lang="en-US" altLang="ko-KR" dirty="0"/>
              <a:t>Data collection for UE sided model training </a:t>
            </a:r>
          </a:p>
          <a:p>
            <a:pPr lvl="2"/>
            <a:r>
              <a:rPr lang="en-US" altLang="ko-KR" dirty="0"/>
              <a:t>Data collection for NW sided model training </a:t>
            </a:r>
          </a:p>
          <a:p>
            <a:pPr lvl="1"/>
            <a:r>
              <a:rPr lang="en-US" altLang="ko-KR" b="1" dirty="0"/>
              <a:t>Performance requirements for RRM prediction and RLF prediction (R4)</a:t>
            </a:r>
            <a:endParaRPr lang="ko-KR" altLang="en-US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24772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sharepoint/v3"/>
    <ds:schemaRef ds:uri="http://purl.org/dc/dcmitype/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82521</TotalTime>
  <Words>1166</Words>
  <Application>Microsoft Office PowerPoint</Application>
  <PresentationFormat>사용자 지정</PresentationFormat>
  <Paragraphs>149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6" baseType="lpstr">
      <vt:lpstr>DengXian</vt:lpstr>
      <vt:lpstr>LG스마트체 Bold</vt:lpstr>
      <vt:lpstr>LG스마트체 Regular</vt:lpstr>
      <vt:lpstr>굴림</vt:lpstr>
      <vt:lpstr>맑은 고딕</vt:lpstr>
      <vt:lpstr>Arial</vt:lpstr>
      <vt:lpstr>Times New Roman</vt:lpstr>
      <vt:lpstr>Wingdings</vt:lpstr>
      <vt:lpstr>Office 테마</vt:lpstr>
      <vt:lpstr>LGE views on Rel-20 AIML Mobility</vt:lpstr>
      <vt:lpstr>Progress of Rel-19 AIML Mobility SI</vt:lpstr>
      <vt:lpstr>Justification of Rel-20 AIML Mobility WI </vt:lpstr>
      <vt:lpstr>Potential Scope of AIML Mobility WI</vt:lpstr>
      <vt:lpstr>Potential Scope of AIML Mobility WI</vt:lpstr>
      <vt:lpstr>Potential Scope of Rel-20 AIML Mobility WI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- SungHoon</cp:lastModifiedBy>
  <cp:revision>3483</cp:revision>
  <dcterms:created xsi:type="dcterms:W3CDTF">2016-10-11T04:12:52Z</dcterms:created>
  <dcterms:modified xsi:type="dcterms:W3CDTF">2024-12-02T06:41:57Z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