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0" r:id="rId2"/>
    <p:sldMasterId id="2147483685" r:id="rId3"/>
    <p:sldMasterId id="2147483688" r:id="rId4"/>
  </p:sldMasterIdLst>
  <p:notesMasterIdLst>
    <p:notesMasterId r:id="rId8"/>
  </p:notesMasterIdLst>
  <p:handoutMasterIdLst>
    <p:handoutMasterId r:id="rId9"/>
  </p:handoutMasterIdLst>
  <p:sldIdLst>
    <p:sldId id="9730" r:id="rId5"/>
    <p:sldId id="11090763" r:id="rId6"/>
    <p:sldId id="1109077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FECA"/>
    <a:srgbClr val="C9FFE9"/>
    <a:srgbClr val="0145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1" autoAdjust="0"/>
    <p:restoredTop sz="96652" autoAdjust="0"/>
  </p:normalViewPr>
  <p:slideViewPr>
    <p:cSldViewPr snapToGrid="0">
      <p:cViewPr varScale="1">
        <p:scale>
          <a:sx n="72" d="100"/>
          <a:sy n="72" d="100"/>
        </p:scale>
        <p:origin x="62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2788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8075F64-C15E-82F9-7855-FAE7AAF269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07520A-3322-8ABC-B6F9-27BB0D049B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B05BC-65C9-4958-B5AF-94B21643E3A5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052766A-3D78-9B68-9009-F7692AADCB3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7DAF8BA-1C52-F07F-1DE5-590CEC16750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B853D-B732-43A4-B8B0-3E4130E84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4439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F0856-A199-4DCF-A07E-B46EAC843CEB}" type="datetimeFigureOut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041AC-2742-4C26-86F9-8D2EC67D4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48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F041AC-2742-4C26-86F9-8D2EC67D4FB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945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2EED7-8DBB-4AE6-8CEF-CC632BE057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11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854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>
            <a:spLocks noGrp="1"/>
          </p:cNvSpPr>
          <p:nvPr>
            <p:ph type="title" hasCustomPrompt="1"/>
          </p:nvPr>
        </p:nvSpPr>
        <p:spPr>
          <a:xfrm>
            <a:off x="1116749" y="260169"/>
            <a:ext cx="10972800" cy="58666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799"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/>
              <a:t>Headline in Arial bold 32 Point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3" t="59866" r="4442" b="9969"/>
          <a:stretch>
            <a:fillRect/>
          </a:stretch>
        </p:blipFill>
        <p:spPr>
          <a:xfrm>
            <a:off x="10771052" y="111585"/>
            <a:ext cx="1276112" cy="492368"/>
          </a:xfrm>
          <a:prstGeom prst="rect">
            <a:avLst/>
          </a:prstGeom>
          <a:noFill/>
        </p:spPr>
      </p:pic>
      <p:grpSp>
        <p:nvGrpSpPr>
          <p:cNvPr id="4" name="组合 15"/>
          <p:cNvGrpSpPr/>
          <p:nvPr userDrawn="1"/>
        </p:nvGrpSpPr>
        <p:grpSpPr>
          <a:xfrm>
            <a:off x="393895" y="276970"/>
            <a:ext cx="601012" cy="503874"/>
            <a:chOff x="520219" y="437796"/>
            <a:chExt cx="684469" cy="691752"/>
          </a:xfrm>
        </p:grpSpPr>
        <p:sp>
          <p:nvSpPr>
            <p:cNvPr id="5" name="矩形: 圆角 3"/>
            <p:cNvSpPr/>
            <p:nvPr/>
          </p:nvSpPr>
          <p:spPr>
            <a:xfrm>
              <a:off x="520219" y="437796"/>
              <a:ext cx="684469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09600" y="1414021"/>
            <a:ext cx="10972800" cy="4845377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 sz="2400"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 sz="1800"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0881F81A-D3D6-4305-BF73-D95A980360B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82043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4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" name="内容占位符 2">
            <a:extLst>
              <a:ext uri="{FF2B5EF4-FFF2-40B4-BE49-F238E27FC236}">
                <a16:creationId xmlns:a16="http://schemas.microsoft.com/office/drawing/2014/main" id="{93B6CB2D-6AC8-9C9A-8621-EF4C840CD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38" y="1124841"/>
            <a:ext cx="11174641" cy="528036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63166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001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70"/>
            <a:ext cx="6754812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9" y="3114679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70" y="6315318"/>
            <a:ext cx="18716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557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659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>
            <a:spLocks noGrp="1"/>
          </p:cNvSpPr>
          <p:nvPr>
            <p:ph type="title" hasCustomPrompt="1"/>
          </p:nvPr>
        </p:nvSpPr>
        <p:spPr>
          <a:xfrm>
            <a:off x="1116749" y="260169"/>
            <a:ext cx="10972800" cy="58666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799"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/>
              <a:t>Headline in Arial bold 32 Point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3" t="59866" r="4442" b="9969"/>
          <a:stretch>
            <a:fillRect/>
          </a:stretch>
        </p:blipFill>
        <p:spPr>
          <a:xfrm>
            <a:off x="10771052" y="111585"/>
            <a:ext cx="1276112" cy="492368"/>
          </a:xfrm>
          <a:prstGeom prst="rect">
            <a:avLst/>
          </a:prstGeom>
          <a:noFill/>
        </p:spPr>
      </p:pic>
      <p:grpSp>
        <p:nvGrpSpPr>
          <p:cNvPr id="4" name="组合 15"/>
          <p:cNvGrpSpPr/>
          <p:nvPr userDrawn="1"/>
        </p:nvGrpSpPr>
        <p:grpSpPr>
          <a:xfrm>
            <a:off x="393895" y="276970"/>
            <a:ext cx="601012" cy="503874"/>
            <a:chOff x="520219" y="437796"/>
            <a:chExt cx="684469" cy="691752"/>
          </a:xfrm>
        </p:grpSpPr>
        <p:sp>
          <p:nvSpPr>
            <p:cNvPr id="5" name="矩形: 圆角 3"/>
            <p:cNvSpPr/>
            <p:nvPr/>
          </p:nvSpPr>
          <p:spPr>
            <a:xfrm>
              <a:off x="520219" y="437796"/>
              <a:ext cx="684469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106"/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09600" y="1414021"/>
            <a:ext cx="10972800" cy="4845377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 sz="2400"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 sz="1800"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 sz="1600">
                <a:latin typeface="等线" panose="02010600030101010101" pitchFamily="2" charset="-122"/>
                <a:ea typeface="等线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0881F81A-D3D6-4305-BF73-D95A980360B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3485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6D55-10F7-4D7E-9EC5-462535082E51}" type="datetime1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E400-F89C-4EB4-BFCC-2AC1D73D0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47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6A01E-5075-4E14-ADB1-4457A4D03C74}" type="datetime1">
              <a:rPr lang="zh-CN" altLang="en-US" smtClean="0"/>
              <a:t>2024/9/11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E400-F89C-4EB4-BFCC-2AC1D73D03E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F:\郑萌萌\2019\10月\6G研究组-ppt\12.31\ppt-模板2-内2.jpgppt-模板2-内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8255" y="-6667"/>
            <a:ext cx="12202795" cy="686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296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279513" y="224064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7732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24" y="30057"/>
            <a:ext cx="11118560" cy="625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540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" y="79678"/>
            <a:ext cx="11030373" cy="620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92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70"/>
            <a:ext cx="6754812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9" y="3114679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1972032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4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04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279513" y="224064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8238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24" y="30057"/>
            <a:ext cx="11118560" cy="625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72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" y="79678"/>
            <a:ext cx="11030373" cy="620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04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266704"/>
            <a:ext cx="8776564" cy="427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83017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84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09600" y="273376"/>
            <a:ext cx="10972800" cy="72673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09600" y="1214422"/>
            <a:ext cx="10972800" cy="51435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571461" y="1071546"/>
            <a:ext cx="11144328" cy="1588"/>
          </a:xfrm>
          <a:prstGeom prst="line">
            <a:avLst/>
          </a:prstGeom>
          <a:ln w="28575" cmpd="dbl">
            <a:solidFill>
              <a:srgbClr val="0330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0881F81A-D3D6-4305-BF73-D95A980360B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3" t="59866" r="4442" b="9969"/>
          <a:stretch>
            <a:fillRect/>
          </a:stretch>
        </p:blipFill>
        <p:spPr>
          <a:xfrm>
            <a:off x="10771052" y="111585"/>
            <a:ext cx="1276112" cy="49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4509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6" descr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0124" y="190917"/>
            <a:ext cx="2384906" cy="5398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背景1.jpg" descr="背景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" y="0"/>
            <a:ext cx="12190616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9287566" y="647976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8849871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microsoft.com/office/2007/relationships/hdphoto" Target="../media/hdphoto1.wdp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6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736154"/>
            <a:ext cx="12190319" cy="4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0716433" y="6463189"/>
            <a:ext cx="1344027" cy="19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buFont typeface="Arial" panose="020B0604020202020204" pitchFamily="34" charset="0"/>
              <a:buNone/>
              <a:defRPr sz="950" kern="1200">
                <a:solidFill>
                  <a:srgbClr val="00125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C3C1BB-2CB7-4B46-9869-50D2F6B9EAFD}" type="slidenum">
              <a:rPr lang="en-US" altLang="zh-CN" sz="951" smtClean="0"/>
              <a:t>‹#›</a:t>
            </a:fld>
            <a:endParaRPr lang="zh-CN" altLang="en-US" sz="951" dirty="0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318701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599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93" r:id="rId5"/>
    <p:sldLayoutId id="2147483696" r:id="rId6"/>
    <p:sldLayoutId id="2147483699" r:id="rId7"/>
    <p:sldLayoutId id="2147483700" r:id="rId8"/>
    <p:sldLayoutId id="2147483704" r:id="rId9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 dirty="0">
          <a:solidFill>
            <a:srgbClr val="00206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5500"/>
          <a:stretch>
            <a:fillRect/>
          </a:stretch>
        </p:blipFill>
        <p:spPr>
          <a:xfrm>
            <a:off x="0" y="4657092"/>
            <a:ext cx="121920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8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98" r:id="rId3"/>
    <p:sldLayoutId id="2147483702" r:id="rId4"/>
    <p:sldLayoutId id="2147483703" r:id="rId5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736154"/>
            <a:ext cx="12190319" cy="4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4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930" y="239211"/>
            <a:ext cx="2338607" cy="268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0716433" y="6463189"/>
            <a:ext cx="1344027" cy="19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buFont typeface="Arial" panose="020B0604020202020204" pitchFamily="34" charset="0"/>
              <a:buNone/>
              <a:defRPr sz="950" kern="1200">
                <a:solidFill>
                  <a:srgbClr val="00125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C3C1BB-2CB7-4B46-9869-50D2F6B9EAFD}" type="slidenum">
              <a:rPr lang="en-US" altLang="zh-CN" sz="951" smtClean="0"/>
              <a:t>‹#›</a:t>
            </a:fld>
            <a:endParaRPr lang="zh-CN" altLang="en-US" sz="951" dirty="0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318701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25927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 dirty="0">
          <a:solidFill>
            <a:srgbClr val="00206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95031DC-381E-38B3-4407-DBA8613E9427}"/>
              </a:ext>
            </a:extLst>
          </p:cNvPr>
          <p:cNvSpPr txBox="1"/>
          <p:nvPr/>
        </p:nvSpPr>
        <p:spPr>
          <a:xfrm>
            <a:off x="947138" y="3181818"/>
            <a:ext cx="9854853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/>
              <a:t>WF on</a:t>
            </a:r>
            <a:r>
              <a:rPr lang="zh-CN" altLang="en-US" sz="4800" b="1" dirty="0"/>
              <a:t> </a:t>
            </a:r>
            <a:r>
              <a:rPr lang="en-US" altLang="zh-CN" sz="4800" b="1" dirty="0"/>
              <a:t>AI/ML Logistical Issues</a:t>
            </a:r>
          </a:p>
          <a:p>
            <a:pPr algn="ctr"/>
            <a:endParaRPr lang="en-US" altLang="zh-CN" sz="2800" dirty="0"/>
          </a:p>
          <a:p>
            <a:pPr algn="ctr"/>
            <a:r>
              <a:rPr lang="en-US" altLang="zh-CN" sz="2800" dirty="0"/>
              <a:t>CAICT, Qualcomm</a:t>
            </a:r>
            <a:endParaRPr lang="zh-CN" altLang="en-US" sz="2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DEE0244-2613-0CA8-C3FB-6C7B37F6AAB3}"/>
              </a:ext>
            </a:extLst>
          </p:cNvPr>
          <p:cNvSpPr/>
          <p:nvPr/>
        </p:nvSpPr>
        <p:spPr>
          <a:xfrm>
            <a:off x="305594" y="765368"/>
            <a:ext cx="11580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RAN#105			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			    	      </a:t>
            </a:r>
            <a:r>
              <a:rPr lang="en-GB" altLang="zh-CN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RP-242350</a:t>
            </a:r>
            <a:endParaRPr lang="zh-CN" altLang="zh-CN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nn-NO" altLang="zh-CN" sz="2000" b="1" dirty="0"/>
              <a:t>Melbourne, Australia, September 9-12, 2024</a:t>
            </a:r>
          </a:p>
          <a:p>
            <a:r>
              <a:rPr lang="en-US" altLang="zh-CN" sz="2000" b="1" dirty="0"/>
              <a:t>Agenda Item:	9.3.1.3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941777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03C8F29-B03D-8725-759D-6DDBA03540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5018" y="223087"/>
            <a:ext cx="8777288" cy="541684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2FC70A-7996-4AC2-272C-006B604B33C3}"/>
              </a:ext>
            </a:extLst>
          </p:cNvPr>
          <p:cNvSpPr txBox="1"/>
          <p:nvPr/>
        </p:nvSpPr>
        <p:spPr>
          <a:xfrm>
            <a:off x="166254" y="1231647"/>
            <a:ext cx="11859491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b="0" i="0" dirty="0">
                <a:solidFill>
                  <a:srgbClr val="13171F"/>
                </a:solidFill>
                <a:effectLst/>
                <a:latin typeface="MicrosoftSansSerif"/>
              </a:rPr>
              <a:t>RAN Plenary agrees to formally start implementing the infrastructure/platform needed by RAN4 for data sharing</a:t>
            </a:r>
            <a:endParaRPr lang="en-US" altLang="zh-CN" sz="2800" b="0" i="0" dirty="0">
              <a:solidFill>
                <a:srgbClr val="FF0000"/>
              </a:solidFill>
              <a:effectLst/>
              <a:latin typeface="MicrosoftSansSerif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800" dirty="0">
              <a:solidFill>
                <a:srgbClr val="13171F"/>
              </a:solidFill>
              <a:latin typeface="MicrosoftSansSerif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MicrosoftSansSerif"/>
              </a:rPr>
              <a:t>MCC</a:t>
            </a:r>
            <a:r>
              <a:rPr lang="en-US" altLang="zh-CN" sz="2800" dirty="0">
                <a:solidFill>
                  <a:srgbClr val="13171F"/>
                </a:solidFill>
                <a:latin typeface="MicrosoftSansSerif"/>
              </a:rPr>
              <a:t> to work out the details </a:t>
            </a:r>
            <a:r>
              <a:rPr lang="en-US" altLang="zh-CN" sz="2800" dirty="0">
                <a:latin typeface="MicrosoftSansSerif"/>
              </a:rPr>
              <a:t>of the data sharing platform with input from RAN4 experts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13171F"/>
                </a:solidFill>
                <a:latin typeface="MicrosoftSansSerif"/>
              </a:rPr>
              <a:t>Discussion on the platform setup with MCC to be triggered as soon as possible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13171F"/>
                </a:solidFill>
                <a:latin typeface="MicrosoftSansSerif"/>
              </a:rPr>
              <a:t>Inputs to MCC based on previous RAN4 discussions (data size, </a:t>
            </a:r>
            <a:r>
              <a:rPr lang="en-US" altLang="zh-CN" sz="2800" dirty="0" err="1">
                <a:solidFill>
                  <a:srgbClr val="13171F"/>
                </a:solidFill>
                <a:latin typeface="MicrosoftSansSerif"/>
              </a:rPr>
              <a:t>etc</a:t>
            </a:r>
            <a:r>
              <a:rPr lang="en-US" altLang="zh-CN" sz="2800" dirty="0">
                <a:solidFill>
                  <a:srgbClr val="13171F"/>
                </a:solidFill>
                <a:latin typeface="MicrosoftSansSerif"/>
              </a:rPr>
              <a:t>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sz="2800" dirty="0">
              <a:solidFill>
                <a:srgbClr val="13171F"/>
              </a:solidFill>
              <a:latin typeface="MicrosoftSansSerif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13171F"/>
                </a:solidFill>
                <a:latin typeface="MicrosoftSansSerif"/>
              </a:rPr>
              <a:t>RAN4 to discuss the technical aspects (data formats, </a:t>
            </a:r>
            <a:r>
              <a:rPr lang="en-US" altLang="zh-CN" sz="2800" dirty="0">
                <a:latin typeface="MicrosoftSansSerif"/>
              </a:rPr>
              <a:t>model formats etc. for purposes of studying the two-sided CSI compression) </a:t>
            </a:r>
            <a:r>
              <a:rPr lang="en-US" altLang="zh-CN" sz="2800" dirty="0">
                <a:solidFill>
                  <a:srgbClr val="13171F"/>
                </a:solidFill>
                <a:latin typeface="MicrosoftSansSerif"/>
              </a:rPr>
              <a:t>in the next RAN4 meeting</a:t>
            </a:r>
          </a:p>
          <a:p>
            <a:pPr lvl="1"/>
            <a:br>
              <a:rPr lang="en-US" altLang="zh-CN" sz="2800" dirty="0"/>
            </a:b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75609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980902" y="3706206"/>
            <a:ext cx="8775700" cy="427038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zh-CN" altLang="en-US" sz="6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735114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A59"/>
      </a:accent1>
      <a:accent2>
        <a:srgbClr val="F17D07"/>
      </a:accent2>
      <a:accent3>
        <a:srgbClr val="000A59"/>
      </a:accent3>
      <a:accent4>
        <a:srgbClr val="F17D07"/>
      </a:accent4>
      <a:accent5>
        <a:srgbClr val="000A59"/>
      </a:accent5>
      <a:accent6>
        <a:srgbClr val="F17D0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​​">
  <a:themeElements>
    <a:clrScheme name="自定义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A59"/>
      </a:accent1>
      <a:accent2>
        <a:srgbClr val="F17D07"/>
      </a:accent2>
      <a:accent3>
        <a:srgbClr val="000A59"/>
      </a:accent3>
      <a:accent4>
        <a:srgbClr val="F17D07"/>
      </a:accent4>
      <a:accent5>
        <a:srgbClr val="000A59"/>
      </a:accent5>
      <a:accent6>
        <a:srgbClr val="F17D0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7052</TotalTime>
  <Words>133</Words>
  <Application>Microsoft Office PowerPoint</Application>
  <PresentationFormat>宽屏</PresentationFormat>
  <Paragraphs>18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MicrosoftSansSerif</vt:lpstr>
      <vt:lpstr>Source Han Sans CN</vt:lpstr>
      <vt:lpstr>等线</vt:lpstr>
      <vt:lpstr>黑体</vt:lpstr>
      <vt:lpstr>微软雅黑</vt:lpstr>
      <vt:lpstr>Arial</vt:lpstr>
      <vt:lpstr>Times New Roman</vt:lpstr>
      <vt:lpstr>2_Office 主题​​</vt:lpstr>
      <vt:lpstr>3_Office 主题​​</vt:lpstr>
      <vt:lpstr>4_Office 主题​​</vt:lpstr>
      <vt:lpstr>5_Office 主题​​</vt:lpstr>
      <vt:lpstr>PowerPoint 演示文稿</vt:lpstr>
      <vt:lpstr>Way Forward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CAICT</dc:creator>
  <cp:lastModifiedBy>liuxiaofeng@ritt.cn</cp:lastModifiedBy>
  <cp:revision>597</cp:revision>
  <dcterms:created xsi:type="dcterms:W3CDTF">2022-04-11T08:30:00Z</dcterms:created>
  <dcterms:modified xsi:type="dcterms:W3CDTF">2024-09-10T23:00:03Z</dcterms:modified>
</cp:coreProperties>
</file>