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1" r:id="rId2"/>
    <p:sldId id="262" r:id="rId3"/>
    <p:sldId id="256" r:id="rId4"/>
    <p:sldId id="257" r:id="rId5"/>
    <p:sldId id="258" r:id="rId6"/>
    <p:sldId id="259" r:id="rId7"/>
    <p:sldId id="260" r:id="rId8"/>
    <p:sldId id="264" r:id="rId9"/>
    <p:sldId id="263" r:id="rId10"/>
    <p:sldId id="266" r:id="rId11"/>
    <p:sldId id="265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0" autoAdjust="0"/>
    <p:restoredTop sz="94660"/>
  </p:normalViewPr>
  <p:slideViewPr>
    <p:cSldViewPr snapToGrid="0">
      <p:cViewPr varScale="1">
        <p:scale>
          <a:sx n="84" d="100"/>
          <a:sy n="84" d="100"/>
        </p:scale>
        <p:origin x="3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1A193-7E68-4D13-BFAD-36A8F4294BD4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53E4B-CFF6-4B8D-863B-03FC609487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1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4BB15-F3D5-E755-6542-20D87D2501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4E40F7-9786-4314-CD11-4B552AC02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CD5B2-5404-ACDC-C501-B126D222F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AFD8-7ED2-4C06-B2AE-C3249EE7BAA3}" type="datetime1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DE085-ADE2-BD23-52E2-A856924A2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DB5DD-3143-5458-F87B-0093D8995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291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BBAEA-39FB-D1F6-734B-E03F80E5B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116595-B065-8EED-9103-8F5C92516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EFCD4-CDF0-5D78-AA37-433964557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C6C19-F778-496C-897F-85086F9366C0}" type="datetime1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BB65A-D1F7-31AF-1491-F6DEEDBEC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32B20-F9F9-D5A4-203F-55577805B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142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6E0682-E28C-F246-991B-979685E390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EE972B-DBF6-F0AC-2091-F74D2D0DA9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A9A50-AF1C-46C2-AE58-513E1AAD7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C282A-3DFB-4AAA-AE89-42A0B5A30275}" type="datetime1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1E3FF-FE79-65ED-6922-BC870B930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F16DD-37F1-82D6-754A-479CB004B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42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8CE00-E5DE-730E-E919-A763C04D2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BD2B4-4123-2749-98A1-52B8D3A1A1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244221-89DB-C7B1-29DD-EBD50B9AE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91429-3268-4EFD-A859-854580A1FDB1}" type="datetime1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B36315-7200-E047-325A-82F06FDF8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0A1F9E-28A5-D89A-6054-6DC7BD5A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18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10EE1-2D59-5057-C3F7-4AA82303A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D38AEA-0EF6-0A05-38A8-35BA611FF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25566-0599-B4CA-B758-7547CBED4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A4DA1-226B-4C27-90F0-B447F4ADB6B6}" type="datetime1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E13E9-DE40-ADC3-7430-BB28156D3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6CB77D-A36D-F37C-AC6E-709B78195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0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09A87-97F0-939F-8FFD-DA5337F24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DDD23-44A1-DE75-8FEB-EFD936CF37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9DE91E-97A2-A1B6-6D4A-5F4985BB18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82316F-3CC5-EA6A-75BE-E18F1F26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87437-DDE0-4BEA-9A47-00F624A66101}" type="datetime1">
              <a:rPr lang="en-US" smtClean="0"/>
              <a:t>9/1/2024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61774-21E7-080A-03C8-71FDCDA92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C82118-5A5A-BE6C-94CB-7BA2E1D38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5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4C50B-BED5-7873-96E9-8DE176A4D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BDB0CF-77C7-444B-8AA7-E31927D163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7D23C4-146E-CE31-6166-56EF9D73A9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B05F66-B207-9BC4-EF19-C33C8B3F9C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AB43F3-A83E-1385-4EF8-7F963302BD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9B8998-E768-D18D-0BA2-700E28DFC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8667-C059-4BE2-8784-849C9EBD0795}" type="datetime1">
              <a:rPr lang="en-US" smtClean="0"/>
              <a:t>9/1/2024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C9704F-36FA-5681-A022-C908031FB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009259-DC37-DC2A-7162-C6104C0BF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20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5BE0B-21C3-2094-E97B-55DCEF895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A95A96-3AA9-B966-B749-3FC5ACC58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91412-50A8-4A33-A398-3FDFFF70F3DB}" type="datetime1">
              <a:rPr lang="en-US" smtClean="0"/>
              <a:t>9/1/2024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4A3A6F-621C-A7D2-0B45-144A2BBC4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747327-E167-66E0-61D2-1601219A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10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8E860F-C3ED-6BA9-F77E-2FD9AA193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C5F9C-E1DF-444D-A946-A25CBF43ED5D}" type="datetime1">
              <a:rPr lang="en-US" smtClean="0"/>
              <a:t>9/1/2024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02E91-C14B-5111-855C-0E24F6770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32BD1-90AF-1004-A9E9-125BFF0E5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399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C1E24-9B6B-8F70-A582-C3E2C4708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A2BC1A-7158-3E84-134A-F9C7E630A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DDC1E5-A589-3924-D675-F9F4B0747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85152-4F71-ABF6-E547-73EEDA15E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CD05B-755E-4278-8F81-75C4A9F932EA}" type="datetime1">
              <a:rPr lang="en-US" smtClean="0"/>
              <a:t>9/1/2024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36A39-A062-3C9B-D1DE-E16A2F9C5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9AB645-267B-06B6-8604-6A2B08ADB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0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7840F-EFF5-D86A-4043-C067124DA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DB962B-56C5-7017-2B17-5DDF585DDB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13F559-2125-AD94-98BD-4FC3F866A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B78FAF-A3C8-9EC1-2214-ED916FB27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6B802-0BF8-4083-9507-7BBE55DB18EE}" type="datetime1">
              <a:rPr lang="en-US" smtClean="0"/>
              <a:t>9/1/2024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144995-B28F-7A80-05E0-3F33AB4B5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98E65-C9EF-F299-C345-A2CF902D2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33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F06DA6-1C5F-E854-93A6-26801845A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5DBA83-E6AA-3F78-C314-44E5A9F5ED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B7076C-2396-8A0B-27FD-817E788056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92DF48-AF66-49FE-BB43-579A50228189}" type="datetime1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5274F-51D8-E6F0-6A20-88CBE3B582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720AC-8349-F162-809D-F5320E919F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D9AA60F-F55C-4847-B753-51BA84AC1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43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F421E-A898-711B-7E5B-BC3ED3F4DE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38627"/>
            <a:ext cx="9144000" cy="2387600"/>
          </a:xfrm>
        </p:spPr>
        <p:txBody>
          <a:bodyPr/>
          <a:lstStyle/>
          <a:p>
            <a:r>
              <a:rPr lang="fr-FR" dirty="0" err="1"/>
              <a:t>NR_AIML_Air</a:t>
            </a:r>
            <a:r>
              <a:rPr lang="fr-FR" dirty="0"/>
              <a:t> Rapporteurs' inputs for Discussion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DB32A9-04E9-A729-6254-5153AC3384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0134"/>
            <a:ext cx="9144000" cy="1655762"/>
          </a:xfrm>
        </p:spPr>
        <p:txBody>
          <a:bodyPr/>
          <a:lstStyle/>
          <a:p>
            <a:r>
              <a:rPr lang="en-US" dirty="0"/>
              <a:t>AI: 9.3.1.3</a:t>
            </a:r>
          </a:p>
          <a:p>
            <a:r>
              <a:rPr lang="en-US" dirty="0"/>
              <a:t>Qualcomm, CAICT, Ericsson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DF69AE-A2A8-32C8-F0B0-71FD80516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401363-F628-A8AD-3B06-EBF9A6AC4476}"/>
              </a:ext>
            </a:extLst>
          </p:cNvPr>
          <p:cNvSpPr txBox="1"/>
          <p:nvPr/>
        </p:nvSpPr>
        <p:spPr>
          <a:xfrm>
            <a:off x="10250424" y="228600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RP-242226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B612A5-AAAB-CEAB-9FBE-E60B4F1AED05}"/>
              </a:ext>
            </a:extLst>
          </p:cNvPr>
          <p:cNvSpPr txBox="1"/>
          <p:nvPr/>
        </p:nvSpPr>
        <p:spPr>
          <a:xfrm>
            <a:off x="417576" y="241989"/>
            <a:ext cx="31991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RAN#105</a:t>
            </a:r>
          </a:p>
          <a:p>
            <a:r>
              <a:rPr lang="en-US" sz="2400" dirty="0"/>
              <a:t>Melbourne, Australia</a:t>
            </a:r>
          </a:p>
          <a:p>
            <a:r>
              <a:rPr lang="en-US" sz="2400" dirty="0"/>
              <a:t>September 9-12, 2024</a:t>
            </a:r>
          </a:p>
        </p:txBody>
      </p:sp>
    </p:spTree>
    <p:extLst>
      <p:ext uri="{BB962C8B-B14F-4D97-AF65-F5344CB8AC3E}">
        <p14:creationId xmlns:p14="http://schemas.microsoft.com/office/powerpoint/2010/main" val="1988428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3156C-D58A-361E-3C23-7E6B4B1C2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</a:t>
            </a:r>
            <a:r>
              <a:rPr lang="en-US" dirty="0" err="1"/>
              <a:t>identif</a:t>
            </a:r>
            <a:r>
              <a:rPr lang="en-US" dirty="0"/>
              <a:t>, Model transfer/Model delivery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72DA2-F272-A75A-AAD6-F5E47FE4A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89503"/>
            <a:ext cx="10515600" cy="328745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92C79A-C540-45F1-9A64-48F0EBEFF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0FC66F-733E-CEF9-389A-EB3B31C9F222}"/>
              </a:ext>
            </a:extLst>
          </p:cNvPr>
          <p:cNvSpPr txBox="1"/>
          <p:nvPr/>
        </p:nvSpPr>
        <p:spPr>
          <a:xfrm>
            <a:off x="928022" y="1870075"/>
            <a:ext cx="10337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Agreement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RAN1 is recommending extending the study of the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Model identification, and Model transfer/Model delivery based on RAN1 understanding the study is not completed.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68B14E9-7A94-40A4-5DAE-7835C19C4971}"/>
              </a:ext>
            </a:extLst>
          </p:cNvPr>
          <p:cNvSpPr txBox="1">
            <a:spLocks/>
          </p:cNvSpPr>
          <p:nvPr/>
        </p:nvSpPr>
        <p:spPr>
          <a:xfrm>
            <a:off x="838200" y="2944367"/>
            <a:ext cx="10515600" cy="3232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Rapporteurs’ observation:</a:t>
            </a:r>
          </a:p>
          <a:p>
            <a:pPr lvl="1"/>
            <a:r>
              <a:rPr lang="en-US" dirty="0"/>
              <a:t>Good progress made in Q1/Q2/Q3 to better understand the utility and necessity of model identification and model transfer/delivery</a:t>
            </a:r>
          </a:p>
          <a:p>
            <a:r>
              <a:rPr lang="en-US" b="1" dirty="0"/>
              <a:t>Rapporteurs’ recommendation: </a:t>
            </a:r>
          </a:p>
          <a:p>
            <a:pPr lvl="1"/>
            <a:r>
              <a:rPr lang="en-US" b="1" dirty="0"/>
              <a:t>Proposal 3</a:t>
            </a:r>
            <a:r>
              <a:rPr lang="en-US" dirty="0"/>
              <a:t>: Extend the Model identification, and Model transfer/Model delivery one additional quarter as recommended by RAN1.</a:t>
            </a:r>
          </a:p>
        </p:txBody>
      </p:sp>
    </p:spTree>
    <p:extLst>
      <p:ext uri="{BB962C8B-B14F-4D97-AF65-F5344CB8AC3E}">
        <p14:creationId xmlns:p14="http://schemas.microsoft.com/office/powerpoint/2010/main" val="756680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3156C-D58A-361E-3C23-7E6B4B1C2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UE-side data collection (RAN2)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72DA2-F272-A75A-AAD6-F5E47FE4A4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889503"/>
            <a:ext cx="10515600" cy="328745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92C79A-C540-45F1-9A64-48F0EBEFF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68B14E9-7A94-40A4-5DAE-7835C19C4971}"/>
              </a:ext>
            </a:extLst>
          </p:cNvPr>
          <p:cNvSpPr txBox="1">
            <a:spLocks/>
          </p:cNvSpPr>
          <p:nvPr/>
        </p:nvSpPr>
        <p:spPr>
          <a:xfrm>
            <a:off x="838200" y="2093977"/>
            <a:ext cx="10515600" cy="4082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Rapporteurs’ observation:</a:t>
            </a:r>
          </a:p>
          <a:p>
            <a:pPr lvl="1"/>
            <a:r>
              <a:rPr lang="en-US" dirty="0"/>
              <a:t>RAN2 has continued the discussion on the topic of UE side data collection for UE-side model training and agreed on TP for TR 38.843 on this topic (R2-2407807) where multiple options are identified and analyzed. </a:t>
            </a:r>
          </a:p>
          <a:p>
            <a:pPr lvl="1"/>
            <a:r>
              <a:rPr lang="en-US" dirty="0"/>
              <a:t>More discussions on this topic in RAN2 not expected to be valuable </a:t>
            </a:r>
          </a:p>
          <a:p>
            <a:r>
              <a:rPr lang="en-US" b="1" dirty="0"/>
              <a:t>Rapporteurs’ recommendation: </a:t>
            </a:r>
          </a:p>
          <a:p>
            <a:pPr lvl="1"/>
            <a:r>
              <a:rPr lang="en-US" b="1" dirty="0"/>
              <a:t>Proposal 4</a:t>
            </a:r>
            <a:r>
              <a:rPr lang="en-US" dirty="0"/>
              <a:t>: Inform SA &amp; SA WGs of RAN2 analysis on UE-side data collection for them to take it into consideration in their work. </a:t>
            </a:r>
          </a:p>
        </p:txBody>
      </p:sp>
    </p:spTree>
    <p:extLst>
      <p:ext uri="{BB962C8B-B14F-4D97-AF65-F5344CB8AC3E}">
        <p14:creationId xmlns:p14="http://schemas.microsoft.com/office/powerpoint/2010/main" val="2496267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CED47-0A19-3CBB-FCCD-DD98FB73F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Testability and Interoperability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7F3A3-23B3-33B7-E1BC-C83287A7A8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Rapporteur’s observation:</a:t>
            </a:r>
          </a:p>
          <a:p>
            <a:pPr lvl="1"/>
            <a:r>
              <a:rPr lang="en-US" dirty="0"/>
              <a:t>Good progress made in Q2/Q3 on testability aspects</a:t>
            </a:r>
          </a:p>
          <a:p>
            <a:pPr lvl="2"/>
            <a:r>
              <a:rPr lang="en-US" dirty="0"/>
              <a:t>Continued discussions on testability of two-sided models are needed</a:t>
            </a:r>
          </a:p>
          <a:p>
            <a:pPr lvl="2"/>
            <a:r>
              <a:rPr lang="en-US" dirty="0"/>
              <a:t>Beam management OTA test setup requires attention</a:t>
            </a:r>
          </a:p>
          <a:p>
            <a:pPr lvl="2"/>
            <a:r>
              <a:rPr lang="en-US" dirty="0"/>
              <a:t>Early RAN5 involvement may be desirable</a:t>
            </a:r>
          </a:p>
          <a:p>
            <a:r>
              <a:rPr lang="en-US" b="1" dirty="0"/>
              <a:t>Rapporteur’s recommendation</a:t>
            </a:r>
            <a:r>
              <a:rPr lang="en-US" dirty="0"/>
              <a:t>:</a:t>
            </a:r>
          </a:p>
          <a:p>
            <a:pPr lvl="1"/>
            <a:r>
              <a:rPr lang="en-US" b="1" dirty="0"/>
              <a:t>Proposal 5</a:t>
            </a:r>
            <a:r>
              <a:rPr lang="en-US" dirty="0"/>
              <a:t>: Extend the testability and interoperability study objective one more quarter. Discuss how to proceed with Beam management OTA test setup. Discuss whether and how to involve RAN5 in this project.  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C4A5B1-E599-E445-0677-898266242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31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C5EBD-8204-6458-4CA8-CAEC18A71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3BFAC4-480C-3E4F-A392-B8EC0303C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204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B0246-CA3B-B7E6-7FBF-C8EA78E7E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D798E-F055-42C8-F2CB-8C231E4DA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 objectives in </a:t>
            </a:r>
            <a:r>
              <a:rPr lang="en-US" dirty="0" err="1"/>
              <a:t>NR_AIML_Air</a:t>
            </a:r>
            <a:r>
              <a:rPr lang="en-US" dirty="0"/>
              <a:t> with checkpoints in RAN#105</a:t>
            </a:r>
          </a:p>
          <a:p>
            <a:r>
              <a:rPr lang="en-US" dirty="0"/>
              <a:t>Summary of relevant open issues in SR (RP-241910) requiring discussion &amp; RAN guidance</a:t>
            </a:r>
          </a:p>
          <a:p>
            <a:r>
              <a:rPr lang="en-US" dirty="0"/>
              <a:t>Rapporteurs’ recommendations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A9FB9C-8614-4276-286D-85F7AB88C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74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C4563-45A6-5DC8-77BB-C991166F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Objectives in </a:t>
            </a:r>
            <a:r>
              <a:rPr lang="en-US" dirty="0" err="1"/>
              <a:t>NR_AIML_Air</a:t>
            </a:r>
            <a:r>
              <a:rPr lang="en-US" dirty="0"/>
              <a:t> (1/3) </a:t>
            </a:r>
            <a:br>
              <a:rPr lang="en-US" dirty="0"/>
            </a:br>
            <a:r>
              <a:rPr lang="en-US" sz="2400" dirty="0"/>
              <a:t>with checkpoints in RAN#105 [WID in RP-240774]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75A5AB-54DB-C31E-608E-310404749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574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 feedback enhancement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[RAN1]: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CSI compression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(two-sided model), further study ways to: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trade-off between performance and complexity/overhead</a:t>
            </a:r>
          </a:p>
          <a:p>
            <a:pPr lvl="3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e.g., considering extending the spatial/frequency compression to spatial/temporal/frequency compression, cell/site specific models, CSI compression plus prediction (compared to Rel-18 non-AI/ML based approach), etc.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Alleviate/resolve issues related to inter-vendor training collaboration.</a:t>
            </a:r>
          </a:p>
          <a:p>
            <a:pPr marL="914400" lvl="2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addressing other aspects requiring further study/conclusion as captured in the conclusions section of the TR 38.843.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CSI prediction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(one-sided model), further study performance gain over Rel-18 non-AI/ML based approach and associated complexity, while addressing other aspects requiring further study/conclusion as captured in the conclusions section of the TR 38.843 (e.g., cell/site specific model could be considered to improve performance gain). 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C76EB-C6BC-24B5-D00B-6E3ABBC81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FCE9FD-F331-8577-2DA2-E522407B5769}"/>
              </a:ext>
            </a:extLst>
          </p:cNvPr>
          <p:cNvSpPr txBox="1"/>
          <p:nvPr/>
        </p:nvSpPr>
        <p:spPr>
          <a:xfrm>
            <a:off x="838200" y="1690688"/>
            <a:ext cx="7019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>
                <a:solidFill>
                  <a:schemeClr val="accent5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Study objectives with corresponding checkpoints in RAN#105 (Sept ’24):</a:t>
            </a:r>
            <a:endParaRPr lang="en-US" sz="1800" dirty="0">
              <a:solidFill>
                <a:schemeClr val="accent5"/>
              </a:solidFill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755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C4563-45A6-5DC8-77BB-C991166F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Objectives in </a:t>
            </a:r>
            <a:r>
              <a:rPr lang="en-US" dirty="0" err="1"/>
              <a:t>NR_AIML_Air</a:t>
            </a:r>
            <a:r>
              <a:rPr lang="en-US" dirty="0"/>
              <a:t> (2/3) </a:t>
            </a:r>
            <a:br>
              <a:rPr lang="en-US" dirty="0"/>
            </a:br>
            <a:r>
              <a:rPr lang="en-US" sz="2400" dirty="0"/>
              <a:t>with checkpoints in RAN#105 [WID in RP-240774]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75A5AB-54DB-C31E-608E-310404749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204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Necessity and details of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Identification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concept and procedure in the context of LCM [RAN2/RAN1]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CN/OAM/OTT collection of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UE-sided model training data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[RAN2/RAN1]: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FS_NR_AIML_Air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study use cases, identify the corresponding contents of UE data collection</a:t>
            </a:r>
          </a:p>
          <a:p>
            <a:pPr lvl="1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UE data collection mechanisms identified during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FS_NR_AIML_Air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(TR 38.843 section 7.2.1.3.2) study along with the implications and limitations of each of the methods 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transfer/delivery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[RAN2/RAN1]: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 whether there is a need to consider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standardised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solutions for transferring/delivering AI/ML model(s) considering at least the solutions identified during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FS_NR_AIML_Air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study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C12FCF-8184-2780-2420-F3F4EA2FD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32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6C4563-45A6-5DC8-77BB-C991166F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Objectives in </a:t>
            </a:r>
            <a:r>
              <a:rPr lang="en-US" dirty="0" err="1"/>
              <a:t>NR_AIML_Air</a:t>
            </a:r>
            <a:r>
              <a:rPr lang="en-US" dirty="0"/>
              <a:t> (3/3)</a:t>
            </a:r>
            <a:br>
              <a:rPr lang="en-US" dirty="0"/>
            </a:br>
            <a:r>
              <a:rPr lang="en-US" sz="2400" dirty="0"/>
              <a:t>with checkpoints in RAN#105 [WID in RP-240774]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75A5AB-54DB-C31E-608E-310404749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Testability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interoperability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[RAN4]: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Finalize the testing framework and procedure for one-sided models and further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analyse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various testing options for two-sided models, in collaboration with RAN1, and including at least: 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Relation to legacy requirements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monitoring and LCM aspects considering use-case specifics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Generalization aspects 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Static/non-static scenarios/conditions and propagation conditions for testing (e.g., CDL, field data, etc.)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processing capability and limitations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Post-deployment validation due to model change/drift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RAN5 aspects related to testability and interoperability to be addressed on a request basis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F9B03D-D74A-4DDC-116A-E2549610D73F}"/>
              </a:ext>
            </a:extLst>
          </p:cNvPr>
          <p:cNvSpPr txBox="1"/>
          <p:nvPr/>
        </p:nvSpPr>
        <p:spPr>
          <a:xfrm>
            <a:off x="768096" y="5942568"/>
            <a:ext cx="827149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NOTE: offline training is assumed for the purpose of this project. 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45720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NOTE: the outcome of the study objectives should be captured in TR 38.843 for future reference. 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457200" marR="0" hangingPunct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NOTE: Coordination with SA/SA WGs of the ongoing study/work as it may relate to their required work. 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302AB1-CCF5-3AC3-E34E-5D380D7EB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81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BE800-5CBC-D192-1F78-1BCE68C9E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Remaining Open Issues from Status Report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9BB25-5E4E-8CCB-D286-D46DD7B68D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RAN1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[…]</a:t>
            </a:r>
          </a:p>
          <a:p>
            <a:pPr lvl="1"/>
            <a:r>
              <a:rPr lang="en-US" dirty="0"/>
              <a:t>Decide how to proceed with the </a:t>
            </a:r>
            <a:r>
              <a:rPr lang="en-US" b="1" dirty="0">
                <a:solidFill>
                  <a:schemeClr val="accent1"/>
                </a:solidFill>
              </a:rPr>
              <a:t>CSI prediction </a:t>
            </a:r>
            <a:r>
              <a:rPr lang="en-US" dirty="0"/>
              <a:t>study: continue the study, start normative work or stop. </a:t>
            </a:r>
          </a:p>
          <a:p>
            <a:pPr lvl="1"/>
            <a:r>
              <a:rPr lang="en-US" dirty="0"/>
              <a:t>Extend study on </a:t>
            </a:r>
            <a:r>
              <a:rPr lang="en-US" b="1" dirty="0">
                <a:solidFill>
                  <a:schemeClr val="accent1"/>
                </a:solidFill>
              </a:rPr>
              <a:t>CSI compression</a:t>
            </a:r>
          </a:p>
          <a:p>
            <a:pPr lvl="1"/>
            <a:r>
              <a:rPr lang="en-US" dirty="0"/>
              <a:t>Extend study on </a:t>
            </a:r>
            <a:r>
              <a:rPr lang="en-US" b="1" dirty="0">
                <a:solidFill>
                  <a:schemeClr val="accent1"/>
                </a:solidFill>
              </a:rPr>
              <a:t>other aspects of AI/ML model and data </a:t>
            </a:r>
            <a:r>
              <a:rPr lang="en-US" dirty="0"/>
              <a:t>with RAN1 impact</a:t>
            </a:r>
          </a:p>
          <a:p>
            <a:r>
              <a:rPr lang="en-US" b="1" dirty="0">
                <a:solidFill>
                  <a:schemeClr val="accent1"/>
                </a:solidFill>
              </a:rPr>
              <a:t>RAN2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[…]</a:t>
            </a:r>
          </a:p>
          <a:p>
            <a:pPr lvl="1"/>
            <a:r>
              <a:rPr lang="en-US" dirty="0"/>
              <a:t>Related to the topic of </a:t>
            </a:r>
            <a:r>
              <a:rPr lang="en-US" b="1" dirty="0">
                <a:solidFill>
                  <a:schemeClr val="accent1"/>
                </a:solidFill>
              </a:rPr>
              <a:t>UE-side data collection</a:t>
            </a:r>
            <a:r>
              <a:rPr lang="en-US" dirty="0"/>
              <a:t>, it should be decided how to proceed considering the RAN2 analysis captured in TP for TR 38.843 in R2-2407807. The decision could be whether to continue the study in RAN, whether to start or not a normative work in RAN, whether to involve SA WGs in the discussion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B762F-EBD7-D74A-4FAD-0E0DF3E5D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6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5C0439-951D-6D07-BAC7-20D767ABF414}"/>
              </a:ext>
            </a:extLst>
          </p:cNvPr>
          <p:cNvSpPr txBox="1"/>
          <p:nvPr/>
        </p:nvSpPr>
        <p:spPr>
          <a:xfrm>
            <a:off x="838200" y="1321356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[SR in RP-241910]</a:t>
            </a:r>
          </a:p>
        </p:txBody>
      </p:sp>
    </p:spTree>
    <p:extLst>
      <p:ext uri="{BB962C8B-B14F-4D97-AF65-F5344CB8AC3E}">
        <p14:creationId xmlns:p14="http://schemas.microsoft.com/office/powerpoint/2010/main" val="786574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BE800-5CBC-D192-1F78-1BCE68C9E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Remaining Open Issues from Status Report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9BB25-5E4E-8CCB-D286-D46DD7B68D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61432" cy="4351338"/>
          </a:xfrm>
        </p:spPr>
        <p:txBody>
          <a:bodyPr>
            <a:normAutofit fontScale="92500"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RAN4</a:t>
            </a:r>
            <a:r>
              <a:rPr lang="en-US" dirty="0"/>
              <a:t>:</a:t>
            </a:r>
          </a:p>
          <a:p>
            <a:pPr marL="342900" marR="0" lvl="0" indent="-34290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General aspects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Post deployment handling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AI/ML model performance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Generalization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LCM handling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Testability and interoperability issues for beam management 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Metrics/KPIs for BM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RSRP Prediction accuracy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Reported measurements and ground truth related issues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Channel models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Test setup needs</a:t>
            </a:r>
            <a:endParaRPr lang="en-US" sz="16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OTA Test setup for beam management</a:t>
            </a:r>
            <a:endParaRPr lang="en-US" sz="1600" dirty="0">
              <a:solidFill>
                <a:schemeClr val="accent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Measurement error impact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UE reporting for network side models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Beam prediction and TCI state related issues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marR="0" lvl="1" indent="-28575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UE side beam prediction requirements impact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algn="just" fontAlgn="auto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CF5D10-EC26-EB47-4D2F-18C3E5897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7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23CFFD9-E134-3053-F477-D299E40902F5}"/>
              </a:ext>
            </a:extLst>
          </p:cNvPr>
          <p:cNvSpPr txBox="1">
            <a:spLocks/>
          </p:cNvSpPr>
          <p:nvPr/>
        </p:nvSpPr>
        <p:spPr>
          <a:xfrm>
            <a:off x="6147816" y="1859915"/>
            <a:ext cx="55747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pPr marL="342900" indent="-342900" algn="just">
              <a:lnSpc>
                <a:spcPct val="106000"/>
              </a:lnSpc>
              <a:spcBef>
                <a:spcPts val="0"/>
              </a:spcBef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Testability and interoperability issues for positioning accuracy enhancement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Requirements for case 1</a:t>
            </a:r>
            <a:r>
              <a:rPr lang="en-GB" sz="1500" dirty="0">
                <a:latin typeface="Times New Roman" panose="02020603050405020304" pitchFamily="18" charset="0"/>
                <a:ea typeface="DengXian" panose="02010600030101010101" pitchFamily="2" charset="-122"/>
              </a:rPr>
              <a:t>/2a/2b/3a/3b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DengXian" panose="02010600030101010101" pitchFamily="2" charset="-122"/>
              </a:rPr>
              <a:t>R</a:t>
            </a: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equirements for measurements and reported metrics/values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KPIs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ct val="106000"/>
              </a:lnSpc>
              <a:spcBef>
                <a:spcPts val="0"/>
              </a:spcBef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Testability and interoperability issues for CSI compression and CSI prediction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CSI Prediction Accuracy metrics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Testing options for 2-sided model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Reference</a:t>
            </a:r>
            <a:r>
              <a:rPr lang="en-GB" sz="1500" dirty="0">
                <a:latin typeface="Times New Roman" panose="02020603050405020304" pitchFamily="18" charset="0"/>
                <a:ea typeface="DengXian" panose="02010600030101010101" pitchFamily="2" charset="-122"/>
              </a:rPr>
              <a:t>/test</a:t>
            </a: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encoder/decoder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Option 3 for 2-sided model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Option 4 for 2-sided model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Comparison table</a:t>
            </a: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6CBEA3-94AF-025D-EFA2-2D648451F256}"/>
              </a:ext>
            </a:extLst>
          </p:cNvPr>
          <p:cNvSpPr txBox="1"/>
          <p:nvPr/>
        </p:nvSpPr>
        <p:spPr>
          <a:xfrm>
            <a:off x="838200" y="1321356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[SR in RP-241910]</a:t>
            </a:r>
          </a:p>
        </p:txBody>
      </p:sp>
    </p:spTree>
    <p:extLst>
      <p:ext uri="{BB962C8B-B14F-4D97-AF65-F5344CB8AC3E}">
        <p14:creationId xmlns:p14="http://schemas.microsoft.com/office/powerpoint/2010/main" val="1822224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D98CB-1FE1-1BCC-9FE2-C0DDC1CE9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CSI Prediction (RAN1)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37CB5-7385-5C23-CA1F-7A100287C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090785-FA1C-25ED-612C-30160A307C6C}"/>
              </a:ext>
            </a:extLst>
          </p:cNvPr>
          <p:cNvSpPr txBox="1"/>
          <p:nvPr/>
        </p:nvSpPr>
        <p:spPr>
          <a:xfrm>
            <a:off x="928022" y="1870075"/>
            <a:ext cx="10337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Agreement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From RAN1 perspective,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study of CSI prediction has been completed and performance improvement is observed with increased complexity.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42A1F28-B8E4-B071-5046-E3069F097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44367"/>
            <a:ext cx="11058144" cy="323259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Rapporteurs’ observation: </a:t>
            </a:r>
          </a:p>
          <a:p>
            <a:pPr lvl="1"/>
            <a:r>
              <a:rPr lang="en-US" dirty="0"/>
              <a:t>Majority of companies would like to proceed to normative phase</a:t>
            </a:r>
          </a:p>
          <a:p>
            <a:pPr lvl="1"/>
            <a:r>
              <a:rPr lang="en-US" dirty="0"/>
              <a:t>No consensus in RAN1 for moving to normative phase</a:t>
            </a:r>
          </a:p>
          <a:p>
            <a:pPr lvl="2"/>
            <a:r>
              <a:rPr lang="en-US" dirty="0"/>
              <a:t>Modest gains and possibility for allegedly achieving most of the gains by implementation means observed as main reasons for not recommending normative work</a:t>
            </a:r>
          </a:p>
          <a:p>
            <a:pPr lvl="1"/>
            <a:r>
              <a:rPr lang="en-US" dirty="0"/>
              <a:t>More studies not expected to change the landscape</a:t>
            </a:r>
          </a:p>
          <a:p>
            <a:r>
              <a:rPr lang="en-US" b="1" dirty="0"/>
              <a:t>Rapporteurs’ recommendation</a:t>
            </a:r>
            <a:r>
              <a:rPr lang="en-US" dirty="0"/>
              <a:t>: </a:t>
            </a:r>
          </a:p>
          <a:p>
            <a:pPr lvl="1"/>
            <a:r>
              <a:rPr lang="en-US" b="1" dirty="0"/>
              <a:t>Proposal 1</a:t>
            </a:r>
            <a:r>
              <a:rPr lang="en-US" dirty="0"/>
              <a:t>: Move CSI prediction to normative phase with well-defined scope</a:t>
            </a:r>
            <a:r>
              <a:rPr lang="en-US" sz="2000" dirty="0"/>
              <a:t> (to be discussed in RAN#105).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247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D98CB-1FE1-1BCC-9FE2-C0DDC1CE9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CSI Compression (RAN1)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47B16F-6D96-423A-6302-5A1E0E93D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44367"/>
            <a:ext cx="10515600" cy="3232595"/>
          </a:xfrm>
        </p:spPr>
        <p:txBody>
          <a:bodyPr/>
          <a:lstStyle/>
          <a:p>
            <a:r>
              <a:rPr lang="en-US" dirty="0"/>
              <a:t>Rapporteurs’ observation: </a:t>
            </a:r>
          </a:p>
          <a:p>
            <a:pPr lvl="1"/>
            <a:r>
              <a:rPr lang="en-US" dirty="0"/>
              <a:t>Good progress made in Q1/Q2/Q3 to better understand the trade-off between performance and complexity/overhead, and the ways to alleviate/resolve issues related to inter-vendor training collaboration</a:t>
            </a:r>
          </a:p>
          <a:p>
            <a:r>
              <a:rPr lang="en-US" b="1" dirty="0"/>
              <a:t>Rapporteurs’ recommendation: </a:t>
            </a:r>
          </a:p>
          <a:p>
            <a:pPr lvl="1"/>
            <a:r>
              <a:rPr lang="en-US" b="1" dirty="0"/>
              <a:t>Proposal 2</a:t>
            </a:r>
            <a:r>
              <a:rPr lang="en-US" dirty="0"/>
              <a:t>: Extend the CSI compression study objective one additional quarter as recommended by RAN1.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37CB5-7385-5C23-CA1F-7A100287C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AA60F-F55C-4847-B753-51BA84AC12CE}" type="slidenum">
              <a:rPr lang="en-US" smtClean="0"/>
              <a:t>9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067791-962A-2CFB-7FED-8224561A5743}"/>
              </a:ext>
            </a:extLst>
          </p:cNvPr>
          <p:cNvSpPr txBox="1"/>
          <p:nvPr/>
        </p:nvSpPr>
        <p:spPr>
          <a:xfrm>
            <a:off x="928022" y="1870075"/>
            <a:ext cx="10337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DengXian" panose="02010600030101010101" pitchFamily="2" charset="-122"/>
              </a:rPr>
              <a:t>Agreement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RAN1 is recommending extending the study of the AI/ML CSI compression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based on RAN1 understanding the study on CSI compression is not completed.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523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1322</Words>
  <Application>Microsoft Office PowerPoint</Application>
  <PresentationFormat>Widescreen</PresentationFormat>
  <Paragraphs>133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Aptos</vt:lpstr>
      <vt:lpstr>Aptos Display</vt:lpstr>
      <vt:lpstr>Arial</vt:lpstr>
      <vt:lpstr>Courier New</vt:lpstr>
      <vt:lpstr>Times New Roman</vt:lpstr>
      <vt:lpstr>Office Theme</vt:lpstr>
      <vt:lpstr>NR_AIML_Air Rapporteurs' inputs for Discussion</vt:lpstr>
      <vt:lpstr>Outline</vt:lpstr>
      <vt:lpstr>Study Objectives in NR_AIML_Air (1/3)  with checkpoints in RAN#105 [WID in RP-240774]</vt:lpstr>
      <vt:lpstr>Study Objectives in NR_AIML_Air (2/3)  with checkpoints in RAN#105 [WID in RP-240774]</vt:lpstr>
      <vt:lpstr>Study Objectives in NR_AIML_Air (3/3) with checkpoints in RAN#105 [WID in RP-240774]</vt:lpstr>
      <vt:lpstr>Remaining Open Issues from Status Report </vt:lpstr>
      <vt:lpstr>Remaining Open Issues from Status Report </vt:lpstr>
      <vt:lpstr>CSI Prediction (RAN1)</vt:lpstr>
      <vt:lpstr>CSI Compression (RAN1)</vt:lpstr>
      <vt:lpstr>Model identif, Model transfer/Model delivery </vt:lpstr>
      <vt:lpstr>UE-side data collection (RAN2)</vt:lpstr>
      <vt:lpstr>Testability and Interoperability</vt:lpstr>
      <vt:lpstr>Thank you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Montojo</dc:creator>
  <cp:lastModifiedBy>Juan Montojo</cp:lastModifiedBy>
  <cp:revision>1</cp:revision>
  <dcterms:created xsi:type="dcterms:W3CDTF">2024-09-02T01:14:17Z</dcterms:created>
  <dcterms:modified xsi:type="dcterms:W3CDTF">2024-09-02T03:43:55Z</dcterms:modified>
</cp:coreProperties>
</file>